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326" r:id="rId4"/>
  </p:sldMasterIdLst>
  <p:notesMasterIdLst>
    <p:notesMasterId r:id="rId56"/>
  </p:notesMasterIdLst>
  <p:handoutMasterIdLst>
    <p:handoutMasterId r:id="rId57"/>
  </p:handoutMasterIdLst>
  <p:sldIdLst>
    <p:sldId id="455" r:id="rId5"/>
    <p:sldId id="516" r:id="rId6"/>
    <p:sldId id="456" r:id="rId7"/>
    <p:sldId id="462" r:id="rId8"/>
    <p:sldId id="459" r:id="rId9"/>
    <p:sldId id="458" r:id="rId10"/>
    <p:sldId id="463" r:id="rId11"/>
    <p:sldId id="464" r:id="rId12"/>
    <p:sldId id="506" r:id="rId13"/>
    <p:sldId id="511" r:id="rId14"/>
    <p:sldId id="507" r:id="rId15"/>
    <p:sldId id="510" r:id="rId16"/>
    <p:sldId id="509" r:id="rId17"/>
    <p:sldId id="512" r:id="rId18"/>
    <p:sldId id="471" r:id="rId19"/>
    <p:sldId id="472" r:id="rId20"/>
    <p:sldId id="473" r:id="rId21"/>
    <p:sldId id="474" r:id="rId22"/>
    <p:sldId id="470" r:id="rId23"/>
    <p:sldId id="517" r:id="rId24"/>
    <p:sldId id="518" r:id="rId25"/>
    <p:sldId id="475" r:id="rId26"/>
    <p:sldId id="476" r:id="rId27"/>
    <p:sldId id="489" r:id="rId28"/>
    <p:sldId id="490" r:id="rId29"/>
    <p:sldId id="477" r:id="rId30"/>
    <p:sldId id="478" r:id="rId31"/>
    <p:sldId id="479" r:id="rId32"/>
    <p:sldId id="514" r:id="rId33"/>
    <p:sldId id="515" r:id="rId34"/>
    <p:sldId id="480" r:id="rId35"/>
    <p:sldId id="481" r:id="rId36"/>
    <p:sldId id="482" r:id="rId37"/>
    <p:sldId id="483" r:id="rId38"/>
    <p:sldId id="484" r:id="rId39"/>
    <p:sldId id="485" r:id="rId40"/>
    <p:sldId id="486" r:id="rId41"/>
    <p:sldId id="487" r:id="rId42"/>
    <p:sldId id="488" r:id="rId43"/>
    <p:sldId id="493" r:id="rId44"/>
    <p:sldId id="494" r:id="rId45"/>
    <p:sldId id="495" r:id="rId46"/>
    <p:sldId id="497" r:id="rId47"/>
    <p:sldId id="496" r:id="rId48"/>
    <p:sldId id="498" r:id="rId49"/>
    <p:sldId id="499" r:id="rId50"/>
    <p:sldId id="500" r:id="rId51"/>
    <p:sldId id="501" r:id="rId52"/>
    <p:sldId id="502" r:id="rId53"/>
    <p:sldId id="503" r:id="rId54"/>
    <p:sldId id="504" r:id="rId55"/>
  </p:sldIdLst>
  <p:sldSz cx="12192000" cy="6858000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rompt" panose="00000500000000000000" pitchFamily="2" charset="-34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DD38E8-6CDD-5C9A-9BE1-F7D30187690D}" name="Jackie Neubert" initials="JN" userId="S::Neubertj@audits.ga.gov::a38897e7-9d11-4034-965a-50a64de09f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BECC"/>
    <a:srgbClr val="ACC0CE"/>
    <a:srgbClr val="B8CAD4"/>
    <a:srgbClr val="BBCBD6"/>
    <a:srgbClr val="ABBFCD"/>
    <a:srgbClr val="A8BDCB"/>
    <a:srgbClr val="4A4B4B"/>
    <a:srgbClr val="016699"/>
    <a:srgbClr val="0E4469"/>
    <a:srgbClr val="636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95615" autoAdjust="0"/>
  </p:normalViewPr>
  <p:slideViewPr>
    <p:cSldViewPr snapToGrid="0">
      <p:cViewPr varScale="1">
        <p:scale>
          <a:sx n="82" d="100"/>
          <a:sy n="82" d="100"/>
        </p:scale>
        <p:origin x="629" y="58"/>
      </p:cViewPr>
      <p:guideLst/>
    </p:cSldViewPr>
  </p:slideViewPr>
  <p:outlineViewPr>
    <p:cViewPr>
      <p:scale>
        <a:sx n="33" d="100"/>
        <a:sy n="33" d="100"/>
      </p:scale>
      <p:origin x="0" y="-1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26F987-60A1-4DB4-9ED4-8FE37C5AD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3036F-D37D-4352-A659-C227E9700E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E61D2350-E5C3-484A-806E-EBEF2D58D448}" type="datetime1">
              <a:rPr lang="en-US" smtClean="0"/>
              <a:t>8/3/2023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1E19-8750-4A2D-97D2-6FA751539E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43D57-92E0-4840-B4AA-BD27A9958F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E6E8117-EDD8-4BF7-96D9-98931BE4D1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69E038-9435-4533-B5EA-6430194197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0E461-EE29-49D2-92C9-7D71AFC2259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F51C5BA-93F4-4CE3-9816-C6E661735310}" type="datetime1">
              <a:rPr lang="en-US" smtClean="0"/>
              <a:t>8/3/2023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30C85E-2D14-48E4-82BD-B70A2051C7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147BEE-EBB4-4E0F-84C7-1A84C1E6D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5" tIns="47113" rIns="94225" bIns="4711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935A2-5CF6-4446-8F6B-FAF36866F3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3048C-8696-4AED-8765-8A48E8D4F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4D375AE-4640-4BBF-8BF3-F26A975A32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DB865B0-F80B-4CF5-9235-54F0165E59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38200" y="2501106"/>
            <a:ext cx="105156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4800" cap="all" baseline="0">
                <a:solidFill>
                  <a:srgbClr val="0E4469"/>
                </a:solidFill>
              </a:defRPr>
            </a:lvl1pPr>
          </a:lstStyle>
          <a:p>
            <a:pPr lvl="0"/>
            <a:r>
              <a:rPr lang="en-US" sz="4800" dirty="0">
                <a:solidFill>
                  <a:srgbClr val="0E4469"/>
                </a:solidFill>
                <a:latin typeface="+mn-lt"/>
              </a:rPr>
              <a:t>Presentation Title</a:t>
            </a:r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6421C4-0F49-4CA6-A45A-1439FB409816}"/>
              </a:ext>
            </a:extLst>
          </p:cNvPr>
          <p:cNvSpPr/>
          <p:nvPr userDrawn="1"/>
        </p:nvSpPr>
        <p:spPr>
          <a:xfrm>
            <a:off x="11112649" y="6399007"/>
            <a:ext cx="241151" cy="29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13C4214-D602-414C-A1B6-2696705CD7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14533"/>
            <a:ext cx="10515600" cy="1185863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340597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DB865B0-F80B-4CF5-9235-54F0165E59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69848" y="685800"/>
            <a:ext cx="10515600" cy="70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rgbClr val="0E4469"/>
                </a:solidFill>
              </a:defRPr>
            </a:lvl1pPr>
          </a:lstStyle>
          <a:p>
            <a:pPr lvl="0"/>
            <a:r>
              <a:rPr lang="en-US" altLang="en-US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6DB3AB-0F9E-4A38-9174-E3A70085CE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69848" y="1602557"/>
            <a:ext cx="10515600" cy="376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>
                <a:solidFill>
                  <a:srgbClr val="4A4B4B"/>
                </a:solidFill>
              </a:defRPr>
            </a:lvl1pPr>
            <a:lvl2pPr marL="623888" indent="-166688">
              <a:defRPr sz="1600"/>
            </a:lvl2pPr>
            <a:lvl3pPr marL="860425" indent="0" defTabSz="477838">
              <a:buFontTx/>
              <a:buNone/>
              <a:defRPr>
                <a:solidFill>
                  <a:srgbClr val="4A4B4B"/>
                </a:solidFill>
              </a:defRPr>
            </a:lvl3pPr>
            <a:lvl4pPr marL="1371600" indent="0">
              <a:buFontTx/>
              <a:buNone/>
              <a:defRPr>
                <a:solidFill>
                  <a:srgbClr val="4A4B4B"/>
                </a:solidFill>
              </a:defRPr>
            </a:lvl4pPr>
            <a:lvl5pPr marL="1828800" indent="0">
              <a:buFontTx/>
              <a:buNone/>
              <a:defRPr>
                <a:solidFill>
                  <a:srgbClr val="4A4B4B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F45D821-5B0C-4741-B01C-9F1F8CCCB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38F2F474-8430-45F5-9149-A4E50DB8A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9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DB865B0-F80B-4CF5-9235-54F0165E59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69848" y="685800"/>
            <a:ext cx="10515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rgbClr val="0E4469"/>
                </a:solidFill>
              </a:defRPr>
            </a:lvl1pPr>
          </a:lstStyle>
          <a:p>
            <a:pPr lvl="0"/>
            <a:r>
              <a:rPr lang="en-US" altLang="en-US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6DB3AB-0F9E-4A38-9174-E3A70085CE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36568" y="1864212"/>
            <a:ext cx="10048879" cy="349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rgbClr val="4A4B4B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 marL="914400" indent="0"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buFontTx/>
              <a:buNone/>
              <a:defRPr sz="1600">
                <a:solidFill>
                  <a:srgbClr val="4A4B4B"/>
                </a:solidFill>
                <a:latin typeface="+mn-lt"/>
              </a:defRPr>
            </a:lvl4pPr>
            <a:lvl5pPr marL="1828800" indent="0">
              <a:buFontTx/>
              <a:buNone/>
              <a:defRPr sz="1400">
                <a:solidFill>
                  <a:srgbClr val="4A4B4B"/>
                </a:solidFill>
                <a:latin typeface="+mn-lt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BAA1BFD-BAFB-4BB8-A485-DBC33971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848" y="1333713"/>
            <a:ext cx="10515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n-US" sz="2800" dirty="0">
                <a:solidFill>
                  <a:srgbClr val="016699"/>
                </a:solidFill>
              </a:rPr>
              <a:t>Click to Sub header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B1D7BE0-AFBE-40B5-BBB3-0EB53CC84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4736486A-DE2D-4FB8-8CD1-7B22B6E6C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4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ersive palette Balancing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7EEE6B-04B7-43DC-8E79-DA4B9E805989}"/>
              </a:ext>
            </a:extLst>
          </p:cNvPr>
          <p:cNvSpPr/>
          <p:nvPr/>
        </p:nvSpPr>
        <p:spPr>
          <a:xfrm>
            <a:off x="1069848" y="685800"/>
            <a:ext cx="3987927" cy="5102225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E920C-80F0-4748-ADCB-98EDE1920F6A}"/>
              </a:ext>
            </a:extLst>
          </p:cNvPr>
          <p:cNvSpPr/>
          <p:nvPr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0E4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F7992-E359-4AA1-85D5-F46C82FD544B}"/>
              </a:ext>
            </a:extLst>
          </p:cNvPr>
          <p:cNvSpPr/>
          <p:nvPr/>
        </p:nvSpPr>
        <p:spPr>
          <a:xfrm>
            <a:off x="11734800" y="0"/>
            <a:ext cx="457200" cy="4462463"/>
          </a:xfrm>
          <a:prstGeom prst="rect">
            <a:avLst/>
          </a:prstGeom>
          <a:solidFill>
            <a:srgbClr val="659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8519" y="898143"/>
            <a:ext cx="3550584" cy="1635508"/>
          </a:xfrm>
        </p:spPr>
        <p:txBody>
          <a:bodyPr anchor="t" anchorCtr="0"/>
          <a:lstStyle>
            <a:lvl1pPr>
              <a:defRPr sz="2800" cap="none" baseline="0">
                <a:solidFill>
                  <a:schemeClr val="tx1"/>
                </a:solidFill>
              </a:defRPr>
            </a:lvl1pPr>
          </a:lstStyle>
          <a:p>
            <a:r>
              <a:rPr lang="en-US" altLang="en-US" dirty="0"/>
              <a:t>CLICK TO EDIT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88519" y="2745994"/>
            <a:ext cx="3550584" cy="27785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rgbClr val="4A4B4B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302249" y="236536"/>
            <a:ext cx="6022976" cy="5362575"/>
          </a:xfrm>
          <a:prstGeom prst="rect">
            <a:avLst/>
          </a:pr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61B0246A-80AD-4C26-9D24-DAD12A7F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3F44DC-3AEC-476F-973F-1CFD5EEDD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4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ersive 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AFEF05-7CC2-47C0-B862-56417FAADD59}"/>
              </a:ext>
            </a:extLst>
          </p:cNvPr>
          <p:cNvSpPr/>
          <p:nvPr/>
        </p:nvSpPr>
        <p:spPr>
          <a:xfrm>
            <a:off x="860425" y="441325"/>
            <a:ext cx="6372225" cy="152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4C15B-F0B6-494A-89A4-8A45A31AB7C4}"/>
              </a:ext>
            </a:extLst>
          </p:cNvPr>
          <p:cNvSpPr/>
          <p:nvPr/>
        </p:nvSpPr>
        <p:spPr>
          <a:xfrm>
            <a:off x="6656388" y="600075"/>
            <a:ext cx="2932112" cy="2628900"/>
          </a:xfrm>
          <a:prstGeom prst="rect">
            <a:avLst/>
          </a:prstGeom>
          <a:solidFill>
            <a:srgbClr val="659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8DE37D-E506-4A49-85B2-AAD04D5D3553}"/>
              </a:ext>
            </a:extLst>
          </p:cNvPr>
          <p:cNvSpPr/>
          <p:nvPr/>
        </p:nvSpPr>
        <p:spPr>
          <a:xfrm>
            <a:off x="8751888" y="3730625"/>
            <a:ext cx="2921000" cy="2590800"/>
          </a:xfrm>
          <a:prstGeom prst="rect">
            <a:avLst/>
          </a:prstGeom>
          <a:solidFill>
            <a:srgbClr val="659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9848" y="685800"/>
            <a:ext cx="5348288" cy="1013908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en-US" dirty="0"/>
              <a:t>CLICK TO EDIT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69848" y="2209799"/>
            <a:ext cx="5348288" cy="33813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744F541D-7C15-43A8-B307-72726D4F1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374DFF4-9208-4CA5-8535-8F6F9440F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2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ersive palette Wellsp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CE1F8D-4B60-4812-A341-394D3106C06F}"/>
              </a:ext>
            </a:extLst>
          </p:cNvPr>
          <p:cNvSpPr/>
          <p:nvPr/>
        </p:nvSpPr>
        <p:spPr>
          <a:xfrm>
            <a:off x="9747250" y="-15875"/>
            <a:ext cx="2444750" cy="976313"/>
          </a:xfrm>
          <a:prstGeom prst="rect">
            <a:avLst/>
          </a:prstGeom>
          <a:solidFill>
            <a:srgbClr val="0E4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4ACA1-4228-4E95-8E88-9B9AFB2F1917}"/>
              </a:ext>
            </a:extLst>
          </p:cNvPr>
          <p:cNvSpPr/>
          <p:nvPr/>
        </p:nvSpPr>
        <p:spPr>
          <a:xfrm rot="5400000">
            <a:off x="10354469" y="4226719"/>
            <a:ext cx="2444750" cy="1363662"/>
          </a:xfrm>
          <a:prstGeom prst="rect">
            <a:avLst/>
          </a:prstGeom>
          <a:solidFill>
            <a:srgbClr val="4A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A1D2F-FBA1-4786-AEA3-5B4CD3CE3D9F}"/>
              </a:ext>
            </a:extLst>
          </p:cNvPr>
          <p:cNvSpPr/>
          <p:nvPr/>
        </p:nvSpPr>
        <p:spPr>
          <a:xfrm>
            <a:off x="8117680" y="428625"/>
            <a:ext cx="3200400" cy="5476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341FC8-8826-48D2-8A5D-6BD7E1076E99}"/>
              </a:ext>
            </a:extLst>
          </p:cNvPr>
          <p:cNvSpPr/>
          <p:nvPr/>
        </p:nvSpPr>
        <p:spPr>
          <a:xfrm>
            <a:off x="4912677" y="428625"/>
            <a:ext cx="3200400" cy="5476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69847" y="2374010"/>
            <a:ext cx="3482095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4A4B4B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153025" y="727075"/>
            <a:ext cx="5969127" cy="4902199"/>
          </a:xfrm>
          <a:prstGeom prst="rect">
            <a:avLst/>
          </a:pr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9848" y="685799"/>
            <a:ext cx="3482095" cy="1465729"/>
          </a:xfrm>
        </p:spPr>
        <p:txBody>
          <a:bodyPr/>
          <a:lstStyle>
            <a:lvl1pPr>
              <a:lnSpc>
                <a:spcPts val="4320"/>
              </a:lnSpc>
              <a:defRPr sz="3600">
                <a:solidFill>
                  <a:srgbClr val="0E4469"/>
                </a:solidFill>
              </a:defRPr>
            </a:lvl1pPr>
          </a:lstStyle>
          <a:p>
            <a:r>
              <a:rPr lang="en-US" altLang="en-US" dirty="0"/>
              <a:t>CLICK TO EDIT TITLE</a:t>
            </a:r>
            <a:endParaRPr lang="en-US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7076B203-C14E-418A-B6CB-E7022C826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84CDA16-2746-4913-8484-4B79E193E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4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79392" y="685800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27064" y="685800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174736" y="685800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0122408" y="685800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9392" y="3245247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227064" y="3245247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174736" y="3245247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10122408" y="3245247"/>
            <a:ext cx="1499616" cy="21945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B02FB66-1B8F-44E3-B0F4-2E6D64F19D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66800" y="685800"/>
            <a:ext cx="3048001" cy="44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n-US" sz="3200" dirty="0">
                <a:solidFill>
                  <a:schemeClr val="tx1"/>
                </a:solidFill>
              </a:rPr>
              <a:t>CLICK TO EDIT TITLE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40EED31E-D559-4A76-B4A7-1A25B5BCE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C3687BF5-2058-4F2B-B1AF-3ED3196B1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9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890682" y="1621406"/>
            <a:ext cx="7691719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4A4B4B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66801" y="1621406"/>
            <a:ext cx="2613214" cy="2980529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1B7BE2-1E41-4205-A720-F59163B1DAA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66801" y="687481"/>
            <a:ext cx="10515600" cy="62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rgbClr val="0E4469"/>
                </a:solidFill>
              </a:defRPr>
            </a:lvl1pPr>
          </a:lstStyle>
          <a:p>
            <a:pPr lvl="0"/>
            <a:r>
              <a:rPr lang="en-US" altLang="en-US" dirty="0"/>
              <a:t>CLICK TO EDIT TITLE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870E3F23-5863-42B4-A082-1B49F9937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6923CFB-4C57-45A0-8B7A-A40A35744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7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29833B25-9F6A-42D3-970D-D4F24E3CB2F0}"/>
              </a:ext>
            </a:extLst>
          </p:cNvPr>
          <p:cNvSpPr/>
          <p:nvPr/>
        </p:nvSpPr>
        <p:spPr>
          <a:xfrm>
            <a:off x="255588" y="265113"/>
            <a:ext cx="11684000" cy="633253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001000" y="1753384"/>
            <a:ext cx="3581401" cy="4238513"/>
          </a:xfrm>
          <a:prstGeom prst="roundRect">
            <a:avLst>
              <a:gd name="adj" fmla="val 2543"/>
            </a:avLst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7B15B3-58BB-493C-8C3E-F3CD2A8751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1753384"/>
            <a:ext cx="6651811" cy="357187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CF9F99-7A95-4D29-B055-0048D172CC6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66801" y="687481"/>
            <a:ext cx="10515600" cy="78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rgbClr val="0E4469"/>
                </a:solidFill>
              </a:defRPr>
            </a:lvl1pPr>
          </a:lstStyle>
          <a:p>
            <a:pPr lvl="0"/>
            <a:r>
              <a:rPr lang="en-US" altLang="en-US" dirty="0"/>
              <a:t>CLICK TO EDIT TITLE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08BF5E9C-7CD7-4AEA-A92B-7FF8BDF24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C6EB28D-9D4C-4296-BC82-3FA6546A9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5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ED32385-5627-4F11-AC05-6A7BCC6D8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685800"/>
            <a:ext cx="105156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title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CACF7920-739D-404D-B044-F119BBAFC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825625"/>
            <a:ext cx="105156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text</a:t>
            </a:r>
          </a:p>
          <a:p>
            <a:pPr marL="1143000" marR="0" lvl="2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Third Second level</a:t>
            </a:r>
          </a:p>
          <a:p>
            <a:pPr lvl="2"/>
            <a:r>
              <a:rPr lang="en-US" altLang="en-US" dirty="0"/>
              <a:t>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C43CBDE3-8837-4988-BCF3-44341503E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3870" y="6420899"/>
            <a:ext cx="1291813" cy="173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122F60F-9A12-42B6-9285-A9112960C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13" y="6420898"/>
            <a:ext cx="467061" cy="173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0379-4D4F-4D97-A8E2-C17287BCD3A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1F3431-784C-42F7-B169-DBC731B96F99}"/>
              </a:ext>
            </a:extLst>
          </p:cNvPr>
          <p:cNvCxnSpPr/>
          <p:nvPr userDrawn="1"/>
        </p:nvCxnSpPr>
        <p:spPr>
          <a:xfrm>
            <a:off x="11235466" y="6402222"/>
            <a:ext cx="0" cy="192220"/>
          </a:xfrm>
          <a:prstGeom prst="line">
            <a:avLst/>
          </a:prstGeom>
          <a:ln>
            <a:solidFill>
              <a:srgbClr val="4A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18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1" r:id="rId4"/>
    <p:sldLayoutId id="2147484334" r:id="rId5"/>
    <p:sldLayoutId id="2147484335" r:id="rId6"/>
    <p:sldLayoutId id="2147484333" r:id="rId7"/>
    <p:sldLayoutId id="2147484330" r:id="rId8"/>
    <p:sldLayoutId id="2147484332" r:id="rId9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anose="02040502050405020303" pitchFamily="18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A4B4B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4A4B4B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rgbClr val="4A4B4B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4A4B4B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4A4B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cpa.org/" TargetMode="External"/><Relationship Id="rId2" Type="http://schemas.openxmlformats.org/officeDocument/2006/relationships/hyperlink" Target="https://www.audits2.ga.gov/resources/orgs/local-government/?rcat=technical-assista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paverify.org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A65B99-086A-D758-5E2A-2A4134F0EAB0}"/>
              </a:ext>
            </a:extLst>
          </p:cNvPr>
          <p:cNvSpPr/>
          <p:nvPr/>
        </p:nvSpPr>
        <p:spPr>
          <a:xfrm>
            <a:off x="-386862" y="-140677"/>
            <a:ext cx="12672647" cy="7186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CB43A9BC-7D25-9009-7E85-2B9291A1D2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242" y="-291648"/>
            <a:ext cx="13192483" cy="7441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F559F-215F-482F-B0F6-8CC9139F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530"/>
            <a:ext cx="10515600" cy="2063470"/>
          </a:xfrm>
        </p:spPr>
        <p:txBody>
          <a:bodyPr/>
          <a:lstStyle/>
          <a:p>
            <a:r>
              <a:rPr lang="en-US" dirty="0">
                <a:solidFill>
                  <a:srgbClr val="0E4469"/>
                </a:solidFill>
              </a:rPr>
              <a:t>Audit and Reporting Requirements-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05153-CB24-453F-97D5-9D68FD26A9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706761"/>
            <a:ext cx="10515600" cy="1667672"/>
          </a:xfrm>
        </p:spPr>
        <p:txBody>
          <a:bodyPr/>
          <a:lstStyle/>
          <a:p>
            <a:r>
              <a:rPr lang="en-US" dirty="0"/>
              <a:t>Georgia Department of Audits &amp; Accounts (DOAA) </a:t>
            </a:r>
            <a:r>
              <a:rPr lang="en-US" b="1" dirty="0"/>
              <a:t>2023</a:t>
            </a:r>
          </a:p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Jacqueline Neubert, CPA, CGFM</a:t>
            </a:r>
          </a:p>
          <a:p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576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4B992-37B4-594D-5740-D137128A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Desk Reviews – Noncompliance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63A3C-D3AB-246B-9FC6-78AE1F282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770" y="1395168"/>
            <a:ext cx="10039677" cy="424052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Valid firm license for independent audit firm</a:t>
            </a:r>
            <a:endParaRPr lang="en-US" sz="11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Submission of draft audit reports</a:t>
            </a:r>
            <a:endParaRPr lang="en-US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Major fund presentation</a:t>
            </a:r>
            <a:endParaRPr lang="en-US" sz="105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Reconciliations – Governmental Fund Financial Statements to Government-Wide Financial Statements</a:t>
            </a:r>
            <a:endParaRPr lang="en-US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Identical items noted in prior year desk review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0086-277D-DCA6-DBAD-2D7887528B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FFC98-8CC1-0D0D-EEFC-17ACA7FD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 Firm License – Audit Firm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E958A-5E5F-5631-8247-17DB88B3F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342" y="1395168"/>
            <a:ext cx="10094105" cy="397534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Audit firm must hold a valid Georgia firm license</a:t>
            </a: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State law requires an opinion certifying or attesting to the reliability of the financial statements</a:t>
            </a:r>
            <a:endParaRPr lang="en-US" sz="11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Certification by firm holding a license to practice in Georgia</a:t>
            </a:r>
            <a:endParaRPr lang="en-US" sz="11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Licenses can be verified at </a:t>
            </a:r>
            <a:r>
              <a:rPr lang="en-US" sz="2800" u="sng" dirty="0">
                <a:solidFill>
                  <a:srgbClr val="0070C0"/>
                </a:solidFill>
              </a:rPr>
              <a:t>https://cpaverify.org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DB704-18BA-9831-216B-EDFBF5C50C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31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6636-84AA-4435-C0BD-983B8271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Versions of Audit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12982-8F92-4590-70FF-AE2A1B35D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656" y="1395167"/>
            <a:ext cx="10028791" cy="294429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Reports submitted should be the final version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Final version approved by Council or Commission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DOAA unable to accept draft versions of reports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0EBF8-BC87-4D61-5009-4FFB69BA62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19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167B-BCB4-909B-8041-2B06DD29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Fund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755E-F7FA-64B2-63D4-2A2D6FDC9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1395168"/>
            <a:ext cx="9878786" cy="432720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Focus of governmental or proprietary fund financial statements is major funds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Fund statements should present financial information of each major fund in a separate column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Major fund test performed during each review when non-major funds are presented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Major fund test included as a tool for local governments on our website</a:t>
            </a:r>
            <a:endParaRPr lang="en-US" sz="2600" u="sng" dirty="0">
              <a:solidFill>
                <a:srgbClr val="0070C0"/>
              </a:solidFill>
            </a:endParaRPr>
          </a:p>
          <a:p>
            <a:pPr algn="ctr"/>
            <a:r>
              <a:rPr lang="en-US" u="sng" dirty="0">
                <a:solidFill>
                  <a:srgbClr val="0070C0"/>
                </a:solidFill>
              </a:rPr>
              <a:t>https://www.audits2.ga.gov/wp-content/uploads/2021/10/major_fund_test.xls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9AEA4-0D69-418F-E685-EA943F9338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84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9E2F-639D-E025-2A25-5571286A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Year Noted Items Uncorrected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EAEED-2989-C1D5-D518-33572641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1395167"/>
            <a:ext cx="10072334" cy="410989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Items cited during desk review of the prior year audit report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Granted one-year waivers for correcting these items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If same items cited during current year desk review, we are unable to accept the report until the corrections are made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 addition, your auditor will need to comply with the appropriate standards related to audit reports of corrected financial statements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0B361-9C92-6197-9B79-6DE1D6FE03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1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3AFE-2158-1AE4-E372-29161380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Non-Compliance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7E4A3-60D8-1C91-7050-5DBAA1B38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Types of Non-Compliance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800" dirty="0"/>
              <a:t>Report Not Submitted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800" dirty="0"/>
              <a:t>Report Not Accepted by DOAA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800" dirty="0"/>
              <a:t>Grant Certification Noncompliance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800" dirty="0"/>
              <a:t>Local Retirement Law Noncompliance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460DB-ACAC-D3CA-598C-C2C16F71A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6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57337-4CDF-F05B-7A32-8A8A8930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Non-Compliance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AEF84-2D62-A906-3E9B-A47B00A15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2557"/>
            <a:ext cx="10230165" cy="3767956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Possible Consequences 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800" dirty="0"/>
              <a:t>No state agency shall transmit any state grant funds</a:t>
            </a:r>
          </a:p>
          <a:p>
            <a:pPr marL="966788" lvl="1" indent="-342900">
              <a:lnSpc>
                <a:spcPct val="150000"/>
              </a:lnSpc>
            </a:pPr>
            <a:endParaRPr lang="en-US" sz="1100" dirty="0"/>
          </a:p>
          <a:p>
            <a:pPr marL="966788" lvl="1" indent="-342900">
              <a:lnSpc>
                <a:spcPct val="100000"/>
              </a:lnSpc>
            </a:pPr>
            <a:r>
              <a:rPr lang="en-US" sz="2800" dirty="0"/>
              <a:t>To any government which has failed to provide all audit or agreed-upon procedures reports</a:t>
            </a:r>
          </a:p>
          <a:p>
            <a:pPr marL="966788" lvl="1" indent="-342900">
              <a:lnSpc>
                <a:spcPct val="100000"/>
              </a:lnSpc>
            </a:pPr>
            <a:endParaRPr lang="en-US" sz="1100" dirty="0"/>
          </a:p>
          <a:p>
            <a:pPr marL="966788" lvl="1" indent="-342900">
              <a:lnSpc>
                <a:spcPct val="150000"/>
              </a:lnSpc>
            </a:pPr>
            <a:r>
              <a:rPr lang="en-US" sz="2800" dirty="0"/>
              <a:t>Required by law within the preceding five years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5C508-83E7-31A1-01C2-73A320D7B7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1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A526-737C-D582-58FA-09BD6EA1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Non-Compliance Status &amp; 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2AEC4-F5F8-01A1-7A3E-5E2DEA5E8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76100"/>
            <a:ext cx="10515600" cy="1533933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Download Latest Non-Compliance Memo Document </a:t>
            </a:r>
            <a:endParaRPr lang="en-US" dirty="0"/>
          </a:p>
          <a:p>
            <a:r>
              <a:rPr lang="en-US" u="sng" dirty="0">
                <a:solidFill>
                  <a:srgbClr val="0070C0"/>
                </a:solidFill>
              </a:rPr>
              <a:t>https://www.audits2.ga.gov/resources/orgs/local-government/?rcat=technical-assistance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F2F22-9E5A-CB50-8F01-FD7EE4FE62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7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8434-94FC-55A1-D183-CCB4E1C2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of Compliance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DAA7E-2470-D956-3440-CE265F09F3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DCE7FA-F7D9-C242-C568-B4C211E68ADF}"/>
              </a:ext>
            </a:extLst>
          </p:cNvPr>
          <p:cNvSpPr/>
          <p:nvPr/>
        </p:nvSpPr>
        <p:spPr>
          <a:xfrm>
            <a:off x="674914" y="5889171"/>
            <a:ext cx="2699657" cy="84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7B6F8-2376-4322-262A-7C2CCBD6F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95168"/>
            <a:ext cx="10061448" cy="502573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Quarterly non-compliance list sent to State agencies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State grantor agency officials urged to contact DOAA to verify potential grantee’s eligibility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Verify eligibility to receive state grant fund transmittals prior to grant award and transmittal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Non-compliance list valid as of date prepared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DOAA will confirm compliance status upon request </a:t>
            </a:r>
          </a:p>
        </p:txBody>
      </p:sp>
    </p:spTree>
    <p:extLst>
      <p:ext uri="{BB962C8B-B14F-4D97-AF65-F5344CB8AC3E}">
        <p14:creationId xmlns:p14="http://schemas.microsoft.com/office/powerpoint/2010/main" val="615041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05FD69-AD96-40D5-B20D-6E44EAD4B942}"/>
              </a:ext>
            </a:extLst>
          </p:cNvPr>
          <p:cNvSpPr/>
          <p:nvPr/>
        </p:nvSpPr>
        <p:spPr>
          <a:xfrm>
            <a:off x="-973394" y="-68826"/>
            <a:ext cx="4286865" cy="70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ool ball, sport, pool table&#10;&#10;Description automatically generated">
            <a:extLst>
              <a:ext uri="{FF2B5EF4-FFF2-40B4-BE49-F238E27FC236}">
                <a16:creationId xmlns:a16="http://schemas.microsoft.com/office/drawing/2014/main" id="{D19F68A4-C679-A3FF-FF04-DF19FB7D88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36468" y="0"/>
            <a:ext cx="15127705" cy="701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14647D-A8D1-FA82-2C03-ECB4A7BA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C96A8-9F6D-8ADA-21B7-A33C74EBE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Please contact the Nonprofit and Local Government Team at:</a:t>
            </a:r>
          </a:p>
          <a:p>
            <a:r>
              <a:rPr lang="en-US" sz="2400" u="sng" dirty="0">
                <a:solidFill>
                  <a:schemeClr val="accent1"/>
                </a:solidFill>
              </a:rPr>
              <a:t>locgov@audits.ga.gov </a:t>
            </a:r>
            <a:r>
              <a:rPr lang="en-US" sz="2400" dirty="0"/>
              <a:t>or (404) 656-9145</a:t>
            </a:r>
          </a:p>
          <a:p>
            <a:endParaRPr lang="en-US" sz="2400" dirty="0"/>
          </a:p>
          <a:p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Jackie Neubert, CPA, CGFM, Deputy Director</a:t>
            </a:r>
          </a:p>
          <a:p>
            <a:r>
              <a:rPr lang="en-US" sz="2400" dirty="0"/>
              <a:t>Email address: </a:t>
            </a:r>
            <a:r>
              <a:rPr lang="en-US" sz="2400" u="sng" dirty="0">
                <a:solidFill>
                  <a:schemeClr val="accent1"/>
                </a:solidFill>
              </a:rPr>
              <a:t>neubertj@audits.ga.gov</a:t>
            </a:r>
          </a:p>
          <a:p>
            <a:endParaRPr lang="en-US" sz="2400" dirty="0"/>
          </a:p>
          <a:p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Eric Moody, CPA, Manager</a:t>
            </a:r>
          </a:p>
          <a:p>
            <a:r>
              <a:rPr lang="en-US" sz="2400" dirty="0"/>
              <a:t>Email address: </a:t>
            </a:r>
            <a:r>
              <a:rPr lang="en-US" sz="2400" u="sng" dirty="0">
                <a:solidFill>
                  <a:schemeClr val="accent1"/>
                </a:solidFill>
              </a:rPr>
              <a:t>moodyen@audits.ga.gov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EDE1D-2644-10CC-DD11-0005553DF0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20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smiling, blue, posing&#10;&#10;Description automatically generated">
            <a:extLst>
              <a:ext uri="{FF2B5EF4-FFF2-40B4-BE49-F238E27FC236}">
                <a16:creationId xmlns:a16="http://schemas.microsoft.com/office/drawing/2014/main" id="{1D62AF95-2BFA-12B0-164D-654843B89B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0550" b="1055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CA84E-8E21-8CBD-3615-9C28811912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1753384"/>
            <a:ext cx="6651811" cy="404092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Serves as Deputy Director of DOAA’s Professional Standards &amp; Practices Division – Nonprofit and Local Government Team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37 Years in Governmental Auditing and Accounting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Certified Public Accountant (CPA) and Certified Government Finance Manager (CGFM)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Member of GSCPA’s Governmental Accounting &amp; Auditing Conference Task Force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GFOA Special Review Committee (reviews of Annual Comprehensive Annual Reports)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Member of GFOA’s Special Review Executive Committee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AGA (Association of Government Accountants) served in various executive offices in the AGA Atlanta Chapter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79A9B3-876A-00F1-ECC8-D5E98D9AB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Presenter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94E9F-FB41-32CA-9BBB-C2BE346008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A002-2DEE-74C5-326B-69DE784E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Available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08F69-7B7B-4775-83A0-09A7D506B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Auditing and Accounting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Request for Proposal for Audit Services </a:t>
            </a:r>
            <a:r>
              <a:rPr lang="en-US" dirty="0">
                <a:hlinkClick r:id="rId2"/>
              </a:rPr>
              <a:t>https://www.audits2.ga.gov/resources/orgs/local-government/?rcat=technical-assistance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CPA Referral Search on Georgia Society of CPAs website </a:t>
            </a:r>
            <a:r>
              <a:rPr lang="en-US" dirty="0">
                <a:hlinkClick r:id="rId3"/>
              </a:rPr>
              <a:t>https://www.gscpa.org</a:t>
            </a:r>
            <a:r>
              <a:rPr lang="en-US" dirty="0"/>
              <a:t> (under the Professional Resources tab)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Verification of valid Georgia firm license – </a:t>
            </a:r>
            <a:r>
              <a:rPr lang="en-US" dirty="0">
                <a:hlinkClick r:id="rId4"/>
              </a:rPr>
              <a:t>https://cpaverify.org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4731-1CA2-3374-F23D-BAB598CDAF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73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CCF5-7D05-DDA6-43FD-F4898644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E1E1-8F19-B862-A73B-72027C842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Resources for Local Governments on DOAA’s website – Technical Assistance - Other Guidance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Extension request procedures document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Uniform Chart of Accounts</a:t>
            </a:r>
          </a:p>
          <a:p>
            <a:endParaRPr lang="en-US" dirty="0"/>
          </a:p>
          <a:p>
            <a:r>
              <a:rPr lang="en-US" dirty="0"/>
              <a:t>Resources for Local Governments on DOAA’s website – Technical Assistance – Tools &amp; Checklists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Compliance Auditing in Georgia Counties and Municipalities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Government Audit Office Review 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Agreed-Upon Procedures Work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A54C0-5049-3EA7-0194-D9718B51AC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36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D107B2-3DC0-1AA3-E8CA-57A5716E64CD}"/>
              </a:ext>
            </a:extLst>
          </p:cNvPr>
          <p:cNvSpPr/>
          <p:nvPr/>
        </p:nvSpPr>
        <p:spPr>
          <a:xfrm>
            <a:off x="-342900" y="0"/>
            <a:ext cx="3911600" cy="717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2EF16E13-30E6-9F02-359D-A4CA1B9A17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0" y="-63500"/>
            <a:ext cx="12773602" cy="6972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072AC8-5435-1D57-9A07-0A62BECD775D}"/>
              </a:ext>
            </a:extLst>
          </p:cNvPr>
          <p:cNvSpPr/>
          <p:nvPr/>
        </p:nvSpPr>
        <p:spPr>
          <a:xfrm>
            <a:off x="1003301" y="2810933"/>
            <a:ext cx="9283699" cy="1270000"/>
          </a:xfrm>
          <a:prstGeom prst="rect">
            <a:avLst/>
          </a:prstGeom>
          <a:solidFill>
            <a:srgbClr val="A9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7364DE-1BD2-E9E0-490F-A84484417FD0}"/>
              </a:ext>
            </a:extLst>
          </p:cNvPr>
          <p:cNvSpPr/>
          <p:nvPr/>
        </p:nvSpPr>
        <p:spPr>
          <a:xfrm>
            <a:off x="9897533" y="2810933"/>
            <a:ext cx="829734" cy="1083734"/>
          </a:xfrm>
          <a:prstGeom prst="rect">
            <a:avLst/>
          </a:prstGeom>
          <a:solidFill>
            <a:srgbClr val="A9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692AC7-9DCB-1AF4-D29E-1686A3283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504467"/>
            <a:ext cx="10515600" cy="693149"/>
          </a:xfrm>
        </p:spPr>
        <p:txBody>
          <a:bodyPr/>
          <a:lstStyle/>
          <a:p>
            <a:r>
              <a:rPr lang="en-US" dirty="0"/>
              <a:t>Annual Immigration Compliance Reporting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D53546-C765-B282-40FB-0563A4B1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9711"/>
            <a:ext cx="10515600" cy="903288"/>
          </a:xfrm>
        </p:spPr>
        <p:txBody>
          <a:bodyPr/>
          <a:lstStyle/>
          <a:p>
            <a:r>
              <a:rPr lang="en-US" dirty="0"/>
              <a:t>Section ii</a:t>
            </a:r>
          </a:p>
        </p:txBody>
      </p:sp>
    </p:spTree>
    <p:extLst>
      <p:ext uri="{BB962C8B-B14F-4D97-AF65-F5344CB8AC3E}">
        <p14:creationId xmlns:p14="http://schemas.microsoft.com/office/powerpoint/2010/main" val="45571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B2CB-00A9-3A9B-F017-D1733929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Immigration Compliance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F4AD7-B7F8-010F-89A2-D263BF30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Required by provisions of O.C.G.A. </a:t>
            </a:r>
            <a:r>
              <a:rPr lang="en-US" sz="2800" dirty="0">
                <a:solidFill>
                  <a:schemeClr val="accent1"/>
                </a:solidFill>
                <a:cs typeface="Prompt" panose="00000500000000000000" pitchFamily="2" charset="-34"/>
              </a:rPr>
              <a:t>§50-36-4</a:t>
            </a:r>
          </a:p>
          <a:p>
            <a:endParaRPr lang="en-US" sz="10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966788" lvl="1" indent="-342900">
              <a:lnSpc>
                <a:spcPct val="100000"/>
              </a:lnSpc>
            </a:pPr>
            <a:r>
              <a:rPr lang="en-US" sz="2800" dirty="0">
                <a:cs typeface="Prompt" panose="00000500000000000000" pitchFamily="2" charset="-34"/>
              </a:rPr>
              <a:t>All Georgia governmental entities required to submit annual immigration compliance report</a:t>
            </a:r>
          </a:p>
          <a:p>
            <a:pPr marL="966788" lvl="1" indent="-342900">
              <a:lnSpc>
                <a:spcPct val="100000"/>
              </a:lnSpc>
            </a:pPr>
            <a:endParaRPr lang="en-US" sz="900" dirty="0">
              <a:cs typeface="Prompt" panose="00000500000000000000" pitchFamily="2" charset="-34"/>
            </a:endParaRPr>
          </a:p>
          <a:p>
            <a:pPr marL="966788" lvl="1" indent="-342900">
              <a:lnSpc>
                <a:spcPct val="100000"/>
              </a:lnSpc>
            </a:pPr>
            <a:r>
              <a:rPr lang="en-US" sz="2800" dirty="0">
                <a:cs typeface="Prompt" panose="00000500000000000000" pitchFamily="2" charset="-34"/>
              </a:rPr>
              <a:t>Sometimes referred to as E-Verify reporting</a:t>
            </a:r>
          </a:p>
          <a:p>
            <a:pPr marL="966788" lvl="1" indent="-342900">
              <a:lnSpc>
                <a:spcPct val="100000"/>
              </a:lnSpc>
            </a:pPr>
            <a:endParaRPr lang="en-US" sz="900" dirty="0">
              <a:cs typeface="Prompt" panose="00000500000000000000" pitchFamily="2" charset="-34"/>
            </a:endParaRPr>
          </a:p>
          <a:p>
            <a:pPr marL="966788" lvl="1" indent="-342900">
              <a:lnSpc>
                <a:spcPct val="100000"/>
              </a:lnSpc>
            </a:pPr>
            <a:r>
              <a:rPr lang="en-US" sz="2800" dirty="0">
                <a:cs typeface="Prompt" panose="00000500000000000000" pitchFamily="2" charset="-34"/>
              </a:rPr>
              <a:t>Federal Work Authorization Program – which is commonly known as E-Verify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5073A-6521-D7FA-82A2-EDD77DF3B8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10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036E2-C121-8E2E-B68F-C6F644E8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E-Verify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AE065-F686-00E9-A011-6DE684278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1697266"/>
            <a:ext cx="10061447" cy="25826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E-Verify program is operated by the U.S. Citizenship and Immigration Services (USCIS)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Registration information available on the USCIS website – located at </a:t>
            </a:r>
            <a:r>
              <a:rPr lang="en-US" sz="2800" u="sng" dirty="0">
                <a:solidFill>
                  <a:srgbClr val="0070C0"/>
                </a:solidFill>
              </a:rPr>
              <a:t>www.uscis.gov/e-verify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DDBCD-A98E-1312-8B99-5B9B18CED8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2810F3-43C3-250F-91B8-20CA4CE48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4201" y="648739"/>
            <a:ext cx="26955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6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EF9F-FB63-9FA9-B1AB-1F52A5A08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E-Verify Program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A71E4-EC99-EA9E-053A-D29FB6D49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770" y="1716594"/>
            <a:ext cx="9754243" cy="33337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Registration information includes user identification number and authorization date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Records of E-Verify numbers and authorization dates are maintained by USCIS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E-mail address: </a:t>
            </a:r>
            <a:r>
              <a:rPr lang="en-US" sz="2800" u="sng" dirty="0">
                <a:solidFill>
                  <a:srgbClr val="0070C0"/>
                </a:solidFill>
              </a:rPr>
              <a:t>E-Verify@dhs.gov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4AB81-F09C-9EDA-B773-04B0917C71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0BAD8A1-2BCE-163E-21F7-CEAAF721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4201" y="648739"/>
            <a:ext cx="26955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89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8C71-908F-AD47-85A8-67E203B9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Reporting Areas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A5166-27CE-DD04-6036-D0AAB96F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144" y="1572967"/>
            <a:ext cx="9808669" cy="2872033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/>
              <a:t>Confirm reporting government’s E-Verify number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/>
              <a:t>Title 13 – Contract Reporting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/>
              <a:t>Title 36 – Business Licenses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/>
              <a:t>Sanctuary Policy – Compliance with </a:t>
            </a: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O.C.G.A. §36-80-23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cs typeface="Prompt" panose="00000500000000000000" pitchFamily="2" charset="-34"/>
              </a:rPr>
              <a:t>Title 50 – Public Benefits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2A39B-3ED3-85BE-E72E-528B745B28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96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F640-5EC9-5166-E50B-87A7F6F8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Descriptions of Five Reporting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BB93-A266-0764-34C4-A04AB390A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78428"/>
            <a:ext cx="10230165" cy="47381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2"/>
                </a:solidFill>
              </a:rPr>
              <a:t>Descriptions of information that the annual report collects for the five different immigration requirements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/>
              <a:t>E-Verify Number – confirm the number in the collection system for your entity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/>
              <a:t>Contractor Reporting – list of contractors the entity used during the period for “physical performance of services”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/>
              <a:t>Business Licenses – listing of licenses issued during the period to businesses who were required to enroll in the E-Verify program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8F690-B870-6677-3AF5-D033E69E03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9391AB-6C1B-C7C7-100E-5D8CC8121CCD}"/>
              </a:ext>
            </a:extLst>
          </p:cNvPr>
          <p:cNvSpPr/>
          <p:nvPr/>
        </p:nvSpPr>
        <p:spPr>
          <a:xfrm>
            <a:off x="733926" y="5931568"/>
            <a:ext cx="2574758" cy="752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97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639CA-141E-D8B9-344E-301450C4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Descriptions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E03B9-F6B3-F7AC-07D3-2EB28EE5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56657"/>
            <a:ext cx="10515600" cy="3813856"/>
          </a:xfrm>
        </p:spPr>
        <p:txBody>
          <a:bodyPr/>
          <a:lstStyle/>
          <a:p>
            <a:pPr marL="457200" indent="-457200"/>
            <a:r>
              <a:rPr lang="en-US" sz="2800" dirty="0">
                <a:solidFill>
                  <a:schemeClr val="tx2"/>
                </a:solidFill>
                <a:cs typeface="Segoe UI Semibold" panose="020B0702040204020203" pitchFamily="34" charset="0"/>
              </a:rPr>
              <a:t>4. </a:t>
            </a:r>
            <a:r>
              <a:rPr lang="en-US" sz="28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Public Benefits </a:t>
            </a:r>
            <a:r>
              <a:rPr lang="en-US" sz="2800" dirty="0">
                <a:solidFill>
                  <a:schemeClr val="tx2"/>
                </a:solidFill>
              </a:rPr>
              <a:t>– listing of public benefits and whether or not the entity has received SAVE authorization for these benefits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SAVE </a:t>
            </a:r>
            <a:r>
              <a:rPr lang="en-US" sz="2800" dirty="0"/>
              <a:t>– Systematic Alien Verification for Entitlements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400" dirty="0"/>
              <a:t>27 “Public Benefits” – for all 27 refer to lists on next two slides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Examples of public benefits: employee retirement benefits, employee health benefits, employee disability benefits, alcoholic beverage licenses, business licenses, pawn broker licenses, billiard hall licenses, peddler and itinerant trader licenses, and transient business licenses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297B-A316-1636-76E9-879E8CB488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90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5C0EED-E24F-05FF-8F5A-28782F4C27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51259" y="1923898"/>
            <a:ext cx="4644741" cy="3758438"/>
          </a:xfrm>
        </p:spPr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Adult education;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Authorization to conduct a commercial enterprise or business;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Business certificate, license, or registration;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Business loan;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Cash allowance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A6EFB-C534-7EAD-A9B8-33D5C622C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1" y="1157922"/>
            <a:ext cx="9895113" cy="721629"/>
          </a:xfrm>
        </p:spPr>
        <p:txBody>
          <a:bodyPr/>
          <a:lstStyle/>
          <a:p>
            <a:r>
              <a:rPr lang="en-US" sz="3200" dirty="0"/>
              <a:t>There are 27 </a:t>
            </a:r>
            <a:r>
              <a:rPr lang="en-US" dirty="0"/>
              <a:t>“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Public Benefits”</a:t>
            </a:r>
            <a:endParaRPr lang="en-US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CBB8D0-D9AB-F29A-8A76-2F058B68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</a:t>
            </a:r>
            <a:r>
              <a:rPr lang="en-US" sz="2800" dirty="0"/>
              <a:t>(continue)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B9B85-5426-BEB9-623B-2BDA41FBCB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F9033-0D45-A8FA-13D2-D79332FB5882}"/>
              </a:ext>
            </a:extLst>
          </p:cNvPr>
          <p:cNvSpPr txBox="1"/>
          <p:nvPr/>
        </p:nvSpPr>
        <p:spPr>
          <a:xfrm>
            <a:off x="6063342" y="1923898"/>
            <a:ext cx="5703731" cy="4282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Disability assistance or insurance;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Down payment assistance;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Energy assistance;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Food stamps;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Gaming license;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Grants;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Health benefits;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Housing allowance, grant, guarantee, or loan;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Loan guarantee;</a:t>
            </a:r>
          </a:p>
        </p:txBody>
      </p:sp>
    </p:spTree>
    <p:extLst>
      <p:ext uri="{BB962C8B-B14F-4D97-AF65-F5344CB8AC3E}">
        <p14:creationId xmlns:p14="http://schemas.microsoft.com/office/powerpoint/2010/main" val="259407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78452C-E283-EDB5-5749-07897041E5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35974" y="-68824"/>
            <a:ext cx="3736258" cy="7020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electronics, indoor, keyboard&#10;&#10;Description automatically generated">
            <a:extLst>
              <a:ext uri="{FF2B5EF4-FFF2-40B4-BE49-F238E27FC236}">
                <a16:creationId xmlns:a16="http://schemas.microsoft.com/office/drawing/2014/main" id="{720AFF35-3B2B-E0E3-054D-5C362176E2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9650" y="-380999"/>
            <a:ext cx="13525500" cy="8210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B332-4F95-63F9-F202-6640FAF7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BA37-592B-6BAB-0619-D9A31E4F6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2556"/>
            <a:ext cx="9794797" cy="4163761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Understand the reporting requirements of governmental entities to DOAA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Be aware of possible consequences of a non-compliance status for local governments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Understand the relationship between the compliance status and eligibility for state grant awards and programs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Be aware of tools available from DOAA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71798-1A86-E25D-B69A-9621809BB4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90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5C0EED-E24F-05FF-8F5A-28782F4C27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51259" y="1989214"/>
            <a:ext cx="4644741" cy="3758438"/>
          </a:xfrm>
        </p:spPr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Medicaid;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Occupational license;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Professional license;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Public and assisted housing;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Registration of a regulated business;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Rent assistance or subsidy;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Retirement benefits;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A6EFB-C534-7EAD-A9B8-33D5C622C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1" y="1223238"/>
            <a:ext cx="9895113" cy="721629"/>
          </a:xfrm>
        </p:spPr>
        <p:txBody>
          <a:bodyPr/>
          <a:lstStyle/>
          <a:p>
            <a:r>
              <a:rPr lang="en-US" sz="3200" dirty="0"/>
              <a:t>There are 27 </a:t>
            </a:r>
            <a:r>
              <a:rPr lang="en-US" dirty="0"/>
              <a:t>“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Public Benefits”</a:t>
            </a:r>
            <a:endParaRPr lang="en-US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CBB8D0-D9AB-F29A-8A76-2F058B68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</a:t>
            </a:r>
            <a:r>
              <a:rPr lang="en-US" sz="2800" dirty="0"/>
              <a:t>(continue)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B9B85-5426-BEB9-623B-2BDA41FBCB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F9033-0D45-A8FA-13D2-D79332FB5882}"/>
              </a:ext>
            </a:extLst>
          </p:cNvPr>
          <p:cNvSpPr txBox="1"/>
          <p:nvPr/>
        </p:nvSpPr>
        <p:spPr>
          <a:xfrm>
            <a:off x="6063342" y="1989214"/>
            <a:ext cx="5703731" cy="372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State grant or loan;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State issued driver's license and identification card;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Tax certificate required to conduct a commercial business;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Temporary assistance for needy families (TANF);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Unemployment insurance; and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Welfare to work.</a:t>
            </a:r>
          </a:p>
        </p:txBody>
      </p:sp>
    </p:spTree>
    <p:extLst>
      <p:ext uri="{BB962C8B-B14F-4D97-AF65-F5344CB8AC3E}">
        <p14:creationId xmlns:p14="http://schemas.microsoft.com/office/powerpoint/2010/main" val="1112276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57364-1712-8D67-9E3F-5FFAD588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Descriptions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EB8E2-6CDA-D3BF-C688-8034CFAAB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2557"/>
            <a:ext cx="10515600" cy="3767956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cs typeface="Segoe UI Semibold" panose="020B0702040204020203" pitchFamily="34" charset="0"/>
              </a:rPr>
              <a:t>5. </a:t>
            </a:r>
            <a:r>
              <a:rPr lang="en-US" sz="28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Sanctuary Policy </a:t>
            </a:r>
            <a:r>
              <a:rPr lang="en-US" sz="2800" dirty="0">
                <a:solidFill>
                  <a:schemeClr val="tx2"/>
                </a:solidFill>
              </a:rPr>
              <a:t>– true/false question asking if the entity has</a:t>
            </a:r>
          </a:p>
          <a:p>
            <a:r>
              <a:rPr lang="en-US" sz="2800" dirty="0">
                <a:solidFill>
                  <a:schemeClr val="tx2"/>
                </a:solidFill>
              </a:rPr>
              <a:t>enacted a sanctuary policy</a:t>
            </a:r>
          </a:p>
          <a:p>
            <a:endParaRPr lang="en-US" sz="900" dirty="0">
              <a:solidFill>
                <a:schemeClr val="tx2"/>
              </a:solidFill>
            </a:endParaRPr>
          </a:p>
          <a:p>
            <a:pPr marL="1081088" lvl="1" indent="-457200"/>
            <a:r>
              <a:rPr lang="en-US" sz="2400" dirty="0">
                <a:solidFill>
                  <a:schemeClr val="tx2"/>
                </a:solidFill>
              </a:rPr>
              <a:t>Confirmation that the government is in compliance with </a:t>
            </a:r>
            <a:r>
              <a:rPr lang="en-US" sz="24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O.C.G.A. §36-80-23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389A2-9A3C-D66F-2870-67155C39BB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49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FD2A-4399-FDBD-EEFE-0490EC92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Two of Five Areas of Reporting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1C3B-B209-BE30-0EA1-C7384EB10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1602557"/>
            <a:ext cx="10072334" cy="29047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cs typeface="Segoe UI Semibold" panose="020B0702040204020203" pitchFamily="34" charset="0"/>
              </a:rPr>
              <a:t>1. </a:t>
            </a: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Title 13 </a:t>
            </a:r>
            <a:r>
              <a:rPr lang="en-US" sz="2800" dirty="0"/>
              <a:t>– Contract Reporting (O.C.G.A. </a:t>
            </a:r>
            <a:r>
              <a:rPr lang="en-US" sz="2800" dirty="0">
                <a:cs typeface="Prompt" panose="00000500000000000000" pitchFamily="2" charset="-34"/>
              </a:rPr>
              <a:t>§13-10-91)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Segoe UI Semibold" panose="020B0702040204020203" pitchFamily="34" charset="0"/>
              </a:rPr>
              <a:t>2. </a:t>
            </a: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Sanctuary Policy </a:t>
            </a:r>
            <a:r>
              <a:rPr lang="en-US" sz="2800" dirty="0">
                <a:cs typeface="Prompt" panose="00000500000000000000" pitchFamily="2" charset="-34"/>
              </a:rPr>
              <a:t>– (O.C.G.A. §36-80-23)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4F63D-F8CF-4DAA-A9B8-3892A20F5E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04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8737-A0CD-E228-CDB3-6E9A37ED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13 or Contract Reporting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DC899-F63D-D445-22E0-62062027D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02557"/>
            <a:ext cx="9631683" cy="30186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Report contracts that are over $2,499.99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Report contracts for the physical performance of labor and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Report contracts for routine operation, repair and maintenance of existing structures and services needed for normal operations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B7198-50CD-B97F-C137-F8208B819A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04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F83E-6939-36D9-889D-03378147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Reporting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DD2C4-D4D2-A062-77DB-24BC7430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342" y="1567544"/>
            <a:ext cx="10094105" cy="38029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List of contractors used during the period for physical performance of labor and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Documentation of contractor compliance </a:t>
            </a:r>
            <a:r>
              <a:rPr lang="en-US" sz="2800" i="1" dirty="0"/>
              <a:t>(obtain notarized affidavit that states the contractor used the E-Verify program)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Affidavit required even if contractor only has one employee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Contractors with no employees – verify eligibility to work in the United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203A7-9597-B272-4E93-D1D13F371C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15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7A74E-F232-0776-D79D-25CEAD1F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Reporting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35473-652C-D6FA-8902-40D66346A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1568710"/>
            <a:ext cx="10072333" cy="346049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New affidavit required each time you contract with a vendor</a:t>
            </a:r>
            <a:endParaRPr lang="en-US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Obtain affidavit in advance of awarding bid or contract</a:t>
            </a:r>
            <a:endParaRPr lang="en-US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$2,499.99 threshold applies to non-bid contracts</a:t>
            </a: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Contracts using bid process require affidavits regardless of amount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E5158-B529-2013-66C8-5443A291CA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09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3192-3D6B-9E36-EB25-D81B52E1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Reporting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73B62-2649-B53B-ABCA-FBC107DB7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02557"/>
            <a:ext cx="8339870" cy="198373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Contractors must obtain similar affidavits from sub-contractors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Sub-contractor affidavits must be submitted to public employer within 5 days of receipt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6B662-A178-BB6D-F9C8-A7E4EF18BC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81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84E4-2118-FA97-1176-0019E3BD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Title 13 and Title 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9AEEA-E995-A5B6-3524-9387EFC08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484671"/>
            <a:ext cx="9718769" cy="388584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Every private employer with more than 10 employees shall register with and utilize the federal work authorization program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Counties and municipalities may not issue a business license (or other documents required to operate a business) until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Provide evidence that they are authorized to use the Federal Work Authorization Program or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Provide evidence that the provisions do not apply</a:t>
            </a:r>
          </a:p>
          <a:p>
            <a:pPr marL="45720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129FF-02B6-3540-F138-ADA201DB68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16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E3A-8D5C-D5D5-6090-246AA865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Title 13 and Title 36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A3414-DBA1-52C8-7FA5-32F6B0B54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1549400"/>
            <a:ext cx="10072334" cy="3518127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O.C.G.A. §36-60-6 </a:t>
            </a:r>
            <a:r>
              <a:rPr lang="en-US" sz="2400" dirty="0">
                <a:cs typeface="Prompt" panose="00000500000000000000" pitchFamily="2" charset="-34"/>
              </a:rPr>
              <a:t>applies to counties and municipalities only</a:t>
            </a:r>
            <a:endParaRPr lang="en-US" sz="1000" dirty="0">
              <a:cs typeface="Prompt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Prompt" panose="00000500000000000000" pitchFamily="2" charset="-34"/>
              </a:rPr>
              <a:t>Required of business with more than 10 employees</a:t>
            </a:r>
            <a:endParaRPr lang="en-US" sz="1000" dirty="0">
              <a:cs typeface="Prompt" panose="00000500000000000000" pitchFamily="2" charset="-3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Prompt" panose="00000500000000000000" pitchFamily="2" charset="-34"/>
              </a:rPr>
              <a:t>Number of employees in business or company (not just employees located in Georgia)</a:t>
            </a:r>
            <a:endParaRPr lang="en-US" sz="1000" dirty="0">
              <a:cs typeface="Prompt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Prompt" panose="00000500000000000000" pitchFamily="2" charset="-34"/>
              </a:rPr>
              <a:t>Affidavit required at time of issuance only</a:t>
            </a:r>
            <a:endParaRPr lang="en-US" sz="1000" dirty="0">
              <a:cs typeface="Prompt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Prompt" panose="00000500000000000000" pitchFamily="2" charset="-34"/>
              </a:rPr>
              <a:t>Person needs to only provide E-Verify number upon renewal</a:t>
            </a:r>
            <a:r>
              <a:rPr lang="en-US" sz="24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A952-B614-66C4-C37A-289DEA67D7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55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63D83-7D73-C387-2651-A1A16B8A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Reporting Issues – Title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D194B-33B3-AC73-3CA4-0F3D21F4C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2557"/>
            <a:ext cx="9953752" cy="3767956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Affidavits should be obtained before services begin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Documents compliance of contractor(s)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Prevents trying to track down information at report submission time</a:t>
            </a:r>
          </a:p>
          <a:p>
            <a:endParaRPr lang="en-US" dirty="0"/>
          </a:p>
          <a:p>
            <a:r>
              <a:rPr lang="en-US" sz="2800" dirty="0">
                <a:solidFill>
                  <a:schemeClr val="accent1"/>
                </a:solidFill>
              </a:rPr>
              <a:t>Reporting is based on the contract date, not payment date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Contracts are reported based on the date contract was entered into rather than payment 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374C7-F31A-F701-AD78-CED6826762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3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574466-7576-C1DF-29FF-FA11E9BC3FB1}"/>
              </a:ext>
            </a:extLst>
          </p:cNvPr>
          <p:cNvSpPr/>
          <p:nvPr/>
        </p:nvSpPr>
        <p:spPr>
          <a:xfrm>
            <a:off x="-254000" y="0"/>
            <a:ext cx="3619500" cy="699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hand holding a pen&#10;&#10;Description automatically generated with medium confidence">
            <a:extLst>
              <a:ext uri="{FF2B5EF4-FFF2-40B4-BE49-F238E27FC236}">
                <a16:creationId xmlns:a16="http://schemas.microsoft.com/office/drawing/2014/main" id="{C7E87DE3-C404-5A2A-0C12-9E7ACB0854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900" y="-88106"/>
            <a:ext cx="12725400" cy="721280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D5845FC-DFFE-6483-7EF1-7D56731DF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437EB6-77E5-703B-89CB-496643E3B2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Annual Financial Reporting</a:t>
            </a:r>
          </a:p>
        </p:txBody>
      </p:sp>
    </p:spTree>
    <p:extLst>
      <p:ext uri="{BB962C8B-B14F-4D97-AF65-F5344CB8AC3E}">
        <p14:creationId xmlns:p14="http://schemas.microsoft.com/office/powerpoint/2010/main" val="3581123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CCD4-6AB1-C40F-AA96-2ED80A0B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Reporting Issues – Title 13 </a:t>
            </a:r>
            <a:r>
              <a:rPr lang="en-US" sz="28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C4CBA-4C17-4679-B013-370A4E958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53497"/>
            <a:ext cx="10230165" cy="3817016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Services performed remotely (but within the U.S.) included in the report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Work can be performed anywhere in the U.S.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Work does not have to be performed in Georgia</a:t>
            </a:r>
            <a:endParaRPr lang="en-US" sz="2800" dirty="0"/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Services performed in a different country 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No requirement to obtain an affidavit or report contract since the purpose of the law is to ensure those working in the U.S. have the authority to do 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23008-FC21-461F-4ED0-C9888EC27C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27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EEDD17-AB9B-7CD3-93C4-012555E311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7252" y="5928852"/>
            <a:ext cx="2762864" cy="929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E9F11-9313-6DAF-0D57-6F8FE14C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Reporting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18EB2-08B1-94DA-6F21-969E9235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18253"/>
            <a:ext cx="10230165" cy="4394718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Locking yourself out of the collection system – choosing the “finished” option before you are finished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000" dirty="0"/>
              <a:t>When entering contractor records manually, use the “new record” button to start a new entry rather than choosing the “finished” option</a:t>
            </a:r>
          </a:p>
          <a:p>
            <a:pPr marL="966788" lvl="1" indent="-342900">
              <a:lnSpc>
                <a:spcPct val="100000"/>
              </a:lnSpc>
            </a:pPr>
            <a:endParaRPr lang="en-US" sz="1100" dirty="0"/>
          </a:p>
          <a:p>
            <a:pPr marL="966788" lvl="1" indent="-342900">
              <a:lnSpc>
                <a:spcPct val="100000"/>
              </a:lnSpc>
            </a:pPr>
            <a:r>
              <a:rPr lang="en-US" sz="2000" dirty="0"/>
              <a:t>When multiple users are entering data and one user chooses the “finished” option and the others still need to enter data </a:t>
            </a:r>
            <a:endParaRPr lang="en-US" sz="2400" dirty="0"/>
          </a:p>
          <a:p>
            <a:endParaRPr lang="en-US" sz="105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Account creation and logging into your account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000" dirty="0"/>
              <a:t>Collection system at </a:t>
            </a:r>
            <a:r>
              <a:rPr lang="en-US" sz="2000" u="sng" dirty="0">
                <a:solidFill>
                  <a:srgbClr val="0070C0"/>
                </a:solidFill>
              </a:rPr>
              <a:t>www.audits.ga.gov/auth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000" dirty="0"/>
              <a:t>Multiple people can have accounts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000" dirty="0"/>
              <a:t>Control access or remove access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000" dirty="0"/>
              <a:t>View data reported in a prior submission year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3174E-C434-8B5E-57B2-EBEE84541C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21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E0E3-5F5A-D617-C9D2-AA10F280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Consequences of Noncompliance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E1BA-5489-95D5-9B6F-E7B52B92D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2557"/>
            <a:ext cx="9877552" cy="3767956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Failure to complete the Title 13 – report contracts</a:t>
            </a:r>
          </a:p>
          <a:p>
            <a:endParaRPr lang="en-US" sz="1100" dirty="0">
              <a:solidFill>
                <a:schemeClr val="accent1"/>
              </a:solidFill>
            </a:endParaRPr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May result in exclusion from the list of qualified local governments (QLG)</a:t>
            </a:r>
          </a:p>
          <a:p>
            <a:pPr marL="966788" lvl="1" indent="-342900">
              <a:lnSpc>
                <a:spcPct val="100000"/>
              </a:lnSpc>
            </a:pPr>
            <a:endParaRPr lang="en-US" sz="1200" dirty="0"/>
          </a:p>
          <a:p>
            <a:pPr marL="966788" lvl="1" indent="-342900">
              <a:lnSpc>
                <a:spcPct val="100000"/>
              </a:lnSpc>
            </a:pPr>
            <a:r>
              <a:rPr lang="en-US" sz="2400" dirty="0"/>
              <a:t>Provisions of O.C.G.A. </a:t>
            </a:r>
            <a:r>
              <a:rPr lang="en-US" sz="2400" dirty="0">
                <a:cs typeface="Prompt" panose="00000500000000000000" pitchFamily="2" charset="-34"/>
              </a:rPr>
              <a:t>§13-10-91(b)(7) require the Commissioner of the Department of Community Affairs (DCA) be notified of noncompliant municipalities and counties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7FF8A-7CB2-D0D6-B2F7-A923F4DAEF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52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FB98-E095-2174-A165-E4D09F76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Penalties of Noncompliance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1F840-ADE9-80AA-6351-E204EE5FF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770" y="1602557"/>
            <a:ext cx="9754243" cy="24483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DCA should exclude municipalities and counties not in compliance from the list of qualified local governments (QLG)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Failure to be recognized as a QLG may jeopardize funding of any grants or loans made through DCA </a:t>
            </a:r>
            <a:r>
              <a:rPr lang="en-US" sz="2800" i="1" dirty="0"/>
              <a:t>(including the State Community Development Program)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52395-CEF4-66CA-B1E0-FAD50B747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86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5599-9F5B-3935-45F6-A8C670F7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Sanctuary Policy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9109A-B2E8-869B-AB5A-7BEAADA6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30" y="1543665"/>
            <a:ext cx="9797783" cy="305783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No local governing body shall enact, adopt, implement or enforce any sanctuary policy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Provisions of O.C.G.A. </a:t>
            </a:r>
            <a:r>
              <a:rPr lang="en-US" sz="2800" dirty="0">
                <a:cs typeface="Prompt" panose="00000500000000000000" pitchFamily="2" charset="-34"/>
              </a:rPr>
              <a:t>§36-80-23 require confirmation that governments did not enact any sanctuary policy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dirty="0">
              <a:cs typeface="Prompt" panose="00000500000000000000" pitchFamily="2" charset="-3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cs typeface="Prompt" panose="00000500000000000000" pitchFamily="2" charset="-34"/>
              </a:rPr>
              <a:t>Annual report includes a question that asks the local government to confirm that no sanctuary policies were enacted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8F5E7-3B4C-5094-C675-CF4A78D5D3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92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58D4-FB7C-0AF9-94C5-0BAFB8D9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Sanctuary Policy Definition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70BC6-0061-25EF-4323-5ED585AAB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43665"/>
            <a:ext cx="10515600" cy="3826848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“Sanctuary Policy” defined as 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800" dirty="0"/>
              <a:t>any regulation, rule, policy or practice adopted by a local governing body</a:t>
            </a:r>
          </a:p>
          <a:p>
            <a:pPr marL="966788" lvl="1" indent="-342900">
              <a:lnSpc>
                <a:spcPct val="100000"/>
              </a:lnSpc>
            </a:pPr>
            <a:endParaRPr lang="en-US" sz="1100" dirty="0"/>
          </a:p>
          <a:p>
            <a:pPr marL="966788" lvl="1" indent="-342900">
              <a:lnSpc>
                <a:spcPct val="100000"/>
              </a:lnSpc>
            </a:pPr>
            <a:r>
              <a:rPr lang="en-US" sz="2800" dirty="0"/>
              <a:t>which prohibits or restricts local officials or employees from communicating or cooperating with federal officials or law enforcement officers with regard to reporting immigration status information</a:t>
            </a:r>
          </a:p>
          <a:p>
            <a:pPr marL="966788" lvl="1" indent="-342900">
              <a:lnSpc>
                <a:spcPct val="100000"/>
              </a:lnSpc>
            </a:pPr>
            <a:endParaRPr lang="en-US" sz="1100" dirty="0"/>
          </a:p>
          <a:p>
            <a:pPr marL="966788" lvl="1" indent="-342900">
              <a:lnSpc>
                <a:spcPct val="100000"/>
              </a:lnSpc>
            </a:pPr>
            <a:r>
              <a:rPr lang="en-US" sz="2800" dirty="0"/>
              <a:t>while acting within the scope of their official duties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D73D0-26D6-6898-FAB2-E1ECB3EDBE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40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ED93-9839-E3CC-F490-CBECDBCC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Sanctuary Policy Annual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F1C60-4A6F-C71F-BCE5-2F01F25C8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84672"/>
            <a:ext cx="10515600" cy="4207002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Question: This organization has not enacted a sanctuary policy and is in compliance with O.C.G.A. </a:t>
            </a:r>
            <a:r>
              <a:rPr lang="en-US" sz="2800" dirty="0">
                <a:solidFill>
                  <a:schemeClr val="accent1"/>
                </a:solidFill>
                <a:cs typeface="Prompt" panose="00000500000000000000" pitchFamily="2" charset="-34"/>
              </a:rPr>
              <a:t>§36-80-23</a:t>
            </a:r>
            <a:endParaRPr lang="en-US" sz="1400" dirty="0">
              <a:cs typeface="Prompt" panose="00000500000000000000" pitchFamily="2" charset="-34"/>
            </a:endParaRPr>
          </a:p>
          <a:p>
            <a:pPr marL="966788" lvl="1" indent="-342900">
              <a:lnSpc>
                <a:spcPct val="100000"/>
              </a:lnSpc>
            </a:pPr>
            <a:endParaRPr lang="en-US" sz="1400" dirty="0">
              <a:cs typeface="Prompt" panose="00000500000000000000" pitchFamily="2" charset="-34"/>
            </a:endParaRPr>
          </a:p>
          <a:p>
            <a:pPr marL="966788" lvl="1" indent="-342900">
              <a:lnSpc>
                <a:spcPct val="100000"/>
              </a:lnSpc>
            </a:pPr>
            <a:r>
              <a:rPr lang="en-US" sz="2600" dirty="0">
                <a:cs typeface="Prompt" panose="00000500000000000000" pitchFamily="2" charset="-34"/>
              </a:rPr>
              <a:t>Indicate </a:t>
            </a:r>
            <a:r>
              <a:rPr lang="en-US" sz="2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True</a:t>
            </a:r>
            <a:r>
              <a:rPr lang="en-US" sz="2600" dirty="0">
                <a:cs typeface="Prompt" panose="00000500000000000000" pitchFamily="2" charset="-34"/>
              </a:rPr>
              <a:t> or </a:t>
            </a:r>
            <a:r>
              <a:rPr lang="en-US" sz="2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False</a:t>
            </a:r>
            <a:endParaRPr lang="en-US" sz="2600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966788" lvl="1" indent="-342900">
              <a:lnSpc>
                <a:spcPct val="100000"/>
              </a:lnSpc>
            </a:pPr>
            <a:endParaRPr lang="en-US" sz="1100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966788" lvl="1" indent="-342900">
              <a:lnSpc>
                <a:spcPct val="100000"/>
              </a:lnSpc>
            </a:pPr>
            <a:r>
              <a:rPr lang="en-US" sz="2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True if: </a:t>
            </a:r>
            <a:r>
              <a:rPr lang="en-US" sz="2600" dirty="0">
                <a:cs typeface="Prompt" panose="00000500000000000000" pitchFamily="2" charset="-34"/>
              </a:rPr>
              <a:t>Entity does not have any policy that prohibits employees from notifying federal officials of a person’s immigration status while acting within the scope of their official duties</a:t>
            </a:r>
            <a:endParaRPr lang="en-US" sz="2600" dirty="0">
              <a:solidFill>
                <a:schemeClr val="tx2"/>
              </a:solidFill>
              <a:cs typeface="Segoe UI Semibold" panose="020B0702040204020203" pitchFamily="34" charset="0"/>
            </a:endParaRPr>
          </a:p>
          <a:p>
            <a:pPr marL="966788" lvl="1" indent="-342900">
              <a:lnSpc>
                <a:spcPct val="100000"/>
              </a:lnSpc>
            </a:pPr>
            <a:endParaRPr lang="en-US" sz="1000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966788" lvl="1" indent="-342900">
              <a:lnSpc>
                <a:spcPct val="100000"/>
              </a:lnSpc>
            </a:pPr>
            <a:r>
              <a:rPr lang="en-US" sz="2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False if: </a:t>
            </a:r>
            <a:r>
              <a:rPr lang="en-US" sz="2600" dirty="0">
                <a:cs typeface="Prompt" panose="00000500000000000000" pitchFamily="2" charset="-34"/>
              </a:rPr>
              <a:t>Entity has any type of policy that would prohibit or discourage employees from notifying federal officials</a:t>
            </a:r>
            <a:endParaRPr lang="en-US" sz="2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880EF-ACE5-1CE4-92F4-1451F4852C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97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DFA3-073D-2DED-7095-8CFE6E87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Sanctuary Policy 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B9F9-1C8E-3894-0615-9655B8DD5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43665"/>
            <a:ext cx="10515600" cy="3826848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Confirmation of compliance with provisions of O.C.G.A. 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Prompt" panose="00000500000000000000" pitchFamily="2" charset="-34"/>
              </a:rPr>
              <a:t>§36-80-23</a:t>
            </a:r>
          </a:p>
          <a:p>
            <a:pPr lvl="1" indent="0">
              <a:lnSpc>
                <a:spcPct val="150000"/>
              </a:lnSpc>
              <a:buNone/>
            </a:pPr>
            <a:r>
              <a:rPr lang="en-US" sz="2600" dirty="0">
                <a:cs typeface="Prompt" panose="00000500000000000000" pitchFamily="2" charset="-34"/>
              </a:rPr>
              <a:t>Two compliance issues:</a:t>
            </a:r>
          </a:p>
          <a:p>
            <a:pPr marL="1446848" lvl="1" indent="-4572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600" dirty="0">
                <a:cs typeface="Prompt" panose="00000500000000000000" pitchFamily="2" charset="-34"/>
              </a:rPr>
              <a:t>Not reporting or status of no response/need response</a:t>
            </a:r>
          </a:p>
          <a:p>
            <a:pPr marL="1446848" lvl="1" indent="-4572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600" dirty="0">
                <a:cs typeface="Prompt" panose="00000500000000000000" pitchFamily="2" charset="-34"/>
              </a:rPr>
              <a:t>Report enactment of sanctuary policies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FDB4D-67C2-294E-16D6-D2E18C5443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29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75B8-D670-BC88-A01F-BE430849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Consequences of Noncompliance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D9749-C66E-425C-11B4-66E7EC1B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97204"/>
            <a:ext cx="10515600" cy="3873309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Governments will be reported as noncompliant if:</a:t>
            </a:r>
          </a:p>
          <a:p>
            <a:pPr marL="966788" lvl="1" indent="-342900">
              <a:lnSpc>
                <a:spcPct val="100000"/>
              </a:lnSpc>
            </a:pPr>
            <a:r>
              <a:rPr lang="en-US" sz="2600" dirty="0"/>
              <a:t>Sanctuary policies enacted</a:t>
            </a:r>
          </a:p>
          <a:p>
            <a:pPr marL="966788" lvl="1" indent="-342900">
              <a:lnSpc>
                <a:spcPct val="100000"/>
              </a:lnSpc>
            </a:pPr>
            <a:endParaRPr lang="en-US" sz="1000" dirty="0"/>
          </a:p>
          <a:p>
            <a:pPr marL="966788" lvl="1" indent="-342900">
              <a:lnSpc>
                <a:spcPct val="100000"/>
              </a:lnSpc>
            </a:pPr>
            <a:r>
              <a:rPr lang="en-US" sz="2600" dirty="0"/>
              <a:t>Failed to confirm (no response)</a:t>
            </a:r>
          </a:p>
          <a:p>
            <a:pPr marL="966788" lvl="1" indent="-342900">
              <a:lnSpc>
                <a:spcPct val="100000"/>
              </a:lnSpc>
            </a:pPr>
            <a:endParaRPr lang="en-US" sz="1000" dirty="0"/>
          </a:p>
          <a:p>
            <a:pPr marL="966788" lvl="1" indent="-342900">
              <a:lnSpc>
                <a:spcPct val="100000"/>
              </a:lnSpc>
            </a:pPr>
            <a:r>
              <a:rPr lang="en-US" sz="2600" dirty="0"/>
              <a:t>DOAA required to notify all state agencies that provide funding of noncompliance</a:t>
            </a:r>
          </a:p>
          <a:p>
            <a:pPr marL="966788" lvl="1" indent="-342900">
              <a:lnSpc>
                <a:spcPct val="100000"/>
              </a:lnSpc>
            </a:pPr>
            <a:endParaRPr lang="en-US" sz="1000" dirty="0"/>
          </a:p>
          <a:p>
            <a:pPr marL="966788" lvl="1" indent="-342900">
              <a:lnSpc>
                <a:spcPct val="100000"/>
              </a:lnSpc>
            </a:pPr>
            <a:r>
              <a:rPr lang="en-US" sz="2600" dirty="0"/>
              <a:t>Commissioners of DCA and Georgia Department of Transportation (GDOT) notified specifically and separately as required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A13E2-567F-97E9-A59B-1ADB1046AE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31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A17-546C-B52F-B9B2-5BFFE98E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 Compliance Reporting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EC131-C036-E043-BEE7-94EB6ABA3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1395167"/>
            <a:ext cx="9642569" cy="397534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Reporting deadline: </a:t>
            </a:r>
            <a:r>
              <a:rPr lang="en-US" sz="28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December 31</a:t>
            </a:r>
            <a:endParaRPr lang="en-US" sz="2800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Reporting period: </a:t>
            </a:r>
            <a:r>
              <a:rPr lang="en-US" sz="28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December 1 – November 30 </a:t>
            </a:r>
            <a:endParaRPr lang="en-US" sz="2800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Immigration &amp; Reform Act Collection System opens on </a:t>
            </a:r>
            <a:r>
              <a:rPr lang="en-US" sz="28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November 1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O.C.G.A. §50-36-4 </a:t>
            </a:r>
            <a:r>
              <a:rPr lang="en-US" sz="2800" dirty="0">
                <a:cs typeface="Prompt" panose="00000500000000000000" pitchFamily="2" charset="-34"/>
              </a:rPr>
              <a:t>requires all Georgia governmental entities to submit an annual immigration compliance report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17753-D922-ABBC-23EB-4489BEDC91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3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DB85-861D-A69A-5681-09485423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O.C.G.A. 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§36-81-7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ADA1E-DE94-F148-1A6F-E93741D9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53498"/>
            <a:ext cx="10515600" cy="42128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accent1"/>
                </a:solidFill>
              </a:rPr>
              <a:t>Local Governments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600" dirty="0"/>
              <a:t>Audits required if annual expenditures are $550,000 or more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600" dirty="0"/>
              <a:t>Agreed-Upon Procedures maybe submitted if annual expenditures are less than $550,000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600" dirty="0"/>
              <a:t>Submission of reports to DOAA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F096-60A3-7637-2383-17F9D66B27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79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504C-17AC-7A40-F444-72C5024E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06E5B-FF6A-D0B4-CD39-CC6E8134D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342" y="1395167"/>
            <a:ext cx="9808671" cy="4464457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Report is filed each year by December 31 (due date)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No provision in O.C.G.A. </a:t>
            </a:r>
            <a:r>
              <a:rPr lang="en-US" sz="2600" dirty="0">
                <a:cs typeface="Prompt" panose="00000500000000000000" pitchFamily="2" charset="-34"/>
              </a:rPr>
              <a:t>§50-36-4 authorizes the Department of Audits &amp; Accounts (DOAA) to waive the due date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cs typeface="Prompt" panose="00000500000000000000" pitchFamily="2" charset="-34"/>
              </a:rPr>
              <a:t>Reporting completed online through our Immigration &amp; Reform Act Collection System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cs typeface="Prompt" panose="00000500000000000000" pitchFamily="2" charset="-34"/>
              </a:rPr>
              <a:t>Compliance status may be confirmed at any time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cs typeface="Prompt" panose="00000500000000000000" pitchFamily="2" charset="-34"/>
              </a:rPr>
              <a:t>Please consult your legal counsel if you have specific questions on whether a particular contract, license, or benefit should be included</a:t>
            </a:r>
            <a:endParaRPr lang="en-US" sz="2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278F5-578F-5F8C-968C-BAC4A03C63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BA4862-A6A2-6682-8E94-B7F3F5E77414}"/>
              </a:ext>
            </a:extLst>
          </p:cNvPr>
          <p:cNvSpPr/>
          <p:nvPr/>
        </p:nvSpPr>
        <p:spPr>
          <a:xfrm>
            <a:off x="736600" y="5859624"/>
            <a:ext cx="2641600" cy="998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18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ol ball, sport, pool table&#10;&#10;Description automatically generated">
            <a:extLst>
              <a:ext uri="{FF2B5EF4-FFF2-40B4-BE49-F238E27FC236}">
                <a16:creationId xmlns:a16="http://schemas.microsoft.com/office/drawing/2014/main" id="{7472167B-C024-8A4A-CD87-3A50A213B51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36468" y="0"/>
            <a:ext cx="15127705" cy="701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E96076-DD7F-2A15-6B49-90906973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and Contact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58CD3-6747-CC00-F858-6CECC395A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55576"/>
            <a:ext cx="10515600" cy="4264089"/>
          </a:xfrm>
        </p:spPr>
        <p:txBody>
          <a:bodyPr/>
          <a:lstStyle/>
          <a:p>
            <a:r>
              <a:rPr lang="en-US" sz="2400" dirty="0"/>
              <a:t>Resources on our webpage at </a:t>
            </a:r>
          </a:p>
          <a:p>
            <a:r>
              <a:rPr lang="en-US" u="sng" dirty="0">
                <a:solidFill>
                  <a:schemeClr val="accent1"/>
                </a:solidFill>
              </a:rPr>
              <a:t>https://www.audits.ga.gov/resources/other/immigration</a:t>
            </a:r>
          </a:p>
          <a:p>
            <a:endParaRPr lang="en-US" dirty="0"/>
          </a:p>
          <a:p>
            <a:r>
              <a:rPr lang="en-US" sz="2400" dirty="0">
                <a:cs typeface="Segoe UI Semibold" panose="020B0702040204020203" pitchFamily="34" charset="0"/>
              </a:rPr>
              <a:t>Please contact the Nonprofit &amp; Local Government Team at:</a:t>
            </a:r>
          </a:p>
          <a:p>
            <a:r>
              <a:rPr lang="en-US" u="sng" dirty="0">
                <a:solidFill>
                  <a:schemeClr val="accent1"/>
                </a:solidFill>
              </a:rPr>
              <a:t>locgov@audits.ga.gov </a:t>
            </a:r>
            <a:r>
              <a:rPr lang="en-US" dirty="0"/>
              <a:t>or (404) 656-9145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Jackie Neubert, CPA, CGFM, Deputy Director</a:t>
            </a:r>
          </a:p>
          <a:p>
            <a:pPr marL="457200" lvl="1" indent="0">
              <a:buNone/>
            </a:pPr>
            <a:r>
              <a:rPr lang="en-US" sz="2000" dirty="0"/>
              <a:t>Email address: </a:t>
            </a:r>
            <a:r>
              <a:rPr lang="en-US" sz="2000" u="sng" dirty="0">
                <a:solidFill>
                  <a:schemeClr val="accent1"/>
                </a:solidFill>
              </a:rPr>
              <a:t>neubertj@audits.ga.gov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Eric Moody, CPA, Manager</a:t>
            </a:r>
          </a:p>
          <a:p>
            <a:pPr marL="457200" lvl="1" indent="0">
              <a:buNone/>
            </a:pPr>
            <a:r>
              <a:rPr lang="en-US" sz="2000" dirty="0"/>
              <a:t>Email address: </a:t>
            </a:r>
            <a:r>
              <a:rPr lang="en-US" sz="2000" u="sng" dirty="0">
                <a:solidFill>
                  <a:schemeClr val="accent1"/>
                </a:solidFill>
              </a:rPr>
              <a:t>moodyen@audits.ga.gov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7ACE6-806B-5DF5-392C-44E0F9D35D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8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951F-B730-C164-D354-8F7E8A18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O.C.G.A. 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§36-81-7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91EAF-4794-D86E-8D9F-2E1EBEDDB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DOAA/State Auditor</a:t>
            </a:r>
          </a:p>
          <a:p>
            <a:r>
              <a:rPr lang="en-US" sz="2800" dirty="0"/>
              <a:t>Review reports to ensure compliance with:</a:t>
            </a:r>
          </a:p>
          <a:p>
            <a:pPr marL="966788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600" dirty="0"/>
              <a:t>generally accepted government accounting principles</a:t>
            </a:r>
          </a:p>
          <a:p>
            <a:pPr marL="966788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600" dirty="0"/>
              <a:t>generally accepted government auditing standards</a:t>
            </a:r>
          </a:p>
          <a:p>
            <a:pPr marL="966788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600" dirty="0"/>
              <a:t>federal and state regulations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0B4F-C489-A3DB-3E7F-B49D01AA30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5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44D4-1E9F-FEDD-F698-491D75E3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of Financial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3EBD8-3804-238A-A085-5AD6F55E9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26355"/>
            <a:ext cx="10230165" cy="550708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Submitted to DOAA/State Auditor within 180 days after close of fiscal year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DCFBC-F0D9-30B9-04AC-C45CB6A9F4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C4051E5-0664-41C4-5AFA-A5DCFEAC6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466390"/>
              </p:ext>
            </p:extLst>
          </p:nvPr>
        </p:nvGraphicFramePr>
        <p:xfrm>
          <a:off x="1224322" y="2658194"/>
          <a:ext cx="9743356" cy="29328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71678">
                  <a:extLst>
                    <a:ext uri="{9D8B030D-6E8A-4147-A177-3AD203B41FA5}">
                      <a16:colId xmlns:a16="http://schemas.microsoft.com/office/drawing/2014/main" val="3694072945"/>
                    </a:ext>
                  </a:extLst>
                </a:gridCol>
                <a:gridCol w="4871678">
                  <a:extLst>
                    <a:ext uri="{9D8B030D-6E8A-4147-A177-3AD203B41FA5}">
                      <a16:colId xmlns:a16="http://schemas.microsoft.com/office/drawing/2014/main" val="2254861458"/>
                    </a:ext>
                  </a:extLst>
                </a:gridCol>
              </a:tblGrid>
              <a:tr h="645095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FYE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Due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7324249"/>
                  </a:ext>
                </a:extLst>
              </a:tr>
              <a:tr h="4737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December 31,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June 30,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207982"/>
                  </a:ext>
                </a:extLst>
              </a:tr>
              <a:tr h="4737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March 31,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September 30,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4731877"/>
                  </a:ext>
                </a:extLst>
              </a:tr>
              <a:tr h="4737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June 30,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December 31,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5322585"/>
                  </a:ext>
                </a:extLst>
              </a:tr>
              <a:tr h="4737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September 30,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March 31,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161423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224E8F7-873E-9F96-2F7E-F0169CDBB67C}"/>
              </a:ext>
            </a:extLst>
          </p:cNvPr>
          <p:cNvSpPr/>
          <p:nvPr/>
        </p:nvSpPr>
        <p:spPr>
          <a:xfrm>
            <a:off x="740229" y="5867400"/>
            <a:ext cx="2612571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4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24E9-7807-2BE7-E6FC-861DF065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of Documents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27F89-3706-F9B3-E861-612D98849019}"/>
              </a:ext>
            </a:extLst>
          </p:cNvPr>
          <p:cNvSpPr/>
          <p:nvPr/>
        </p:nvSpPr>
        <p:spPr>
          <a:xfrm>
            <a:off x="698500" y="5854700"/>
            <a:ext cx="2540000" cy="100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C4AD-09DD-7443-0623-8BC2F1DFB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33833"/>
            <a:ext cx="10515600" cy="4111188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Use the Nonprofit and Local Government Audit Report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Collection System</a:t>
            </a:r>
          </a:p>
          <a:p>
            <a:pPr marL="966788" lvl="1" indent="-342900">
              <a:lnSpc>
                <a:spcPct val="150000"/>
              </a:lnSpc>
            </a:pPr>
            <a:r>
              <a:rPr lang="en-US" sz="2600" dirty="0"/>
              <a:t>Upload all documents associated with fiscal year</a:t>
            </a:r>
          </a:p>
          <a:p>
            <a:pPr marL="966788" lvl="1" indent="-342900"/>
            <a:r>
              <a:rPr lang="en-US" sz="2600" dirty="0"/>
              <a:t>Submit transmittal document with current email addresses for contacts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Upload Instructions </a:t>
            </a:r>
          </a:p>
          <a:p>
            <a:pPr marL="966788" lvl="1" indent="-342900"/>
            <a:r>
              <a:rPr lang="en-US" sz="2600" dirty="0"/>
              <a:t>External Account Creation and Upload Instructions for the File Collection System</a:t>
            </a:r>
          </a:p>
          <a:p>
            <a:pPr lvl="1" indent="0">
              <a:buNone/>
            </a:pPr>
            <a:endParaRPr lang="en-US" sz="1000" u="sng" dirty="0">
              <a:solidFill>
                <a:srgbClr val="0070C0"/>
              </a:solidFill>
            </a:endParaRPr>
          </a:p>
          <a:p>
            <a:pPr lvl="1" indent="0">
              <a:buNone/>
            </a:pPr>
            <a:r>
              <a:rPr lang="en-US" sz="1800" u="sng" dirty="0">
                <a:solidFill>
                  <a:srgbClr val="0070C0"/>
                </a:solidFill>
              </a:rPr>
              <a:t>https://www.audits2.ga.gov/resources/orgs/local-government/?rpage=submissions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20D35-C091-FE8C-50E7-46CE170BB1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7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60D6-C59E-74FC-3EB3-663ED025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383FB-865F-1BEE-FB7F-88A864E8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342" y="1395167"/>
            <a:ext cx="10094105" cy="4520441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Extension requests should be electronically submitted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Eligibility status determined before we respond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Determination of eligibility status – analysis of receipt dates for past two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Not eligible if extended in previous 2 consecutive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Reminder that late submissions are considered to be extensions</a:t>
            </a:r>
          </a:p>
          <a:p>
            <a:pPr algn="ctr"/>
            <a:r>
              <a:rPr lang="en-US" sz="1800" u="sng" dirty="0">
                <a:solidFill>
                  <a:srgbClr val="0070C0"/>
                </a:solidFill>
              </a:rPr>
              <a:t>https://www.audits2.ga.gov/wp-content/uploads/2022/08/Extension-Request-Procedures.pdf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1A1DB-9D06-85AC-1624-5ABDD36F5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07082"/>
      </p:ext>
    </p:extLst>
  </p:cSld>
  <p:clrMapOvr>
    <a:masterClrMapping/>
  </p:clrMapOvr>
</p:sld>
</file>

<file path=ppt/theme/theme1.xml><?xml version="1.0" encoding="utf-8"?>
<a:theme xmlns:a="http://schemas.openxmlformats.org/drawingml/2006/main" name="DOAA Blue Master Layout">
  <a:themeElements>
    <a:clrScheme name="DOAA Colors">
      <a:dk1>
        <a:srgbClr val="0E4469"/>
      </a:dk1>
      <a:lt1>
        <a:sysClr val="window" lastClr="FFFFFF"/>
      </a:lt1>
      <a:dk2>
        <a:srgbClr val="4B4B4B"/>
      </a:dk2>
      <a:lt2>
        <a:srgbClr val="E7E6E6"/>
      </a:lt2>
      <a:accent1>
        <a:srgbClr val="016699"/>
      </a:accent1>
      <a:accent2>
        <a:srgbClr val="6597B8"/>
      </a:accent2>
      <a:accent3>
        <a:srgbClr val="4B4B4B"/>
      </a:accent3>
      <a:accent4>
        <a:srgbClr val="636768"/>
      </a:accent4>
      <a:accent5>
        <a:srgbClr val="9B9A9A"/>
      </a:accent5>
      <a:accent6>
        <a:srgbClr val="CF7744"/>
      </a:accent6>
      <a:hlink>
        <a:srgbClr val="0070C0"/>
      </a:hlink>
      <a:folHlink>
        <a:srgbClr val="6597B8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DOAA" id="{37EEDF55-5AE8-4C70-B092-0319A7F93130}" vid="{E15B19FD-1ACA-401B-B1B8-FA82C0877B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Category xmlns="8b810f4e-900c-434f-b29e-7cf6af5215d3">Branding</Category>
    <Open_x0020_Enrollment_x0020_Number xmlns="8b810f4e-900c-434f-b29e-7cf6af5215d3" xsi:nil="true"/>
    <PublishingStartDate xmlns="http://schemas.microsoft.com/sharepoint/v3" xsi:nil="true"/>
    <TaxCatchAll xmlns="707156f0-f43b-4674-8baa-c9efb4f094de" xsi:nil="true"/>
    <lcf76f155ced4ddcb4097134ff3c332f xmlns="8b810f4e-900c-434f-b29e-7cf6af5215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816AB3369FCE489D5C82D160CDE53A" ma:contentTypeVersion="14" ma:contentTypeDescription="Create a new document." ma:contentTypeScope="" ma:versionID="c6e9f95f72b9a70459a3a0cbc9bdac44">
  <xsd:schema xmlns:xsd="http://www.w3.org/2001/XMLSchema" xmlns:xs="http://www.w3.org/2001/XMLSchema" xmlns:p="http://schemas.microsoft.com/office/2006/metadata/properties" xmlns:ns1="http://schemas.microsoft.com/sharepoint/v3" xmlns:ns2="8b810f4e-900c-434f-b29e-7cf6af5215d3" xmlns:ns3="707156f0-f43b-4674-8baa-c9efb4f094de" targetNamespace="http://schemas.microsoft.com/office/2006/metadata/properties" ma:root="true" ma:fieldsID="a1a8306f48992a8fc0b6dd9c62dc40df" ns1:_="" ns2:_="" ns3:_="">
    <xsd:import namespace="http://schemas.microsoft.com/sharepoint/v3"/>
    <xsd:import namespace="8b810f4e-900c-434f-b29e-7cf6af5215d3"/>
    <xsd:import namespace="707156f0-f43b-4674-8baa-c9efb4f094d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"/>
                <xsd:element ref="ns2:Open_x0020_Enrollment_x0020_Number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10f4e-900c-434f-b29e-7cf6af5215d3" elementFormDefault="qualified">
    <xsd:import namespace="http://schemas.microsoft.com/office/2006/documentManagement/types"/>
    <xsd:import namespace="http://schemas.microsoft.com/office/infopath/2007/PartnerControls"/>
    <xsd:element name="Category" ma:index="10" ma:displayName="Category" ma:format="Dropdown" ma:internalName="Category">
      <xsd:simpleType>
        <xsd:restriction base="dms:Choice">
          <xsd:enumeration value="Audit ALERTS"/>
          <xsd:enumeration value="TEAMS Backgrounds"/>
          <xsd:enumeration value="Branding"/>
          <xsd:enumeration value="Compensation"/>
          <xsd:enumeration value="COVID19 Audit Resources"/>
          <xsd:enumeration value="COVID19 Memos"/>
          <xsd:enumeration value="COVID19 Resources"/>
          <xsd:enumeration value="COVID19 FAQs &amp; Tips"/>
          <xsd:enumeration value="CPE"/>
          <xsd:enumeration value="Data"/>
          <xsd:enumeration value="FAD Policy &amp; Procedures Resources"/>
          <xsd:enumeration value="EAP"/>
          <xsd:enumeration value="EPMS"/>
          <xsd:enumeration value="GAAS"/>
          <xsd:enumeration value="GASB"/>
          <xsd:enumeration value="General Guidance"/>
          <xsd:enumeration value="Guidance"/>
          <xsd:enumeration value="HR"/>
          <xsd:enumeration value="FAD Internal Review Guides"/>
          <xsd:enumeration value="IT"/>
          <xsd:enumeration value="Labor Forms"/>
          <xsd:enumeration value="Open Enrollment 2022"/>
          <xsd:enumeration value="Open Enrollment 2023"/>
          <xsd:enumeration value="Office"/>
          <xsd:enumeration value="Office Redesign"/>
          <xsd:enumeration value="Other"/>
          <xsd:enumeration value="PAD Internal Review Guides"/>
          <xsd:enumeration value="PAD Policy &amp; Procedures Resources"/>
          <xsd:enumeration value="Plans &amp; Reports"/>
          <xsd:enumeration value="Policies"/>
          <xsd:enumeration value="Procedures"/>
          <xsd:enumeration value="State Compliance"/>
          <xsd:enumeration value="Travel"/>
          <xsd:enumeration value="Uniform Guidance"/>
          <xsd:enumeration value="PSPD Quarterly Updates"/>
          <xsd:enumeration value="Values Wallpapers"/>
          <xsd:enumeration value="Webinars"/>
          <xsd:enumeration value="Tips"/>
        </xsd:restriction>
      </xsd:simpleType>
    </xsd:element>
    <xsd:element name="Open_x0020_Enrollment_x0020_Number" ma:index="11" nillable="true" ma:displayName="Open Enrollment Number" ma:internalName="Open_x0020_Enrollment_x0020_Number">
      <xsd:simpleType>
        <xsd:restriction base="dms:Number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5cedd7a-fdfc-4e25-b725-22258f4bab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156f0-f43b-4674-8baa-c9efb4f094d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5591ba9-2604-47e6-ae6c-bc686a1fbaf7}" ma:internalName="TaxCatchAll" ma:showField="CatchAllData" ma:web="707156f0-f43b-4674-8baa-c9efb4f094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15CA40-A402-486D-B9F6-25EE6D554EAC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8b810f4e-900c-434f-b29e-7cf6af5215d3"/>
    <ds:schemaRef ds:uri="http://schemas.microsoft.com/sharepoint/v3"/>
    <ds:schemaRef ds:uri="http://schemas.microsoft.com/office/infopath/2007/PartnerControls"/>
    <ds:schemaRef ds:uri="707156f0-f43b-4674-8baa-c9efb4f094d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0D4BCD6-2755-4E40-9C34-7624537DAE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9B737B-7943-4C23-A8F1-70676E6B8D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b810f4e-900c-434f-b29e-7cf6af5215d3"/>
    <ds:schemaRef ds:uri="707156f0-f43b-4674-8baa-c9efb4f094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 DOAA</Template>
  <TotalTime>1103</TotalTime>
  <Words>2787</Words>
  <Application>Microsoft Office PowerPoint</Application>
  <PresentationFormat>Widescreen</PresentationFormat>
  <Paragraphs>400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DOAA Blue Master Layout</vt:lpstr>
      <vt:lpstr>Audit and Reporting Requirements- Resources</vt:lpstr>
      <vt:lpstr>About the Presenter</vt:lpstr>
      <vt:lpstr>Learning Objectives</vt:lpstr>
      <vt:lpstr>SECTION 1</vt:lpstr>
      <vt:lpstr>O.C.G.A. §36-81-7</vt:lpstr>
      <vt:lpstr>O.C.G.A. §36-81-7</vt:lpstr>
      <vt:lpstr>Submission of Financial Reports</vt:lpstr>
      <vt:lpstr>Submission of Documents</vt:lpstr>
      <vt:lpstr>Extension Requests</vt:lpstr>
      <vt:lpstr>Desk Reviews – Noncompliance Issues</vt:lpstr>
      <vt:lpstr>Valid Firm License – Audit Firm </vt:lpstr>
      <vt:lpstr>Draft Versions of Audit Reports</vt:lpstr>
      <vt:lpstr>Major Fund Presentation</vt:lpstr>
      <vt:lpstr>Prior Year Noted Items Uncorrected</vt:lpstr>
      <vt:lpstr>Non-Compliance Status</vt:lpstr>
      <vt:lpstr>Consequences of Non-Compliance </vt:lpstr>
      <vt:lpstr>Non-Compliance Status &amp; Consequences</vt:lpstr>
      <vt:lpstr>Verification of Compliance Status</vt:lpstr>
      <vt:lpstr>Contact Information </vt:lpstr>
      <vt:lpstr>Resources Available </vt:lpstr>
      <vt:lpstr>Resources Available</vt:lpstr>
      <vt:lpstr>Section ii</vt:lpstr>
      <vt:lpstr>Annual Immigration Compliance Reporting</vt:lpstr>
      <vt:lpstr>E-Verify Program</vt:lpstr>
      <vt:lpstr>E-Verify Program (continued)</vt:lpstr>
      <vt:lpstr>Five Reporting Areas </vt:lpstr>
      <vt:lpstr>Descriptions of Five Reporting Areas</vt:lpstr>
      <vt:lpstr>Descriptions (continued)</vt:lpstr>
      <vt:lpstr>SAVE (continue)</vt:lpstr>
      <vt:lpstr>SAVE (continue)</vt:lpstr>
      <vt:lpstr>Descriptions (continued)</vt:lpstr>
      <vt:lpstr>Focus on Two of Five Areas of Reporting </vt:lpstr>
      <vt:lpstr>Title 13 or Contract Reporting </vt:lpstr>
      <vt:lpstr>Contract Reporting </vt:lpstr>
      <vt:lpstr>Contract Reporting (continued)</vt:lpstr>
      <vt:lpstr>Contract Reporting (continued)</vt:lpstr>
      <vt:lpstr>Differences Between Title 13 and Title 36</vt:lpstr>
      <vt:lpstr>Differences Between Title 13 and Title 36 (continued)</vt:lpstr>
      <vt:lpstr>Common Reporting Issues – Title 13</vt:lpstr>
      <vt:lpstr>Common Reporting Issues – Title 13 (continued)</vt:lpstr>
      <vt:lpstr>Other Reporting Issues </vt:lpstr>
      <vt:lpstr>Possible Consequences of Noncompliance</vt:lpstr>
      <vt:lpstr>Possible Penalties of Noncompliance </vt:lpstr>
      <vt:lpstr>Sanctuary Policy Reporting</vt:lpstr>
      <vt:lpstr>Sanctuary Policy Definition </vt:lpstr>
      <vt:lpstr>Sanctuary Policy Annual Report</vt:lpstr>
      <vt:lpstr>Sanctuary Policy Key Points</vt:lpstr>
      <vt:lpstr>Possible Consequences of Noncompliance</vt:lpstr>
      <vt:lpstr>Immigration Compliance Reporting Reminders</vt:lpstr>
      <vt:lpstr>Submission Reminders</vt:lpstr>
      <vt:lpstr>Resource and Contact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DOAA Master Presentation Layout</dc:title>
  <dc:creator>DJ Farley</dc:creator>
  <cp:lastModifiedBy>Jackie Neubert</cp:lastModifiedBy>
  <cp:revision>124</cp:revision>
  <cp:lastPrinted>2023-06-29T02:18:50Z</cp:lastPrinted>
  <dcterms:created xsi:type="dcterms:W3CDTF">2022-12-27T15:43:38Z</dcterms:created>
  <dcterms:modified xsi:type="dcterms:W3CDTF">2023-08-03T17:54:13Z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0x0101007A816AB3369FCE489D5C82D160CDE53A</vt:lpwstr>
  </property>
  <property fmtid="{D5CDD505-2E9C-101B-9397-08002B2CF9AE}" pid="3" name="MediaServiceImageTags">
    <vt:lpwstr/>
  </property>
  <property fmtid="{D5CDD505-2E9C-101B-9397-08002B2CF9AE}" pid="4" name="MSIP_Label_2428de24-82ca-4e3c-acd5-aa0185f7c1de_Enabled">
    <vt:lpwstr>true</vt:lpwstr>
  </property>
  <property fmtid="{D5CDD505-2E9C-101B-9397-08002B2CF9AE}" pid="5" name="MSIP_Label_2428de24-82ca-4e3c-acd5-aa0185f7c1de_SetDate">
    <vt:lpwstr>2023-05-18T18:35:56Z</vt:lpwstr>
  </property>
  <property fmtid="{D5CDD505-2E9C-101B-9397-08002B2CF9AE}" pid="6" name="MSIP_Label_2428de24-82ca-4e3c-acd5-aa0185f7c1de_Method">
    <vt:lpwstr>Privileged</vt:lpwstr>
  </property>
  <property fmtid="{D5CDD505-2E9C-101B-9397-08002B2CF9AE}" pid="7" name="MSIP_Label_2428de24-82ca-4e3c-acd5-aa0185f7c1de_Name">
    <vt:lpwstr>2428de24-82ca-4e3c-acd5-aa0185f7c1de</vt:lpwstr>
  </property>
  <property fmtid="{D5CDD505-2E9C-101B-9397-08002B2CF9AE}" pid="8" name="MSIP_Label_2428de24-82ca-4e3c-acd5-aa0185f7c1de_SiteId">
    <vt:lpwstr>3ba88d15-70d4-4b83-8474-db703319c2a0</vt:lpwstr>
  </property>
  <property fmtid="{D5CDD505-2E9C-101B-9397-08002B2CF9AE}" pid="9" name="MSIP_Label_2428de24-82ca-4e3c-acd5-aa0185f7c1de_ActionId">
    <vt:lpwstr>8cfc9c30-a2d2-4895-92bc-c74adfd7173b</vt:lpwstr>
  </property>
  <property fmtid="{D5CDD505-2E9C-101B-9397-08002B2CF9AE}" pid="10" name="MSIP_Label_2428de24-82ca-4e3c-acd5-aa0185f7c1de_ContentBits">
    <vt:lpwstr>0</vt:lpwstr>
  </property>
</Properties>
</file>