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4"/>
  </p:sldMasterIdLst>
  <p:notesMasterIdLst>
    <p:notesMasterId r:id="rId44"/>
  </p:notesMasterIdLst>
  <p:sldIdLst>
    <p:sldId id="256" r:id="rId5"/>
    <p:sldId id="257" r:id="rId6"/>
    <p:sldId id="414" r:id="rId7"/>
    <p:sldId id="415" r:id="rId8"/>
    <p:sldId id="416" r:id="rId9"/>
    <p:sldId id="417" r:id="rId10"/>
    <p:sldId id="418" r:id="rId11"/>
    <p:sldId id="413" r:id="rId12"/>
    <p:sldId id="419" r:id="rId13"/>
    <p:sldId id="420" r:id="rId14"/>
    <p:sldId id="407" r:id="rId15"/>
    <p:sldId id="401" r:id="rId16"/>
    <p:sldId id="421" r:id="rId17"/>
    <p:sldId id="409" r:id="rId18"/>
    <p:sldId id="402" r:id="rId19"/>
    <p:sldId id="403" r:id="rId20"/>
    <p:sldId id="404" r:id="rId21"/>
    <p:sldId id="432" r:id="rId22"/>
    <p:sldId id="408" r:id="rId23"/>
    <p:sldId id="405" r:id="rId24"/>
    <p:sldId id="431" r:id="rId25"/>
    <p:sldId id="426" r:id="rId26"/>
    <p:sldId id="406" r:id="rId27"/>
    <p:sldId id="425" r:id="rId28"/>
    <p:sldId id="422" r:id="rId29"/>
    <p:sldId id="423" r:id="rId30"/>
    <p:sldId id="424" r:id="rId31"/>
    <p:sldId id="427" r:id="rId32"/>
    <p:sldId id="428" r:id="rId33"/>
    <p:sldId id="433" r:id="rId34"/>
    <p:sldId id="434" r:id="rId35"/>
    <p:sldId id="429" r:id="rId36"/>
    <p:sldId id="430" r:id="rId37"/>
    <p:sldId id="396" r:id="rId38"/>
    <p:sldId id="410" r:id="rId39"/>
    <p:sldId id="435" r:id="rId40"/>
    <p:sldId id="397" r:id="rId41"/>
    <p:sldId id="411"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Taylor" initials="BT" lastIdx="2" clrIdx="0">
    <p:extLst>
      <p:ext uri="{19B8F6BF-5375-455C-9EA6-DF929625EA0E}">
        <p15:presenceInfo xmlns:p15="http://schemas.microsoft.com/office/powerpoint/2012/main" userId="S::btaylor@gacities.com::a9279d5f-e53c-49cd-917f-727658b90114" providerId="AD"/>
      </p:ext>
    </p:extLst>
  </p:cmAuthor>
  <p:cmAuthor id="2" name="Holger Loewendorf" initials="HL" lastIdx="1" clrIdx="1">
    <p:extLst>
      <p:ext uri="{19B8F6BF-5375-455C-9EA6-DF929625EA0E}">
        <p15:presenceInfo xmlns:p15="http://schemas.microsoft.com/office/powerpoint/2012/main" userId="S::hloewendorf@gacities.com::c66df849-270f-4c76-9a22-1a1daa3da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8E7C5-EC68-8CD5-DE2E-6B969E908C03}" v="25" dt="2021-08-04T20:41:32.715"/>
    <p1510:client id="{71A4CB44-8746-4B35-9670-5FEB5A4641DE}" v="18" dt="2021-08-04T18:28:4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3E444-2460-4B1D-8DA2-7927FBC46C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7503094-20DD-402A-9F92-00E72A9E1337}">
      <dgm:prSet custT="1"/>
      <dgm:spPr/>
      <dgm:t>
        <a:bodyPr/>
        <a:lstStyle/>
        <a:p>
          <a:r>
            <a:rPr lang="en-US" sz="1300"/>
            <a:t>• </a:t>
          </a:r>
          <a:r>
            <a:rPr lang="en-US" sz="1800"/>
            <a:t>Clean-up of wastewater holding ponds </a:t>
          </a:r>
        </a:p>
      </dgm:t>
    </dgm:pt>
    <dgm:pt modelId="{B3D8685B-B3D7-429B-9856-813906ABE944}" type="parTrans" cxnId="{A66C6509-D768-419B-BD27-6176A3DF34D4}">
      <dgm:prSet/>
      <dgm:spPr/>
      <dgm:t>
        <a:bodyPr/>
        <a:lstStyle/>
        <a:p>
          <a:endParaRPr lang="en-US"/>
        </a:p>
      </dgm:t>
    </dgm:pt>
    <dgm:pt modelId="{B26E92DF-69A2-488C-B55A-69CEDA142ED9}" type="sibTrans" cxnId="{A66C6509-D768-419B-BD27-6176A3DF34D4}">
      <dgm:prSet/>
      <dgm:spPr/>
      <dgm:t>
        <a:bodyPr/>
        <a:lstStyle/>
        <a:p>
          <a:endParaRPr lang="en-US"/>
        </a:p>
      </dgm:t>
    </dgm:pt>
    <dgm:pt modelId="{0173F344-B5EF-443D-A0C5-70BDA3859173}">
      <dgm:prSet/>
      <dgm:spPr/>
      <dgm:t>
        <a:bodyPr/>
        <a:lstStyle/>
        <a:p>
          <a:r>
            <a:rPr lang="en-US"/>
            <a:t>• Community development (i.e., housing rehabilitation, loan forgiveness, transitional housing, and other programs for underserved areas of the community) </a:t>
          </a:r>
        </a:p>
      </dgm:t>
    </dgm:pt>
    <dgm:pt modelId="{1AE7DB0E-4F48-4576-A119-B22475C91E15}" type="parTrans" cxnId="{3FBC5476-493E-40CA-B397-21B04F85CB81}">
      <dgm:prSet/>
      <dgm:spPr/>
      <dgm:t>
        <a:bodyPr/>
        <a:lstStyle/>
        <a:p>
          <a:endParaRPr lang="en-US"/>
        </a:p>
      </dgm:t>
    </dgm:pt>
    <dgm:pt modelId="{8F498469-B4D2-41FB-BC86-CDF9CAA3B469}" type="sibTrans" cxnId="{3FBC5476-493E-40CA-B397-21B04F85CB81}">
      <dgm:prSet/>
      <dgm:spPr/>
      <dgm:t>
        <a:bodyPr/>
        <a:lstStyle/>
        <a:p>
          <a:endParaRPr lang="en-US"/>
        </a:p>
      </dgm:t>
    </dgm:pt>
    <dgm:pt modelId="{7DC9911B-F015-4262-B2AC-8B4B9F0F0362}">
      <dgm:prSet custT="1"/>
      <dgm:spPr/>
      <dgm:t>
        <a:bodyPr/>
        <a:lstStyle/>
        <a:p>
          <a:r>
            <a:rPr lang="en-US" sz="1300"/>
            <a:t>• </a:t>
          </a:r>
          <a:r>
            <a:rPr lang="en-US" sz="1600"/>
            <a:t>Mental health training for first responders and creation of a crisis intervention system </a:t>
          </a:r>
        </a:p>
      </dgm:t>
    </dgm:pt>
    <dgm:pt modelId="{8A1C9CE6-B205-4341-BA68-8088C7A1153A}" type="parTrans" cxnId="{48EC0034-84A4-42F8-BB48-FA917998BA5B}">
      <dgm:prSet/>
      <dgm:spPr/>
      <dgm:t>
        <a:bodyPr/>
        <a:lstStyle/>
        <a:p>
          <a:endParaRPr lang="en-US"/>
        </a:p>
      </dgm:t>
    </dgm:pt>
    <dgm:pt modelId="{B8630E17-3828-40F3-830C-E912329B2EFA}" type="sibTrans" cxnId="{48EC0034-84A4-42F8-BB48-FA917998BA5B}">
      <dgm:prSet/>
      <dgm:spPr/>
      <dgm:t>
        <a:bodyPr/>
        <a:lstStyle/>
        <a:p>
          <a:endParaRPr lang="en-US"/>
        </a:p>
      </dgm:t>
    </dgm:pt>
    <dgm:pt modelId="{66F9286A-4DD0-4BE1-B4A4-82A1DA5EE0E7}">
      <dgm:prSet/>
      <dgm:spPr/>
      <dgm:t>
        <a:bodyPr/>
        <a:lstStyle/>
        <a:p>
          <a:r>
            <a:rPr lang="en-US"/>
            <a:t>• Private/public partnership with internet service provider, county, school system, and healthcare for comprehensive broadband connectivity  </a:t>
          </a:r>
        </a:p>
      </dgm:t>
    </dgm:pt>
    <dgm:pt modelId="{2E4712E8-1CBF-44FE-86F0-7F304085BF1E}" type="parTrans" cxnId="{2063AED2-BDE9-4DA4-B704-580BEFF3D7A9}">
      <dgm:prSet/>
      <dgm:spPr/>
      <dgm:t>
        <a:bodyPr/>
        <a:lstStyle/>
        <a:p>
          <a:endParaRPr lang="en-US"/>
        </a:p>
      </dgm:t>
    </dgm:pt>
    <dgm:pt modelId="{3F326B6C-8409-4556-B30C-1C3B6491E848}" type="sibTrans" cxnId="{2063AED2-BDE9-4DA4-B704-580BEFF3D7A9}">
      <dgm:prSet/>
      <dgm:spPr/>
      <dgm:t>
        <a:bodyPr/>
        <a:lstStyle/>
        <a:p>
          <a:endParaRPr lang="en-US"/>
        </a:p>
      </dgm:t>
    </dgm:pt>
    <dgm:pt modelId="{9EAF2DA1-5D92-4830-9843-0563D4612863}">
      <dgm:prSet custT="1"/>
      <dgm:spPr/>
      <dgm:t>
        <a:bodyPr/>
        <a:lstStyle/>
        <a:p>
          <a:r>
            <a:rPr lang="en-US" sz="1300"/>
            <a:t>• </a:t>
          </a:r>
          <a:r>
            <a:rPr lang="en-US" sz="1800"/>
            <a:t>Replacement of asbestos and lead water distribution lines </a:t>
          </a:r>
        </a:p>
      </dgm:t>
    </dgm:pt>
    <dgm:pt modelId="{45BAF683-11BF-4C7C-9642-222C79BF8A99}" type="parTrans" cxnId="{5456103C-8E28-447C-B0B3-AB467C2C83DE}">
      <dgm:prSet/>
      <dgm:spPr/>
      <dgm:t>
        <a:bodyPr/>
        <a:lstStyle/>
        <a:p>
          <a:endParaRPr lang="en-US"/>
        </a:p>
      </dgm:t>
    </dgm:pt>
    <dgm:pt modelId="{900BC476-4A40-429F-B27C-5201F93FD0B6}" type="sibTrans" cxnId="{5456103C-8E28-447C-B0B3-AB467C2C83DE}">
      <dgm:prSet/>
      <dgm:spPr/>
      <dgm:t>
        <a:bodyPr/>
        <a:lstStyle/>
        <a:p>
          <a:endParaRPr lang="en-US"/>
        </a:p>
      </dgm:t>
    </dgm:pt>
    <dgm:pt modelId="{14E0D7F3-25DD-49E7-9B61-B3B0342E6588}">
      <dgm:prSet custT="1"/>
      <dgm:spPr/>
      <dgm:t>
        <a:bodyPr/>
        <a:lstStyle/>
        <a:p>
          <a:r>
            <a:rPr lang="en-US" sz="1500"/>
            <a:t>• Replacement of utility meter system with AMI system for consumption management and cost control </a:t>
          </a:r>
        </a:p>
      </dgm:t>
    </dgm:pt>
    <dgm:pt modelId="{319E48D4-CE73-4866-891E-D4C421213C1E}" type="parTrans" cxnId="{6776A985-EB9F-4DD3-B963-582A97B6B0DB}">
      <dgm:prSet/>
      <dgm:spPr/>
      <dgm:t>
        <a:bodyPr/>
        <a:lstStyle/>
        <a:p>
          <a:endParaRPr lang="en-US"/>
        </a:p>
      </dgm:t>
    </dgm:pt>
    <dgm:pt modelId="{4116EF9C-E4D6-4410-8ABD-03EA0DBCAA94}" type="sibTrans" cxnId="{6776A985-EB9F-4DD3-B963-582A97B6B0DB}">
      <dgm:prSet/>
      <dgm:spPr/>
      <dgm:t>
        <a:bodyPr/>
        <a:lstStyle/>
        <a:p>
          <a:endParaRPr lang="en-US"/>
        </a:p>
      </dgm:t>
    </dgm:pt>
    <dgm:pt modelId="{03D0AAF5-B888-4C86-929B-B109DFABD381}">
      <dgm:prSet custT="1"/>
      <dgm:spPr/>
      <dgm:t>
        <a:bodyPr/>
        <a:lstStyle/>
        <a:p>
          <a:r>
            <a:rPr lang="en-US" sz="1300"/>
            <a:t>• </a:t>
          </a:r>
          <a:r>
            <a:rPr lang="en-US" sz="1800"/>
            <a:t>Replacement of water meters and handheld readers </a:t>
          </a:r>
        </a:p>
      </dgm:t>
    </dgm:pt>
    <dgm:pt modelId="{D4FDAB8E-AB49-4960-8C4E-A3A166276C99}" type="parTrans" cxnId="{64797355-9507-405D-8F08-BAECFB966AB7}">
      <dgm:prSet/>
      <dgm:spPr/>
      <dgm:t>
        <a:bodyPr/>
        <a:lstStyle/>
        <a:p>
          <a:endParaRPr lang="en-US"/>
        </a:p>
      </dgm:t>
    </dgm:pt>
    <dgm:pt modelId="{12FFDF9A-0105-40CF-A8EB-A34CB3A199CE}" type="sibTrans" cxnId="{64797355-9507-405D-8F08-BAECFB966AB7}">
      <dgm:prSet/>
      <dgm:spPr/>
      <dgm:t>
        <a:bodyPr/>
        <a:lstStyle/>
        <a:p>
          <a:endParaRPr lang="en-US"/>
        </a:p>
      </dgm:t>
    </dgm:pt>
    <dgm:pt modelId="{6FBB910B-0A4C-4BB4-ACC8-BA6D83EED9BF}">
      <dgm:prSet custT="1"/>
      <dgm:spPr/>
      <dgm:t>
        <a:bodyPr/>
        <a:lstStyle/>
        <a:p>
          <a:r>
            <a:rPr lang="en-US" sz="1300"/>
            <a:t>• </a:t>
          </a:r>
          <a:r>
            <a:rPr lang="en-US" sz="1800"/>
            <a:t>Replacement of water pumps at water treatment facility </a:t>
          </a:r>
        </a:p>
      </dgm:t>
    </dgm:pt>
    <dgm:pt modelId="{227E48B3-D6C1-4739-9C87-6988B48B6D64}" type="parTrans" cxnId="{050F2CE1-5475-4612-8FD1-19474CF9C7DD}">
      <dgm:prSet/>
      <dgm:spPr/>
      <dgm:t>
        <a:bodyPr/>
        <a:lstStyle/>
        <a:p>
          <a:endParaRPr lang="en-US"/>
        </a:p>
      </dgm:t>
    </dgm:pt>
    <dgm:pt modelId="{E9AAEA66-1D4D-4AE5-A0C6-0CC1F2C95C41}" type="sibTrans" cxnId="{050F2CE1-5475-4612-8FD1-19474CF9C7DD}">
      <dgm:prSet/>
      <dgm:spPr/>
      <dgm:t>
        <a:bodyPr/>
        <a:lstStyle/>
        <a:p>
          <a:endParaRPr lang="en-US"/>
        </a:p>
      </dgm:t>
    </dgm:pt>
    <dgm:pt modelId="{E15F0282-80D8-41D3-BC7D-A18F35137283}">
      <dgm:prSet custT="1"/>
      <dgm:spPr/>
      <dgm:t>
        <a:bodyPr/>
        <a:lstStyle/>
        <a:p>
          <a:r>
            <a:rPr lang="en-US" sz="1300"/>
            <a:t>• </a:t>
          </a:r>
          <a:r>
            <a:rPr lang="en-US" sz="1800"/>
            <a:t>Revenue replacement (incl. for projects related to parks, sidewalks, etc.) </a:t>
          </a:r>
        </a:p>
      </dgm:t>
    </dgm:pt>
    <dgm:pt modelId="{0FCE4333-2EA6-48EC-A66E-F29228F0ABF1}" type="parTrans" cxnId="{2651C8F4-2908-4BE5-AFF3-11D78ACF2D83}">
      <dgm:prSet/>
      <dgm:spPr/>
      <dgm:t>
        <a:bodyPr/>
        <a:lstStyle/>
        <a:p>
          <a:endParaRPr lang="en-US"/>
        </a:p>
      </dgm:t>
    </dgm:pt>
    <dgm:pt modelId="{B7D90BBE-B071-402C-BCDE-8E5F223F20E0}" type="sibTrans" cxnId="{2651C8F4-2908-4BE5-AFF3-11D78ACF2D83}">
      <dgm:prSet/>
      <dgm:spPr/>
      <dgm:t>
        <a:bodyPr/>
        <a:lstStyle/>
        <a:p>
          <a:endParaRPr lang="en-US"/>
        </a:p>
      </dgm:t>
    </dgm:pt>
    <dgm:pt modelId="{690203A4-F9AA-4183-8402-0A44ACADAE78}">
      <dgm:prSet custT="1"/>
      <dgm:spPr/>
      <dgm:t>
        <a:bodyPr/>
        <a:lstStyle/>
        <a:p>
          <a:r>
            <a:rPr lang="en-US" sz="1300"/>
            <a:t>• </a:t>
          </a:r>
          <a:r>
            <a:rPr lang="en-US" sz="1800"/>
            <a:t>Sewer facility upgrades </a:t>
          </a:r>
        </a:p>
      </dgm:t>
    </dgm:pt>
    <dgm:pt modelId="{85361C30-7538-4B22-89CF-524300B94435}" type="parTrans" cxnId="{FD021C86-A2E7-4303-85DE-4662060B323F}">
      <dgm:prSet/>
      <dgm:spPr/>
      <dgm:t>
        <a:bodyPr/>
        <a:lstStyle/>
        <a:p>
          <a:endParaRPr lang="en-US"/>
        </a:p>
      </dgm:t>
    </dgm:pt>
    <dgm:pt modelId="{36879EB1-CBAA-45C4-A4C5-328FCAA8780E}" type="sibTrans" cxnId="{FD021C86-A2E7-4303-85DE-4662060B323F}">
      <dgm:prSet/>
      <dgm:spPr/>
      <dgm:t>
        <a:bodyPr/>
        <a:lstStyle/>
        <a:p>
          <a:endParaRPr lang="en-US"/>
        </a:p>
      </dgm:t>
    </dgm:pt>
    <dgm:pt modelId="{7DA55143-0A27-4C07-A87B-EDE87C16AA60}">
      <dgm:prSet custT="1"/>
      <dgm:spPr/>
      <dgm:t>
        <a:bodyPr/>
        <a:lstStyle/>
        <a:p>
          <a:r>
            <a:rPr lang="en-US" sz="1300"/>
            <a:t>• </a:t>
          </a:r>
          <a:r>
            <a:rPr lang="en-US" sz="1800"/>
            <a:t>Solid waste disposal related to PPE </a:t>
          </a:r>
        </a:p>
      </dgm:t>
    </dgm:pt>
    <dgm:pt modelId="{4AD78208-51EA-4D76-A1BC-5C7825C34DD8}" type="parTrans" cxnId="{93D3B727-CA56-4ABA-80CB-42C4BC32972F}">
      <dgm:prSet/>
      <dgm:spPr/>
      <dgm:t>
        <a:bodyPr/>
        <a:lstStyle/>
        <a:p>
          <a:endParaRPr lang="en-US"/>
        </a:p>
      </dgm:t>
    </dgm:pt>
    <dgm:pt modelId="{ACABE6A2-9187-4B08-80CB-A2F69F53C593}" type="sibTrans" cxnId="{93D3B727-CA56-4ABA-80CB-42C4BC32972F}">
      <dgm:prSet/>
      <dgm:spPr/>
      <dgm:t>
        <a:bodyPr/>
        <a:lstStyle/>
        <a:p>
          <a:endParaRPr lang="en-US"/>
        </a:p>
      </dgm:t>
    </dgm:pt>
    <dgm:pt modelId="{2022F3F9-10E7-4739-8B8A-58B3DD3277DF}">
      <dgm:prSet custT="1"/>
      <dgm:spPr/>
      <dgm:t>
        <a:bodyPr/>
        <a:lstStyle/>
        <a:p>
          <a:r>
            <a:rPr lang="en-US" sz="1300"/>
            <a:t>• </a:t>
          </a:r>
          <a:r>
            <a:rPr lang="en-US" sz="1800"/>
            <a:t>Utility (water and sewer) billing software </a:t>
          </a:r>
        </a:p>
      </dgm:t>
    </dgm:pt>
    <dgm:pt modelId="{2499E119-05D7-43E8-9EDA-55249CAD30CE}" type="parTrans" cxnId="{B92BF4BF-4A55-4953-A4CE-31AEF2C0CE0A}">
      <dgm:prSet/>
      <dgm:spPr/>
      <dgm:t>
        <a:bodyPr/>
        <a:lstStyle/>
        <a:p>
          <a:endParaRPr lang="en-US"/>
        </a:p>
      </dgm:t>
    </dgm:pt>
    <dgm:pt modelId="{427A7AD0-FB84-4517-A02D-79C2F5971CF8}" type="sibTrans" cxnId="{B92BF4BF-4A55-4953-A4CE-31AEF2C0CE0A}">
      <dgm:prSet/>
      <dgm:spPr/>
      <dgm:t>
        <a:bodyPr/>
        <a:lstStyle/>
        <a:p>
          <a:endParaRPr lang="en-US"/>
        </a:p>
      </dgm:t>
    </dgm:pt>
    <dgm:pt modelId="{7E096B1A-7D7C-4BA9-9B23-C54D1275BE04}" type="pres">
      <dgm:prSet presAssocID="{5263E444-2460-4B1D-8DA2-7927FBC46C0B}" presName="diagram" presStyleCnt="0">
        <dgm:presLayoutVars>
          <dgm:dir/>
          <dgm:resizeHandles val="exact"/>
        </dgm:presLayoutVars>
      </dgm:prSet>
      <dgm:spPr/>
    </dgm:pt>
    <dgm:pt modelId="{13416317-DC39-4365-99E1-7AD56D76F24F}" type="pres">
      <dgm:prSet presAssocID="{E7503094-20DD-402A-9F92-00E72A9E1337}" presName="node" presStyleLbl="node1" presStyleIdx="0" presStyleCnt="12">
        <dgm:presLayoutVars>
          <dgm:bulletEnabled val="1"/>
        </dgm:presLayoutVars>
      </dgm:prSet>
      <dgm:spPr/>
    </dgm:pt>
    <dgm:pt modelId="{5A69F826-64B6-4361-ADB6-7E0B2A927302}" type="pres">
      <dgm:prSet presAssocID="{B26E92DF-69A2-488C-B55A-69CEDA142ED9}" presName="sibTrans" presStyleCnt="0"/>
      <dgm:spPr/>
    </dgm:pt>
    <dgm:pt modelId="{4094F482-137A-4362-8904-4289BFFF41AE}" type="pres">
      <dgm:prSet presAssocID="{0173F344-B5EF-443D-A0C5-70BDA3859173}" presName="node" presStyleLbl="node1" presStyleIdx="1" presStyleCnt="12">
        <dgm:presLayoutVars>
          <dgm:bulletEnabled val="1"/>
        </dgm:presLayoutVars>
      </dgm:prSet>
      <dgm:spPr/>
    </dgm:pt>
    <dgm:pt modelId="{A8B376CE-2637-42DC-B960-E74E2239E266}" type="pres">
      <dgm:prSet presAssocID="{8F498469-B4D2-41FB-BC86-CDF9CAA3B469}" presName="sibTrans" presStyleCnt="0"/>
      <dgm:spPr/>
    </dgm:pt>
    <dgm:pt modelId="{9890D8BB-C7D6-4445-8302-4119CBA87293}" type="pres">
      <dgm:prSet presAssocID="{7DC9911B-F015-4262-B2AC-8B4B9F0F0362}" presName="node" presStyleLbl="node1" presStyleIdx="2" presStyleCnt="12">
        <dgm:presLayoutVars>
          <dgm:bulletEnabled val="1"/>
        </dgm:presLayoutVars>
      </dgm:prSet>
      <dgm:spPr/>
    </dgm:pt>
    <dgm:pt modelId="{DE158737-01E4-48B1-BB00-95E3B04538A8}" type="pres">
      <dgm:prSet presAssocID="{B8630E17-3828-40F3-830C-E912329B2EFA}" presName="sibTrans" presStyleCnt="0"/>
      <dgm:spPr/>
    </dgm:pt>
    <dgm:pt modelId="{BBA86E16-6BF6-495B-AB42-C135C0A12139}" type="pres">
      <dgm:prSet presAssocID="{66F9286A-4DD0-4BE1-B4A4-82A1DA5EE0E7}" presName="node" presStyleLbl="node1" presStyleIdx="3" presStyleCnt="12">
        <dgm:presLayoutVars>
          <dgm:bulletEnabled val="1"/>
        </dgm:presLayoutVars>
      </dgm:prSet>
      <dgm:spPr/>
    </dgm:pt>
    <dgm:pt modelId="{92168A68-4DAF-4723-9CF2-BC3BF279E672}" type="pres">
      <dgm:prSet presAssocID="{3F326B6C-8409-4556-B30C-1C3B6491E848}" presName="sibTrans" presStyleCnt="0"/>
      <dgm:spPr/>
    </dgm:pt>
    <dgm:pt modelId="{98D88DE7-EA9E-45D0-A746-F4DC540CE9F0}" type="pres">
      <dgm:prSet presAssocID="{9EAF2DA1-5D92-4830-9843-0563D4612863}" presName="node" presStyleLbl="node1" presStyleIdx="4" presStyleCnt="12">
        <dgm:presLayoutVars>
          <dgm:bulletEnabled val="1"/>
        </dgm:presLayoutVars>
      </dgm:prSet>
      <dgm:spPr/>
    </dgm:pt>
    <dgm:pt modelId="{CE63AC4C-EC9E-418B-9F62-D63732185D40}" type="pres">
      <dgm:prSet presAssocID="{900BC476-4A40-429F-B27C-5201F93FD0B6}" presName="sibTrans" presStyleCnt="0"/>
      <dgm:spPr/>
    </dgm:pt>
    <dgm:pt modelId="{38C73E80-31CF-4FB7-871B-22517B0F2A99}" type="pres">
      <dgm:prSet presAssocID="{14E0D7F3-25DD-49E7-9B61-B3B0342E6588}" presName="node" presStyleLbl="node1" presStyleIdx="5" presStyleCnt="12">
        <dgm:presLayoutVars>
          <dgm:bulletEnabled val="1"/>
        </dgm:presLayoutVars>
      </dgm:prSet>
      <dgm:spPr/>
    </dgm:pt>
    <dgm:pt modelId="{EEA80723-FF97-44C6-A86F-342E68403EE5}" type="pres">
      <dgm:prSet presAssocID="{4116EF9C-E4D6-4410-8ABD-03EA0DBCAA94}" presName="sibTrans" presStyleCnt="0"/>
      <dgm:spPr/>
    </dgm:pt>
    <dgm:pt modelId="{D4864B20-AC5F-4DD4-9FB9-861C7F1077FF}" type="pres">
      <dgm:prSet presAssocID="{03D0AAF5-B888-4C86-929B-B109DFABD381}" presName="node" presStyleLbl="node1" presStyleIdx="6" presStyleCnt="12">
        <dgm:presLayoutVars>
          <dgm:bulletEnabled val="1"/>
        </dgm:presLayoutVars>
      </dgm:prSet>
      <dgm:spPr/>
    </dgm:pt>
    <dgm:pt modelId="{EA17A16E-FF87-4795-B607-371878EA48C2}" type="pres">
      <dgm:prSet presAssocID="{12FFDF9A-0105-40CF-A8EB-A34CB3A199CE}" presName="sibTrans" presStyleCnt="0"/>
      <dgm:spPr/>
    </dgm:pt>
    <dgm:pt modelId="{2C47054F-E049-4065-A631-221512B9426D}" type="pres">
      <dgm:prSet presAssocID="{6FBB910B-0A4C-4BB4-ACC8-BA6D83EED9BF}" presName="node" presStyleLbl="node1" presStyleIdx="7" presStyleCnt="12">
        <dgm:presLayoutVars>
          <dgm:bulletEnabled val="1"/>
        </dgm:presLayoutVars>
      </dgm:prSet>
      <dgm:spPr/>
    </dgm:pt>
    <dgm:pt modelId="{CB2BBB5D-9B2A-49CD-948C-8AD56FE5852E}" type="pres">
      <dgm:prSet presAssocID="{E9AAEA66-1D4D-4AE5-A0C6-0CC1F2C95C41}" presName="sibTrans" presStyleCnt="0"/>
      <dgm:spPr/>
    </dgm:pt>
    <dgm:pt modelId="{B813F644-C1BD-4261-86DC-3976479D7321}" type="pres">
      <dgm:prSet presAssocID="{E15F0282-80D8-41D3-BC7D-A18F35137283}" presName="node" presStyleLbl="node1" presStyleIdx="8" presStyleCnt="12">
        <dgm:presLayoutVars>
          <dgm:bulletEnabled val="1"/>
        </dgm:presLayoutVars>
      </dgm:prSet>
      <dgm:spPr/>
    </dgm:pt>
    <dgm:pt modelId="{A11FF29A-35CE-469D-AAE5-D9715282A19C}" type="pres">
      <dgm:prSet presAssocID="{B7D90BBE-B071-402C-BCDE-8E5F223F20E0}" presName="sibTrans" presStyleCnt="0"/>
      <dgm:spPr/>
    </dgm:pt>
    <dgm:pt modelId="{DAF6D3EE-2A05-4D90-B963-1D675D869D48}" type="pres">
      <dgm:prSet presAssocID="{690203A4-F9AA-4183-8402-0A44ACADAE78}" presName="node" presStyleLbl="node1" presStyleIdx="9" presStyleCnt="12">
        <dgm:presLayoutVars>
          <dgm:bulletEnabled val="1"/>
        </dgm:presLayoutVars>
      </dgm:prSet>
      <dgm:spPr/>
    </dgm:pt>
    <dgm:pt modelId="{EBAF1365-B6DB-46D3-8050-DEF247275A06}" type="pres">
      <dgm:prSet presAssocID="{36879EB1-CBAA-45C4-A4C5-328FCAA8780E}" presName="sibTrans" presStyleCnt="0"/>
      <dgm:spPr/>
    </dgm:pt>
    <dgm:pt modelId="{9241ED6B-3C5B-4E34-8ABE-893FBD668836}" type="pres">
      <dgm:prSet presAssocID="{7DA55143-0A27-4C07-A87B-EDE87C16AA60}" presName="node" presStyleLbl="node1" presStyleIdx="10" presStyleCnt="12">
        <dgm:presLayoutVars>
          <dgm:bulletEnabled val="1"/>
        </dgm:presLayoutVars>
      </dgm:prSet>
      <dgm:spPr/>
    </dgm:pt>
    <dgm:pt modelId="{DB8600C6-E8CF-4322-9DFE-F2598D6B80ED}" type="pres">
      <dgm:prSet presAssocID="{ACABE6A2-9187-4B08-80CB-A2F69F53C593}" presName="sibTrans" presStyleCnt="0"/>
      <dgm:spPr/>
    </dgm:pt>
    <dgm:pt modelId="{851F56D8-0C90-405F-93A8-B09917E5F55D}" type="pres">
      <dgm:prSet presAssocID="{2022F3F9-10E7-4739-8B8A-58B3DD3277DF}" presName="node" presStyleLbl="node1" presStyleIdx="11" presStyleCnt="12">
        <dgm:presLayoutVars>
          <dgm:bulletEnabled val="1"/>
        </dgm:presLayoutVars>
      </dgm:prSet>
      <dgm:spPr/>
    </dgm:pt>
  </dgm:ptLst>
  <dgm:cxnLst>
    <dgm:cxn modelId="{B64FA104-7563-484D-B713-49FB4DF0209F}" type="presOf" srcId="{2022F3F9-10E7-4739-8B8A-58B3DD3277DF}" destId="{851F56D8-0C90-405F-93A8-B09917E5F55D}" srcOrd="0" destOrd="0" presId="urn:microsoft.com/office/officeart/2005/8/layout/default"/>
    <dgm:cxn modelId="{A66C6509-D768-419B-BD27-6176A3DF34D4}" srcId="{5263E444-2460-4B1D-8DA2-7927FBC46C0B}" destId="{E7503094-20DD-402A-9F92-00E72A9E1337}" srcOrd="0" destOrd="0" parTransId="{B3D8685B-B3D7-429B-9856-813906ABE944}" sibTransId="{B26E92DF-69A2-488C-B55A-69CEDA142ED9}"/>
    <dgm:cxn modelId="{2274431A-3D77-4233-A9D1-B0BF231FFA0F}" type="presOf" srcId="{14E0D7F3-25DD-49E7-9B61-B3B0342E6588}" destId="{38C73E80-31CF-4FB7-871B-22517B0F2A99}" srcOrd="0" destOrd="0" presId="urn:microsoft.com/office/officeart/2005/8/layout/default"/>
    <dgm:cxn modelId="{93D3B727-CA56-4ABA-80CB-42C4BC32972F}" srcId="{5263E444-2460-4B1D-8DA2-7927FBC46C0B}" destId="{7DA55143-0A27-4C07-A87B-EDE87C16AA60}" srcOrd="10" destOrd="0" parTransId="{4AD78208-51EA-4D76-A1BC-5C7825C34DD8}" sibTransId="{ACABE6A2-9187-4B08-80CB-A2F69F53C593}"/>
    <dgm:cxn modelId="{D507902B-62C3-4B2B-95EE-EEDEB2DCE712}" type="presOf" srcId="{5263E444-2460-4B1D-8DA2-7927FBC46C0B}" destId="{7E096B1A-7D7C-4BA9-9B23-C54D1275BE04}" srcOrd="0" destOrd="0" presId="urn:microsoft.com/office/officeart/2005/8/layout/default"/>
    <dgm:cxn modelId="{76B1CB33-C867-4C35-867D-3FA79FDE7743}" type="presOf" srcId="{66F9286A-4DD0-4BE1-B4A4-82A1DA5EE0E7}" destId="{BBA86E16-6BF6-495B-AB42-C135C0A12139}" srcOrd="0" destOrd="0" presId="urn:microsoft.com/office/officeart/2005/8/layout/default"/>
    <dgm:cxn modelId="{48EC0034-84A4-42F8-BB48-FA917998BA5B}" srcId="{5263E444-2460-4B1D-8DA2-7927FBC46C0B}" destId="{7DC9911B-F015-4262-B2AC-8B4B9F0F0362}" srcOrd="2" destOrd="0" parTransId="{8A1C9CE6-B205-4341-BA68-8088C7A1153A}" sibTransId="{B8630E17-3828-40F3-830C-E912329B2EFA}"/>
    <dgm:cxn modelId="{F02C9135-9C3E-4107-BF3C-691D99B9D679}" type="presOf" srcId="{6FBB910B-0A4C-4BB4-ACC8-BA6D83EED9BF}" destId="{2C47054F-E049-4065-A631-221512B9426D}" srcOrd="0" destOrd="0" presId="urn:microsoft.com/office/officeart/2005/8/layout/default"/>
    <dgm:cxn modelId="{5456103C-8E28-447C-B0B3-AB467C2C83DE}" srcId="{5263E444-2460-4B1D-8DA2-7927FBC46C0B}" destId="{9EAF2DA1-5D92-4830-9843-0563D4612863}" srcOrd="4" destOrd="0" parTransId="{45BAF683-11BF-4C7C-9642-222C79BF8A99}" sibTransId="{900BC476-4A40-429F-B27C-5201F93FD0B6}"/>
    <dgm:cxn modelId="{DE1CF041-3BCE-4C58-BB39-A3C44B2D3A88}" type="presOf" srcId="{690203A4-F9AA-4183-8402-0A44ACADAE78}" destId="{DAF6D3EE-2A05-4D90-B963-1D675D869D48}" srcOrd="0" destOrd="0" presId="urn:microsoft.com/office/officeart/2005/8/layout/default"/>
    <dgm:cxn modelId="{B10E8962-2348-4CFF-ADA5-E7776E1E19F3}" type="presOf" srcId="{7DA55143-0A27-4C07-A87B-EDE87C16AA60}" destId="{9241ED6B-3C5B-4E34-8ABE-893FBD668836}" srcOrd="0" destOrd="0" presId="urn:microsoft.com/office/officeart/2005/8/layout/default"/>
    <dgm:cxn modelId="{64797355-9507-405D-8F08-BAECFB966AB7}" srcId="{5263E444-2460-4B1D-8DA2-7927FBC46C0B}" destId="{03D0AAF5-B888-4C86-929B-B109DFABD381}" srcOrd="6" destOrd="0" parTransId="{D4FDAB8E-AB49-4960-8C4E-A3A166276C99}" sibTransId="{12FFDF9A-0105-40CF-A8EB-A34CB3A199CE}"/>
    <dgm:cxn modelId="{3FBC5476-493E-40CA-B397-21B04F85CB81}" srcId="{5263E444-2460-4B1D-8DA2-7927FBC46C0B}" destId="{0173F344-B5EF-443D-A0C5-70BDA3859173}" srcOrd="1" destOrd="0" parTransId="{1AE7DB0E-4F48-4576-A119-B22475C91E15}" sibTransId="{8F498469-B4D2-41FB-BC86-CDF9CAA3B469}"/>
    <dgm:cxn modelId="{5FF36D82-2C13-45C2-B584-2D93C1D5CC4B}" type="presOf" srcId="{E7503094-20DD-402A-9F92-00E72A9E1337}" destId="{13416317-DC39-4365-99E1-7AD56D76F24F}" srcOrd="0" destOrd="0" presId="urn:microsoft.com/office/officeart/2005/8/layout/default"/>
    <dgm:cxn modelId="{6776A985-EB9F-4DD3-B963-582A97B6B0DB}" srcId="{5263E444-2460-4B1D-8DA2-7927FBC46C0B}" destId="{14E0D7F3-25DD-49E7-9B61-B3B0342E6588}" srcOrd="5" destOrd="0" parTransId="{319E48D4-CE73-4866-891E-D4C421213C1E}" sibTransId="{4116EF9C-E4D6-4410-8ABD-03EA0DBCAA94}"/>
    <dgm:cxn modelId="{FD021C86-A2E7-4303-85DE-4662060B323F}" srcId="{5263E444-2460-4B1D-8DA2-7927FBC46C0B}" destId="{690203A4-F9AA-4183-8402-0A44ACADAE78}" srcOrd="9" destOrd="0" parTransId="{85361C30-7538-4B22-89CF-524300B94435}" sibTransId="{36879EB1-CBAA-45C4-A4C5-328FCAA8780E}"/>
    <dgm:cxn modelId="{B0D1DFB1-A3E7-445F-8C0D-DEA07B90739D}" type="presOf" srcId="{9EAF2DA1-5D92-4830-9843-0563D4612863}" destId="{98D88DE7-EA9E-45D0-A746-F4DC540CE9F0}" srcOrd="0" destOrd="0" presId="urn:microsoft.com/office/officeart/2005/8/layout/default"/>
    <dgm:cxn modelId="{EFCB08BC-7987-43EE-ABF1-C577AEB39C69}" type="presOf" srcId="{E15F0282-80D8-41D3-BC7D-A18F35137283}" destId="{B813F644-C1BD-4261-86DC-3976479D7321}" srcOrd="0" destOrd="0" presId="urn:microsoft.com/office/officeart/2005/8/layout/default"/>
    <dgm:cxn modelId="{B92BF4BF-4A55-4953-A4CE-31AEF2C0CE0A}" srcId="{5263E444-2460-4B1D-8DA2-7927FBC46C0B}" destId="{2022F3F9-10E7-4739-8B8A-58B3DD3277DF}" srcOrd="11" destOrd="0" parTransId="{2499E119-05D7-43E8-9EDA-55249CAD30CE}" sibTransId="{427A7AD0-FB84-4517-A02D-79C2F5971CF8}"/>
    <dgm:cxn modelId="{E575A6CF-FF9A-460A-8E19-13B7AC183DAB}" type="presOf" srcId="{03D0AAF5-B888-4C86-929B-B109DFABD381}" destId="{D4864B20-AC5F-4DD4-9FB9-861C7F1077FF}" srcOrd="0" destOrd="0" presId="urn:microsoft.com/office/officeart/2005/8/layout/default"/>
    <dgm:cxn modelId="{2063AED2-BDE9-4DA4-B704-580BEFF3D7A9}" srcId="{5263E444-2460-4B1D-8DA2-7927FBC46C0B}" destId="{66F9286A-4DD0-4BE1-B4A4-82A1DA5EE0E7}" srcOrd="3" destOrd="0" parTransId="{2E4712E8-1CBF-44FE-86F0-7F304085BF1E}" sibTransId="{3F326B6C-8409-4556-B30C-1C3B6491E848}"/>
    <dgm:cxn modelId="{7F8525D8-8639-4A84-B1D9-D2785EB5E40A}" type="presOf" srcId="{7DC9911B-F015-4262-B2AC-8B4B9F0F0362}" destId="{9890D8BB-C7D6-4445-8302-4119CBA87293}" srcOrd="0" destOrd="0" presId="urn:microsoft.com/office/officeart/2005/8/layout/default"/>
    <dgm:cxn modelId="{050F2CE1-5475-4612-8FD1-19474CF9C7DD}" srcId="{5263E444-2460-4B1D-8DA2-7927FBC46C0B}" destId="{6FBB910B-0A4C-4BB4-ACC8-BA6D83EED9BF}" srcOrd="7" destOrd="0" parTransId="{227E48B3-D6C1-4739-9C87-6988B48B6D64}" sibTransId="{E9AAEA66-1D4D-4AE5-A0C6-0CC1F2C95C41}"/>
    <dgm:cxn modelId="{2651C8F4-2908-4BE5-AFF3-11D78ACF2D83}" srcId="{5263E444-2460-4B1D-8DA2-7927FBC46C0B}" destId="{E15F0282-80D8-41D3-BC7D-A18F35137283}" srcOrd="8" destOrd="0" parTransId="{0FCE4333-2EA6-48EC-A66E-F29228F0ABF1}" sibTransId="{B7D90BBE-B071-402C-BCDE-8E5F223F20E0}"/>
    <dgm:cxn modelId="{54D0FEFF-CCA5-4299-B2D6-680EA200B765}" type="presOf" srcId="{0173F344-B5EF-443D-A0C5-70BDA3859173}" destId="{4094F482-137A-4362-8904-4289BFFF41AE}" srcOrd="0" destOrd="0" presId="urn:microsoft.com/office/officeart/2005/8/layout/default"/>
    <dgm:cxn modelId="{80335361-5106-491B-B835-0E83488D7C60}" type="presParOf" srcId="{7E096B1A-7D7C-4BA9-9B23-C54D1275BE04}" destId="{13416317-DC39-4365-99E1-7AD56D76F24F}" srcOrd="0" destOrd="0" presId="urn:microsoft.com/office/officeart/2005/8/layout/default"/>
    <dgm:cxn modelId="{D2DD46A1-2301-4EDD-899E-DD7BE4BCAF92}" type="presParOf" srcId="{7E096B1A-7D7C-4BA9-9B23-C54D1275BE04}" destId="{5A69F826-64B6-4361-ADB6-7E0B2A927302}" srcOrd="1" destOrd="0" presId="urn:microsoft.com/office/officeart/2005/8/layout/default"/>
    <dgm:cxn modelId="{51C577AE-47D5-4328-8B86-A2F8898133AB}" type="presParOf" srcId="{7E096B1A-7D7C-4BA9-9B23-C54D1275BE04}" destId="{4094F482-137A-4362-8904-4289BFFF41AE}" srcOrd="2" destOrd="0" presId="urn:microsoft.com/office/officeart/2005/8/layout/default"/>
    <dgm:cxn modelId="{5E129A0B-BC46-4024-9A6D-7ABBC5AF7922}" type="presParOf" srcId="{7E096B1A-7D7C-4BA9-9B23-C54D1275BE04}" destId="{A8B376CE-2637-42DC-B960-E74E2239E266}" srcOrd="3" destOrd="0" presId="urn:microsoft.com/office/officeart/2005/8/layout/default"/>
    <dgm:cxn modelId="{B4E229B1-623E-473B-8BC8-242D1AD7EFDF}" type="presParOf" srcId="{7E096B1A-7D7C-4BA9-9B23-C54D1275BE04}" destId="{9890D8BB-C7D6-4445-8302-4119CBA87293}" srcOrd="4" destOrd="0" presId="urn:microsoft.com/office/officeart/2005/8/layout/default"/>
    <dgm:cxn modelId="{2012B4AA-78FB-42A6-9DE6-0AC66DA97753}" type="presParOf" srcId="{7E096B1A-7D7C-4BA9-9B23-C54D1275BE04}" destId="{DE158737-01E4-48B1-BB00-95E3B04538A8}" srcOrd="5" destOrd="0" presId="urn:microsoft.com/office/officeart/2005/8/layout/default"/>
    <dgm:cxn modelId="{C08F0904-D512-47DB-AA36-27E500C94402}" type="presParOf" srcId="{7E096B1A-7D7C-4BA9-9B23-C54D1275BE04}" destId="{BBA86E16-6BF6-495B-AB42-C135C0A12139}" srcOrd="6" destOrd="0" presId="urn:microsoft.com/office/officeart/2005/8/layout/default"/>
    <dgm:cxn modelId="{95CB3003-EE32-4A19-B916-F31C06B97D09}" type="presParOf" srcId="{7E096B1A-7D7C-4BA9-9B23-C54D1275BE04}" destId="{92168A68-4DAF-4723-9CF2-BC3BF279E672}" srcOrd="7" destOrd="0" presId="urn:microsoft.com/office/officeart/2005/8/layout/default"/>
    <dgm:cxn modelId="{3C99F7A3-A04F-44DB-B0B3-E1AC68C9C9A5}" type="presParOf" srcId="{7E096B1A-7D7C-4BA9-9B23-C54D1275BE04}" destId="{98D88DE7-EA9E-45D0-A746-F4DC540CE9F0}" srcOrd="8" destOrd="0" presId="urn:microsoft.com/office/officeart/2005/8/layout/default"/>
    <dgm:cxn modelId="{B1246FD6-0121-4C64-870C-367C45888E3A}" type="presParOf" srcId="{7E096B1A-7D7C-4BA9-9B23-C54D1275BE04}" destId="{CE63AC4C-EC9E-418B-9F62-D63732185D40}" srcOrd="9" destOrd="0" presId="urn:microsoft.com/office/officeart/2005/8/layout/default"/>
    <dgm:cxn modelId="{FCC3A673-26CA-4B0D-8F68-EC397C134F42}" type="presParOf" srcId="{7E096B1A-7D7C-4BA9-9B23-C54D1275BE04}" destId="{38C73E80-31CF-4FB7-871B-22517B0F2A99}" srcOrd="10" destOrd="0" presId="urn:microsoft.com/office/officeart/2005/8/layout/default"/>
    <dgm:cxn modelId="{F47CAB5E-F66E-4020-A074-ADB59C67CF4D}" type="presParOf" srcId="{7E096B1A-7D7C-4BA9-9B23-C54D1275BE04}" destId="{EEA80723-FF97-44C6-A86F-342E68403EE5}" srcOrd="11" destOrd="0" presId="urn:microsoft.com/office/officeart/2005/8/layout/default"/>
    <dgm:cxn modelId="{4753CB39-9B81-45E3-B70A-C422E51107E1}" type="presParOf" srcId="{7E096B1A-7D7C-4BA9-9B23-C54D1275BE04}" destId="{D4864B20-AC5F-4DD4-9FB9-861C7F1077FF}" srcOrd="12" destOrd="0" presId="urn:microsoft.com/office/officeart/2005/8/layout/default"/>
    <dgm:cxn modelId="{7A6CF893-41A1-41E9-8146-0169CE81CC52}" type="presParOf" srcId="{7E096B1A-7D7C-4BA9-9B23-C54D1275BE04}" destId="{EA17A16E-FF87-4795-B607-371878EA48C2}" srcOrd="13" destOrd="0" presId="urn:microsoft.com/office/officeart/2005/8/layout/default"/>
    <dgm:cxn modelId="{4C34A103-2F28-41C3-BCD8-AE7759ABBBB0}" type="presParOf" srcId="{7E096B1A-7D7C-4BA9-9B23-C54D1275BE04}" destId="{2C47054F-E049-4065-A631-221512B9426D}" srcOrd="14" destOrd="0" presId="urn:microsoft.com/office/officeart/2005/8/layout/default"/>
    <dgm:cxn modelId="{3CC2955D-11F5-4628-BE64-4469E974822A}" type="presParOf" srcId="{7E096B1A-7D7C-4BA9-9B23-C54D1275BE04}" destId="{CB2BBB5D-9B2A-49CD-948C-8AD56FE5852E}" srcOrd="15" destOrd="0" presId="urn:microsoft.com/office/officeart/2005/8/layout/default"/>
    <dgm:cxn modelId="{2F69DB1C-ADF3-47BF-BB5A-024319042728}" type="presParOf" srcId="{7E096B1A-7D7C-4BA9-9B23-C54D1275BE04}" destId="{B813F644-C1BD-4261-86DC-3976479D7321}" srcOrd="16" destOrd="0" presId="urn:microsoft.com/office/officeart/2005/8/layout/default"/>
    <dgm:cxn modelId="{61669D4D-B669-4429-B2C2-5DC5413B7425}" type="presParOf" srcId="{7E096B1A-7D7C-4BA9-9B23-C54D1275BE04}" destId="{A11FF29A-35CE-469D-AAE5-D9715282A19C}" srcOrd="17" destOrd="0" presId="urn:microsoft.com/office/officeart/2005/8/layout/default"/>
    <dgm:cxn modelId="{F4F7ED47-A21F-4F01-A9FC-4A70607F3DC9}" type="presParOf" srcId="{7E096B1A-7D7C-4BA9-9B23-C54D1275BE04}" destId="{DAF6D3EE-2A05-4D90-B963-1D675D869D48}" srcOrd="18" destOrd="0" presId="urn:microsoft.com/office/officeart/2005/8/layout/default"/>
    <dgm:cxn modelId="{1CEF163A-5B08-4D3B-BDAB-70E9F035E483}" type="presParOf" srcId="{7E096B1A-7D7C-4BA9-9B23-C54D1275BE04}" destId="{EBAF1365-B6DB-46D3-8050-DEF247275A06}" srcOrd="19" destOrd="0" presId="urn:microsoft.com/office/officeart/2005/8/layout/default"/>
    <dgm:cxn modelId="{9C7A0B32-FB9C-4CEA-A798-053ADCDB8ECC}" type="presParOf" srcId="{7E096B1A-7D7C-4BA9-9B23-C54D1275BE04}" destId="{9241ED6B-3C5B-4E34-8ABE-893FBD668836}" srcOrd="20" destOrd="0" presId="urn:microsoft.com/office/officeart/2005/8/layout/default"/>
    <dgm:cxn modelId="{0422DF69-C3E9-4F8E-B7E9-020431FC800F}" type="presParOf" srcId="{7E096B1A-7D7C-4BA9-9B23-C54D1275BE04}" destId="{DB8600C6-E8CF-4322-9DFE-F2598D6B80ED}" srcOrd="21" destOrd="0" presId="urn:microsoft.com/office/officeart/2005/8/layout/default"/>
    <dgm:cxn modelId="{B2AEA3B2-D74C-4167-AA6B-818271884C7F}" type="presParOf" srcId="{7E096B1A-7D7C-4BA9-9B23-C54D1275BE04}" destId="{851F56D8-0C90-405F-93A8-B09917E5F55D}"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16317-DC39-4365-99E1-7AD56D76F24F}">
      <dsp:nvSpPr>
        <dsp:cNvPr id="0" name=""/>
        <dsp:cNvSpPr/>
      </dsp:nvSpPr>
      <dsp:spPr>
        <a:xfrm>
          <a:off x="432746" y="1538"/>
          <a:ext cx="2405211" cy="14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Clean-up of wastewater holding ponds </a:t>
          </a:r>
        </a:p>
      </dsp:txBody>
      <dsp:txXfrm>
        <a:off x="432746" y="1538"/>
        <a:ext cx="2405211" cy="1443126"/>
      </dsp:txXfrm>
    </dsp:sp>
    <dsp:sp modelId="{4094F482-137A-4362-8904-4289BFFF41AE}">
      <dsp:nvSpPr>
        <dsp:cNvPr id="0" name=""/>
        <dsp:cNvSpPr/>
      </dsp:nvSpPr>
      <dsp:spPr>
        <a:xfrm>
          <a:off x="3078478" y="1538"/>
          <a:ext cx="2405211" cy="14431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Community development (i.e., housing rehabilitation, loan forgiveness, transitional housing, and other programs for underserved areas of the community) </a:t>
          </a:r>
        </a:p>
      </dsp:txBody>
      <dsp:txXfrm>
        <a:off x="3078478" y="1538"/>
        <a:ext cx="2405211" cy="1443126"/>
      </dsp:txXfrm>
    </dsp:sp>
    <dsp:sp modelId="{9890D8BB-C7D6-4445-8302-4119CBA87293}">
      <dsp:nvSpPr>
        <dsp:cNvPr id="0" name=""/>
        <dsp:cNvSpPr/>
      </dsp:nvSpPr>
      <dsp:spPr>
        <a:xfrm>
          <a:off x="5724211" y="1538"/>
          <a:ext cx="2405211" cy="14431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600" kern="1200"/>
            <a:t>Mental health training for first responders and creation of a crisis intervention system </a:t>
          </a:r>
        </a:p>
      </dsp:txBody>
      <dsp:txXfrm>
        <a:off x="5724211" y="1538"/>
        <a:ext cx="2405211" cy="1443126"/>
      </dsp:txXfrm>
    </dsp:sp>
    <dsp:sp modelId="{BBA86E16-6BF6-495B-AB42-C135C0A12139}">
      <dsp:nvSpPr>
        <dsp:cNvPr id="0" name=""/>
        <dsp:cNvSpPr/>
      </dsp:nvSpPr>
      <dsp:spPr>
        <a:xfrm>
          <a:off x="8369943" y="1538"/>
          <a:ext cx="2405211" cy="14431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Private/public partnership with internet service provider, county, school system, and healthcare for comprehensive broadband connectivity  </a:t>
          </a:r>
        </a:p>
      </dsp:txBody>
      <dsp:txXfrm>
        <a:off x="8369943" y="1538"/>
        <a:ext cx="2405211" cy="1443126"/>
      </dsp:txXfrm>
    </dsp:sp>
    <dsp:sp modelId="{98D88DE7-EA9E-45D0-A746-F4DC540CE9F0}">
      <dsp:nvSpPr>
        <dsp:cNvPr id="0" name=""/>
        <dsp:cNvSpPr/>
      </dsp:nvSpPr>
      <dsp:spPr>
        <a:xfrm>
          <a:off x="432746" y="1685186"/>
          <a:ext cx="2405211" cy="14431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Replacement of asbestos and lead water distribution lines </a:t>
          </a:r>
        </a:p>
      </dsp:txBody>
      <dsp:txXfrm>
        <a:off x="432746" y="1685186"/>
        <a:ext cx="2405211" cy="1443126"/>
      </dsp:txXfrm>
    </dsp:sp>
    <dsp:sp modelId="{38C73E80-31CF-4FB7-871B-22517B0F2A99}">
      <dsp:nvSpPr>
        <dsp:cNvPr id="0" name=""/>
        <dsp:cNvSpPr/>
      </dsp:nvSpPr>
      <dsp:spPr>
        <a:xfrm>
          <a:off x="3078478" y="1685186"/>
          <a:ext cx="2405211" cy="14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 Replacement of utility meter system with AMI system for consumption management and cost control </a:t>
          </a:r>
        </a:p>
      </dsp:txBody>
      <dsp:txXfrm>
        <a:off x="3078478" y="1685186"/>
        <a:ext cx="2405211" cy="1443126"/>
      </dsp:txXfrm>
    </dsp:sp>
    <dsp:sp modelId="{D4864B20-AC5F-4DD4-9FB9-861C7F1077FF}">
      <dsp:nvSpPr>
        <dsp:cNvPr id="0" name=""/>
        <dsp:cNvSpPr/>
      </dsp:nvSpPr>
      <dsp:spPr>
        <a:xfrm>
          <a:off x="5724211" y="1685186"/>
          <a:ext cx="2405211" cy="14431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Replacement of water meters and handheld readers </a:t>
          </a:r>
        </a:p>
      </dsp:txBody>
      <dsp:txXfrm>
        <a:off x="5724211" y="1685186"/>
        <a:ext cx="2405211" cy="1443126"/>
      </dsp:txXfrm>
    </dsp:sp>
    <dsp:sp modelId="{2C47054F-E049-4065-A631-221512B9426D}">
      <dsp:nvSpPr>
        <dsp:cNvPr id="0" name=""/>
        <dsp:cNvSpPr/>
      </dsp:nvSpPr>
      <dsp:spPr>
        <a:xfrm>
          <a:off x="8369943" y="1685186"/>
          <a:ext cx="2405211" cy="14431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Replacement of water pumps at water treatment facility </a:t>
          </a:r>
        </a:p>
      </dsp:txBody>
      <dsp:txXfrm>
        <a:off x="8369943" y="1685186"/>
        <a:ext cx="2405211" cy="1443126"/>
      </dsp:txXfrm>
    </dsp:sp>
    <dsp:sp modelId="{B813F644-C1BD-4261-86DC-3976479D7321}">
      <dsp:nvSpPr>
        <dsp:cNvPr id="0" name=""/>
        <dsp:cNvSpPr/>
      </dsp:nvSpPr>
      <dsp:spPr>
        <a:xfrm>
          <a:off x="432746" y="3368834"/>
          <a:ext cx="2405211" cy="14431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Revenue replacement (incl. for projects related to parks, sidewalks, etc.) </a:t>
          </a:r>
        </a:p>
      </dsp:txBody>
      <dsp:txXfrm>
        <a:off x="432746" y="3368834"/>
        <a:ext cx="2405211" cy="1443126"/>
      </dsp:txXfrm>
    </dsp:sp>
    <dsp:sp modelId="{DAF6D3EE-2A05-4D90-B963-1D675D869D48}">
      <dsp:nvSpPr>
        <dsp:cNvPr id="0" name=""/>
        <dsp:cNvSpPr/>
      </dsp:nvSpPr>
      <dsp:spPr>
        <a:xfrm>
          <a:off x="3078478" y="3368834"/>
          <a:ext cx="2405211" cy="14431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Sewer facility upgrades </a:t>
          </a:r>
        </a:p>
      </dsp:txBody>
      <dsp:txXfrm>
        <a:off x="3078478" y="3368834"/>
        <a:ext cx="2405211" cy="1443126"/>
      </dsp:txXfrm>
    </dsp:sp>
    <dsp:sp modelId="{9241ED6B-3C5B-4E34-8ABE-893FBD668836}">
      <dsp:nvSpPr>
        <dsp:cNvPr id="0" name=""/>
        <dsp:cNvSpPr/>
      </dsp:nvSpPr>
      <dsp:spPr>
        <a:xfrm>
          <a:off x="5724211" y="3368834"/>
          <a:ext cx="2405211" cy="14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Solid waste disposal related to PPE </a:t>
          </a:r>
        </a:p>
      </dsp:txBody>
      <dsp:txXfrm>
        <a:off x="5724211" y="3368834"/>
        <a:ext cx="2405211" cy="1443126"/>
      </dsp:txXfrm>
    </dsp:sp>
    <dsp:sp modelId="{851F56D8-0C90-405F-93A8-B09917E5F55D}">
      <dsp:nvSpPr>
        <dsp:cNvPr id="0" name=""/>
        <dsp:cNvSpPr/>
      </dsp:nvSpPr>
      <dsp:spPr>
        <a:xfrm>
          <a:off x="8369943" y="3368834"/>
          <a:ext cx="2405211" cy="14431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 </a:t>
          </a:r>
          <a:r>
            <a:rPr lang="en-US" sz="1800" kern="1200"/>
            <a:t>Utility (water and sewer) billing software </a:t>
          </a:r>
        </a:p>
      </dsp:txBody>
      <dsp:txXfrm>
        <a:off x="8369943" y="3368834"/>
        <a:ext cx="2405211" cy="14431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6C4B1-0A0F-4A15-B93D-A5AA6ACB7287}"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E0F79-9B89-462E-8D2F-4EC49BF011B2}" type="slidenum">
              <a:rPr lang="en-US" smtClean="0"/>
              <a:t>‹#›</a:t>
            </a:fld>
            <a:endParaRPr lang="en-US"/>
          </a:p>
        </p:txBody>
      </p:sp>
    </p:spTree>
    <p:extLst>
      <p:ext uri="{BB962C8B-B14F-4D97-AF65-F5344CB8AC3E}">
        <p14:creationId xmlns:p14="http://schemas.microsoft.com/office/powerpoint/2010/main" val="109181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2549-D07F-3D4F-810C-45699F20C7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BD0B5B-83B5-3F4C-80BB-91E2C667B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581675-D4D7-C14F-9BC0-84919623A123}"/>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0DF08BA6-5FF0-B842-AAD8-C7EFD3E02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E112E-C605-0A41-8999-396591C62CE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931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87D5-318D-9140-9FC5-D912293AF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C3D28-C924-F240-8447-816F33EA1F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BD25-1ABE-054D-AF00-7996B321453E}"/>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B798619D-1730-7F4C-8B72-7F6688E8E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2B042-68C6-2844-9A3A-5210F3955AC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1074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4CEB8-8833-6E41-A755-6CFF56D77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C2427-851B-EE46-B02F-68862DC641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A354D-06FB-F24B-8A4E-3B1E5BE6C200}"/>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F066ABC2-DFFF-6448-B14D-3639A82E8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DA207-2DF9-7548-88A0-7C604B3921B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379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B1D0-D007-FB44-B733-16EEA2D86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8601F-875C-9742-9F11-1DB1366BF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AEEA1-068F-E248-B12B-33BBF38CA85D}"/>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3BCFBFF2-CACE-AF45-A78A-6F6111F55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E042F-7BDE-8144-B25F-99B38EA0113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5526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BF55-BF4C-274C-8A52-C703576E2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5A284-8CA2-7640-92B4-799A6EFF6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AA6D4-8F33-CF4E-AC40-96E1FF62EABF}"/>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BD0FA7A2-9978-6E45-B9E9-5880AF0F2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C18BD-9967-934B-B5AE-2E76CEBFBD9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7252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451B-6815-B747-AD7C-1C92BEB2E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15E48-554F-DE4F-815B-4901E480C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16AF8-523A-374D-8676-FA03BFA9C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CFC9A3-4166-4F45-9977-E7A6296511B1}"/>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6" name="Footer Placeholder 5">
            <a:extLst>
              <a:ext uri="{FF2B5EF4-FFF2-40B4-BE49-F238E27FC236}">
                <a16:creationId xmlns:a16="http://schemas.microsoft.com/office/drawing/2014/main" id="{0CC4C4EE-4280-F040-8375-4525A8F9F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5D1E5-C40E-9A4D-8D38-D4B2164B6F1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419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AB73-623A-6843-904E-C1D3A619C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6CA76-334C-7E4D-80D4-FFABF78CD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266A9-20E9-E241-9BA5-4AC845A9E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7E81A-CA99-574A-9BB0-7A121B5CE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A783F-9BF0-9B4D-A95F-5BFDB7296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B280A4-2C18-D044-B926-28D5D3D438EC}"/>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8" name="Footer Placeholder 7">
            <a:extLst>
              <a:ext uri="{FF2B5EF4-FFF2-40B4-BE49-F238E27FC236}">
                <a16:creationId xmlns:a16="http://schemas.microsoft.com/office/drawing/2014/main" id="{65A4D8E9-CF54-D54D-91AD-158E7F45D7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75DB40-361D-1045-8DEC-F27DA600A7A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734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C47D-2D79-0A4E-B04C-E574DB27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D55CC-0FD2-2F48-9A9A-EDF461336CB4}"/>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4" name="Footer Placeholder 3">
            <a:extLst>
              <a:ext uri="{FF2B5EF4-FFF2-40B4-BE49-F238E27FC236}">
                <a16:creationId xmlns:a16="http://schemas.microsoft.com/office/drawing/2014/main" id="{095BFF01-C274-9949-BEAD-D257C36413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B5F90-0B05-AB4A-8635-C56B43BB765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0451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FDA55-F3C2-6A4C-B78B-9C2EBA9AFF3D}"/>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3" name="Footer Placeholder 2">
            <a:extLst>
              <a:ext uri="{FF2B5EF4-FFF2-40B4-BE49-F238E27FC236}">
                <a16:creationId xmlns:a16="http://schemas.microsoft.com/office/drawing/2014/main" id="{B04B3D29-2BF7-C947-96F7-72B6A4AF1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1D76B3-22ED-DE40-B976-A8826B5B473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412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493C-CBD0-F946-B025-03A02FC5B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35B3C-6CFE-3F4D-92C5-AF559C359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EC444-9E63-EB48-84AE-3FBF5580F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CC5A1-774C-AB4A-8DC5-F97206AB77BB}"/>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6" name="Footer Placeholder 5">
            <a:extLst>
              <a:ext uri="{FF2B5EF4-FFF2-40B4-BE49-F238E27FC236}">
                <a16:creationId xmlns:a16="http://schemas.microsoft.com/office/drawing/2014/main" id="{2B4603BE-28F9-6940-8BA9-880909E0E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185B3-57E2-A145-87D1-C3FEAAB44D3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7213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282B-A47F-1645-88AF-384FE2ED6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7903AE-D4FD-8B47-B92D-264BCD66D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BD26EB-9803-014C-BCC2-E6C66AFC0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E3D46-C245-9049-9C22-2050DED99451}"/>
              </a:ext>
            </a:extLst>
          </p:cNvPr>
          <p:cNvSpPr>
            <a:spLocks noGrp="1"/>
          </p:cNvSpPr>
          <p:nvPr>
            <p:ph type="dt" sz="half" idx="10"/>
          </p:nvPr>
        </p:nvSpPr>
        <p:spPr/>
        <p:txBody>
          <a:bodyPr/>
          <a:lstStyle/>
          <a:p>
            <a:fld id="{B61BEF0D-F0BB-DE4B-95CE-6DB70DBA9567}" type="datetimeFigureOut">
              <a:rPr lang="en-US" smtClean="0"/>
              <a:pPr/>
              <a:t>8/9/2021</a:t>
            </a:fld>
            <a:endParaRPr lang="en-US"/>
          </a:p>
        </p:txBody>
      </p:sp>
      <p:sp>
        <p:nvSpPr>
          <p:cNvPr id="6" name="Footer Placeholder 5">
            <a:extLst>
              <a:ext uri="{FF2B5EF4-FFF2-40B4-BE49-F238E27FC236}">
                <a16:creationId xmlns:a16="http://schemas.microsoft.com/office/drawing/2014/main" id="{91BEB36B-775F-4E4E-BC3C-AC7264889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37754-C931-BC4D-B65D-775DAA8DBC5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5714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87124-A2CD-3240-882F-8D89327CA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FEFF9-55A6-F842-A79D-6938B609E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1E81A-E91C-6748-A596-97BCDD865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8/9/2021</a:t>
            </a:fld>
            <a:endParaRPr lang="en-US"/>
          </a:p>
        </p:txBody>
      </p:sp>
      <p:sp>
        <p:nvSpPr>
          <p:cNvPr id="5" name="Footer Placeholder 4">
            <a:extLst>
              <a:ext uri="{FF2B5EF4-FFF2-40B4-BE49-F238E27FC236}">
                <a16:creationId xmlns:a16="http://schemas.microsoft.com/office/drawing/2014/main" id="{406C6FA0-502D-724E-B555-DBC49B91D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D0E0D0-4087-3445-8014-212396CE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633896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gov/sites/production/files/2017-06/documents/dwsrf_eligibility_handbook_june_13_2017_updated_508_version.pdf" TargetMode="External"/><Relationship Id="rId2" Type="http://schemas.openxmlformats.org/officeDocument/2006/relationships/hyperlink" Target="https://www.epa.gov/sites/default/files/2016-07/documents/overview_of_cwsrf_eligibilities_may_201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cities.com/GeorgiaCitiesSite/media/PDF/ARPA-Resource-Links-and-Project-Ideas-for-District-Meetings.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nlc.org/resource/covid-19-local-action-tracker/"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hyperlink" Target="https://knightfoundation.org/wp-content/uploads/2021/03/210323_KF_Gehl_ImpactAssessment_EXTERNAL-1.pdf" TargetMode="External"/><Relationship Id="rId3" Type="http://schemas.openxmlformats.org/officeDocument/2006/relationships/hyperlink" Target="https://www.aia.org/resources/6299247-reopening-america-strategies-for-safer-bui" TargetMode="External"/><Relationship Id="rId7" Type="http://schemas.openxmlformats.org/officeDocument/2006/relationships/hyperlink" Target="https://www.fema.gov/sites/default/files/documents/fema_adaptivedesign-guidance_may2021.pdf" TargetMode="External"/><Relationship Id="rId2" Type="http://schemas.openxmlformats.org/officeDocument/2006/relationships/hyperlink" Target="https://www.nlc.org/resource/covid-19-local-action-tracker/" TargetMode="External"/><Relationship Id="rId1" Type="http://schemas.openxmlformats.org/officeDocument/2006/relationships/slideLayout" Target="../slideLayouts/slideLayout2.xml"/><Relationship Id="rId6" Type="http://schemas.openxmlformats.org/officeDocument/2006/relationships/hyperlink" Target="https://www.rural-design.org/community-resources" TargetMode="External"/><Relationship Id="rId11" Type="http://schemas.openxmlformats.org/officeDocument/2006/relationships/hyperlink" Target="https://static1.squarespace.com/static/53dd6676e4b0fedfbc26ea91/t/5ec3f7b81cb7b02be8cabed4/1600193020598/Local+Leaders+Toolkit.pdf" TargetMode="External"/><Relationship Id="rId5" Type="http://schemas.openxmlformats.org/officeDocument/2006/relationships/hyperlink" Target="https://www.betterblock.org/covid19guides" TargetMode="External"/><Relationship Id="rId10" Type="http://schemas.openxmlformats.org/officeDocument/2006/relationships/hyperlink" Target="https://downloads.ctfassets.net/vlp0dhcdis5o/1TIyoPpNTWgB6KPFSVMntl/83e9e0ae17a8fea5d3ea46c562e13301/DFD_Ideas-Guidebook.pdf" TargetMode="External"/><Relationship Id="rId4" Type="http://schemas.openxmlformats.org/officeDocument/2006/relationships/hyperlink" Target="https://www.ashrae.org/technical-resources/ashrae-handbook-content" TargetMode="External"/><Relationship Id="rId9" Type="http://schemas.openxmlformats.org/officeDocument/2006/relationships/hyperlink" Target="https://nacto.org/wp-content/uploads/2020/05/NACTO_Streets-for-Pandemic-Response-and-Recovery_2020-05-2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whitehouse.gov/child-tax-credi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nlc.org/article/2021/06/25/early-childhood-is-critical-to-recovery-utilizing-coronavirus-local-fiscal-recovery-funds-to-support-vulnerable-children-and-families/" TargetMode="External"/><Relationship Id="rId5" Type="http://schemas.openxmlformats.org/officeDocument/2006/relationships/hyperlink" Target="https://www.nlc.org/article/2021/05/17/how-the-american-rescue-plan-act-is-supporting-food-access-and-jobs/" TargetMode="External"/><Relationship Id="rId4" Type="http://schemas.openxmlformats.org/officeDocument/2006/relationships/hyperlink" Target="https://georgiarentalassistance.ga.gov/"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karyn.swoopes@fema.dhs.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www.georgiasbdc.org/locations/"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eorgiasbdc.org/state-offi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urldefense.com/v3/__https:/lnks.gd/l/eyJhbGciOiJIUzI1NiJ9.eyJidWxsZXRpbl9saW5rX2lkIjoxMTAsInVyaSI6ImJwMjpjbGljayIsImJ1bGxldGluX2lkIjoiMjAyMTA3MjIuNDM1NDIxNzEiLCJ1cmwiOiJodHRwczovL2VkYS5nb3YvYXJwYS9jb2FsLWNvbW11bml0aWVzLz91dG1fY29udGVudD0mdXRtX21lZGl1bT1lbWFpbCZ1dG1fbmFtZT0mdXRtX3NvdXJjZT1nb3ZkZWxpdmVyeSZ1dG1fdGVybT0ifQ.DyMI_KKzOw-kFbExoRCBGKlJDOYlma6cBBENMXNMFRQ/s/568867698/br/109743066353-l__;!!FiG2giev53vN!vf6itUGScKHZ6mZtNkOVRRAYOWe8ZayQAv8iAyXpTqONxKe_h8lkQgMm-sFZvRA$" TargetMode="External"/><Relationship Id="rId3" Type="http://schemas.openxmlformats.org/officeDocument/2006/relationships/hyperlink" Target="https://urldefense.com/v3/__https:/lnks.gd/l/eyJhbGciOiJIUzI1NiJ9.eyJidWxsZXRpbl9saW5rX2lkIjoxMDUsInVyaSI6ImJwMjpjbGljayIsImJ1bGxldGluX2lkIjoiMjAyMTA3MjIuNDM1NDIxNzEiLCJ1cmwiOiJodHRwczovL2VkYS5nb3YvYXJwYS9nb29kLWpvYnMtY2hhbGxlbmdlLz91dG1fY29udGVudD0mdXRtX21lZGl1bT1lbWFpbCZ1dG1fbmFtZT0mdXRtX3NvdXJjZT1nb3ZkZWxpdmVyeSZ1dG1fdGVybT0ifQ.o8iUOtAPDx6cgCj0130QGioFkLHBm4ALLvciF_Rq4Lk/s/568867698/br/109743066353-l__;!!FiG2giev53vN!vf6itUGScKHZ6mZtNkOVRRAYOWe8ZayQAv8iAyXpTqONxKe_h8lkQgMmRXMz6b8$" TargetMode="External"/><Relationship Id="rId7" Type="http://schemas.openxmlformats.org/officeDocument/2006/relationships/hyperlink" Target="https://urldefense.com/v3/__https:/lnks.gd/l/eyJhbGciOiJIUzI1NiJ9.eyJidWxsZXRpbl9saW5rX2lkIjoxMDksInVyaSI6ImJwMjpjbGljayIsImJ1bGxldGluX2lkIjoiMjAyMTA3MjIuNDM1NDIxNzEiLCJ1cmwiOiJodHRwczovL2VkYS5nb3YvYXJwYS9wbGFubmluZy1ncmFudHMvP3V0bV9jb250ZW50PSZ1dG1fbWVkaXVtPWVtYWlsJnV0bV9uYW1lPSZ1dG1fc291cmNlPWdvdmRlbGl2ZXJ5JnV0bV90ZXJtPSJ9.fEwAeC9P2s9rmdW_5w2do0omGIWQXwL4dWiQLHZ9fBI/s/568867698/br/109743066353-l__;!!FiG2giev53vN!vf6itUGScKHZ6mZtNkOVRRAYOWe8ZayQAv8iAyXpTqONxKe_h8lkQgMmeyHd2eY$" TargetMode="External"/><Relationship Id="rId2" Type="http://schemas.openxmlformats.org/officeDocument/2006/relationships/hyperlink" Target="https://urldefense.com/v3/__https:/lnks.gd/l/eyJhbGciOiJIUzI1NiJ9.eyJidWxsZXRpbl9saW5rX2lkIjoxMDQsInVyaSI6ImJwMjpjbGljayIsImJ1bGxldGluX2lkIjoiMjAyMTA3MjIuNDM1NDIxNzEiLCJ1cmwiOiJodHRwczovL2VkYS5nb3YvYXJwYS9idWlsZC1iYWNrLWJldHRlci8_dXRtX2NvbnRlbnQ9JnV0bV9tZWRpdW09ZW1haWwmdXRtX25hbWU9JnV0bV9zb3VyY2U9Z292ZGVsaXZlcnkmdXRtX3Rlcm09In0.wd-w5-g8Kp9vywD965uWbC8WcXw86zchw68YM61N2uM/s/568867698/br/109743066353-l__;!!FiG2giev53vN!vf6itUGScKHZ6mZtNkOVRRAYOWe8ZayQAv8iAyXpTqONxKe_h8lkQgMmWeP7Py4$" TargetMode="External"/><Relationship Id="rId1" Type="http://schemas.openxmlformats.org/officeDocument/2006/relationships/slideLayout" Target="../slideLayouts/slideLayout2.xml"/><Relationship Id="rId6" Type="http://schemas.openxmlformats.org/officeDocument/2006/relationships/hyperlink" Target="https://urldefense.com/v3/__https:/lnks.gd/l/eyJhbGciOiJIUzI1NiJ9.eyJidWxsZXRpbl9saW5rX2lkIjoxMDgsInVyaSI6ImJwMjpjbGljayIsImJ1bGxldGluX2lkIjoiMjAyMTA3MjIuNDM1NDIxNzEiLCJ1cmwiOiJodHRwczovL2VkYS5nb3YvYXJwYS90cmF2ZWwtdG91cmlzbS8_dXRtX2NvbnRlbnQ9JnV0bV9tZWRpdW09ZW1haWwmdXRtX25hbWU9JnV0bV9zb3VyY2U9Z292ZGVsaXZlcnkmdXRtX3Rlcm09In0.BYHElXQ3xUDfMfTy_AbnKb1_viQdghT9jNWnLZJLTFw/s/568867698/br/109743066353-l__;!!FiG2giev53vN!vf6itUGScKHZ6mZtNkOVRRAYOWe8ZayQAv8iAyXpTqONxKe_h8lkQgMmysA9Qqo$" TargetMode="External"/><Relationship Id="rId11" Type="http://schemas.openxmlformats.org/officeDocument/2006/relationships/hyperlink" Target="https://urldefense.com/v3/__https:/lnks.gd/l/eyJhbGciOiJIUzI1NiJ9.eyJidWxsZXRpbl9saW5rX2lkIjoxMTMsInVyaSI6ImJwMjpjbGljayIsImJ1bGxldGluX2lkIjoiMjAyMTA3MjIuNDM1NDIxNzEiLCJ1cmwiOiJodHRwczovL3d3dy5lZGEuZ292L0FSUEE_dXRtX2NvbnRlbnQ9JnV0bV9tZWRpdW09ZW1haWwmdXRtX25hbWU9JnV0bV9zb3VyY2U9Z292ZGVsaXZlcnkmdXRtX3Rlcm09In0.DlaBfAnZ480LiCjWQyQPr6CyyWJMjaJRnlgQfYbhsLQ/s/568867698/br/109743066353-l__;!!FiG2giev53vN!vf6itUGScKHZ6mZtNkOVRRAYOWe8ZayQAv8iAyXpTqONxKe_h8lkQgMmia8gW4A$" TargetMode="External"/><Relationship Id="rId5" Type="http://schemas.openxmlformats.org/officeDocument/2006/relationships/hyperlink" Target="https://urldefense.com/v3/__https:/lnks.gd/l/eyJhbGciOiJIUzI1NiJ9.eyJidWxsZXRpbl9saW5rX2lkIjoxMDcsInVyaSI6ImJwMjpjbGljayIsImJ1bGxldGluX2lkIjoiMjAyMTA3MjIuNDM1NDIxNzEiLCJ1cmwiOiJodHRwczovL2VkYS5nb3YvYXJwYS9pbmRpZ2Vub3VzLz91dG1fY29udGVudD0mdXRtX21lZGl1bT1lbWFpbCZ1dG1fbmFtZT0mdXRtX3NvdXJjZT1nb3ZkZWxpdmVyeSZ1dG1fdGVybT0ifQ.G1W_o-YH88yZQ-2a2lvS6A3yFStWTUitZqRpq08bdP4/s/568867698/br/109743066353-l__;!!FiG2giev53vN!vf6itUGScKHZ6mZtNkOVRRAYOWe8ZayQAv8iAyXpTqONxKe_h8lkQgMmTYIfc_A$" TargetMode="External"/><Relationship Id="rId10" Type="http://schemas.openxmlformats.org/officeDocument/2006/relationships/hyperlink" Target="https://urldefense.com/v3/__https:/lnks.gd/l/eyJhbGciOiJIUzI1NiJ9.eyJidWxsZXRpbl9saW5rX2lkIjoxMTIsInVyaSI6ImJwMjpjbGljayIsImJ1bGxldGluX2lkIjoiMjAyMTA3MjIuNDM1NDIxNzEiLCJ1cmwiOiJodHRwczovL3ByaW1ldGltZS5ibHVlamVhbnMuY29tL2EybS9yZWdpc3Rlci9zeHl1aHdkZT91dG1fY29udGVudD0mdXRtX21lZGl1bT1lbWFpbCZ1dG1fbmFtZT0mdXRtX3NvdXJjZT1nb3ZkZWxpdmVyeSZ1dG1fdGVybT0ifQ.SVtzVyywechcBnjJOXR0bhYxdviSjWokDsNf26wx_wg/s/568867698/br/109743066353-l__;!!FiG2giev53vN!vf6itUGScKHZ6mZtNkOVRRAYOWe8ZayQAv8iAyXpTqONxKe_h8lkQgMm89LKEzA$" TargetMode="External"/><Relationship Id="rId4" Type="http://schemas.openxmlformats.org/officeDocument/2006/relationships/hyperlink" Target="https://urldefense.com/v3/__https:/lnks.gd/l/eyJhbGciOiJIUzI1NiJ9.eyJidWxsZXRpbl9saW5rX2lkIjoxMDYsInVyaSI6ImJwMjpjbGljayIsImJ1bGxldGluX2lkIjoiMjAyMTA3MjIuNDM1NDIxNzEiLCJ1cmwiOiJodHRwczovL2VkYS5nb3YvYXJwYS9lY29ub21pYy1hZGp1c3RtZW50LWFzc2lzdGFuY2UvP3V0bV9jb250ZW50PSZ1dG1fbWVkaXVtPWVtYWlsJnV0bV9uYW1lPSZ1dG1fc291cmNlPWdvdmRlbGl2ZXJ5JnV0bV90ZXJtPSJ9.17Kh0QB2IH4sqsoT2sumw78ys87FMDguh3ziwPVf2CE/s/568867698/br/109743066353-l__;!!FiG2giev53vN!vf6itUGScKHZ6mZtNkOVRRAYOWe8ZayQAv8iAyXpTqONxKe_h8lkQgMmUtV7OKg$" TargetMode="External"/><Relationship Id="rId9" Type="http://schemas.openxmlformats.org/officeDocument/2006/relationships/hyperlink" Target="https://urldefense.com/v3/__https:/lnks.gd/l/eyJhbGciOiJIUzI1NiJ9.eyJidWxsZXRpbl9saW5rX2lkIjoxMTEsInVyaSI6ImJwMjpjbGljayIsImJ1bGxldGluX2lkIjoiMjAyMTA3MjIuNDM1NDIxNzEiLCJ1cmwiOiJodHRwczovL3ByaW1ldGltZS5ibHVlamVhbnMuY29tL2EybS9yZWdpc3Rlci9oc3Nqenh0Zj91dG1fY29udGVudD0mdXRtX21lZGl1bT1lbWFpbCZ1dG1fbmFtZT0mdXRtX3NvdXJjZT1nb3ZkZWxpdmVyeSZ1dG1fdGVybT0ifQ.2_W3u10QDXzH7DMAj45QmBZUNAiDoTkLWcVsP8xv-N0/s/568867698/br/109743066353-l__;!!FiG2giev53vN!vf6itUGScKHZ6mZtNkOVRRAYOWe8ZayQAv8iAyXpTqONxKe_h8lkQgMmcL4yQH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pb.georgia.gov/state-fiscal-recovery-fund" TargetMode="External"/><Relationship Id="rId2" Type="http://schemas.openxmlformats.org/officeDocument/2006/relationships/hyperlink" Target="https://gov.georgia.gov/press-releases/2021-06-29/gov-kemp-announces-georgia-jobs-and-infrastructure-committe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viog.uga.edu/arpa-webinars.html" TargetMode="External"/><Relationship Id="rId4" Type="http://schemas.openxmlformats.org/officeDocument/2006/relationships/hyperlink" Target="https://www.nlc.org/resource/from-the-event-arpa-fiscal-recovery-funds-update-reporting-requirements/?utm_campaign=Meetings-Events&amp;utm_medium=email&amp;utm_source=informz&amp;utm_content=arpa-625-guidance-call-ty&amp;utm_term=button-watch-the-webinar&amp;_zs=6F0gW&amp;_zl=D06f2"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info.gov/content/pkg/FR-2021-05-17/pdf/2021-10283.pdf"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home.treasury.gov/system/files/136/SLFRF-Compliance-and-Reporting-Guidance.pdf" TargetMode="External"/><Relationship Id="rId4" Type="http://schemas.openxmlformats.org/officeDocument/2006/relationships/hyperlink" Target="https://home.treasury.gov/system/files/136/SLFRPFAQ.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11D92BF-F380-5E47-9044-4FDF87C39F00}"/>
              </a:ext>
            </a:extLst>
          </p:cNvPr>
          <p:cNvPicPr>
            <a:picLocks noChangeAspect="1"/>
          </p:cNvPicPr>
          <p:nvPr/>
        </p:nvPicPr>
        <p:blipFill rotWithShape="1">
          <a:blip r:embed="rId2"/>
          <a:srcRect r="1" b="36"/>
          <a:stretch/>
        </p:blipFill>
        <p:spPr>
          <a:xfrm>
            <a:off x="0" y="7554"/>
            <a:ext cx="12196243" cy="6857990"/>
          </a:xfrm>
          <a:prstGeom prst="rect">
            <a:avLst/>
          </a:prstGeom>
        </p:spPr>
      </p:pic>
      <p:sp>
        <p:nvSpPr>
          <p:cNvPr id="43" name="Rectangle 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Freeform: Shape 40">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A4C84C1-0765-3244-8CCC-17A95885B241}"/>
              </a:ext>
            </a:extLst>
          </p:cNvPr>
          <p:cNvSpPr>
            <a:spLocks noGrp="1"/>
          </p:cNvSpPr>
          <p:nvPr>
            <p:ph type="ctrTitle"/>
          </p:nvPr>
        </p:nvSpPr>
        <p:spPr>
          <a:xfrm>
            <a:off x="6113016" y="2702088"/>
            <a:ext cx="5559972" cy="1952947"/>
          </a:xfrm>
          <a:noFill/>
        </p:spPr>
        <p:txBody>
          <a:bodyPr anchor="ctr">
            <a:normAutofit/>
          </a:bodyPr>
          <a:lstStyle/>
          <a:p>
            <a:r>
              <a:rPr lang="en-US" sz="4000" b="1">
                <a:solidFill>
                  <a:srgbClr val="080808"/>
                </a:solidFill>
              </a:rPr>
              <a:t>ARPA: Ideas for Cities</a:t>
            </a:r>
          </a:p>
        </p:txBody>
      </p:sp>
      <p:sp>
        <p:nvSpPr>
          <p:cNvPr id="3" name="Subtitle 2">
            <a:extLst>
              <a:ext uri="{FF2B5EF4-FFF2-40B4-BE49-F238E27FC236}">
                <a16:creationId xmlns:a16="http://schemas.microsoft.com/office/drawing/2014/main" id="{C30316E4-0827-C147-9135-771FBDB2DD09}"/>
              </a:ext>
            </a:extLst>
          </p:cNvPr>
          <p:cNvSpPr>
            <a:spLocks noGrp="1"/>
          </p:cNvSpPr>
          <p:nvPr>
            <p:ph type="subTitle" idx="1"/>
          </p:nvPr>
        </p:nvSpPr>
        <p:spPr>
          <a:xfrm>
            <a:off x="7331978" y="4211102"/>
            <a:ext cx="3288484" cy="915772"/>
          </a:xfrm>
          <a:noFill/>
        </p:spPr>
        <p:txBody>
          <a:bodyPr>
            <a:normAutofit/>
          </a:bodyPr>
          <a:lstStyle/>
          <a:p>
            <a:r>
              <a:rPr lang="en-US">
                <a:solidFill>
                  <a:srgbClr val="080808"/>
                </a:solidFill>
              </a:rPr>
              <a:t>GMA Annual Convention</a:t>
            </a:r>
          </a:p>
          <a:p>
            <a:r>
              <a:rPr lang="en-US">
                <a:solidFill>
                  <a:srgbClr val="080808"/>
                </a:solidFill>
              </a:rPr>
              <a:t>August 9, 2021</a:t>
            </a:r>
          </a:p>
        </p:txBody>
      </p:sp>
      <p:pic>
        <p:nvPicPr>
          <p:cNvPr id="40" name="Picture 39">
            <a:extLst>
              <a:ext uri="{FF2B5EF4-FFF2-40B4-BE49-F238E27FC236}">
                <a16:creationId xmlns:a16="http://schemas.microsoft.com/office/drawing/2014/main" id="{FE8DF52E-5F33-5441-BD87-9BC102503901}"/>
              </a:ext>
            </a:extLst>
          </p:cNvPr>
          <p:cNvPicPr>
            <a:picLocks noChangeAspect="1"/>
          </p:cNvPicPr>
          <p:nvPr/>
        </p:nvPicPr>
        <p:blipFill>
          <a:blip r:embed="rId3"/>
          <a:stretch>
            <a:fillRect/>
          </a:stretch>
        </p:blipFill>
        <p:spPr>
          <a:xfrm>
            <a:off x="7727539" y="1384328"/>
            <a:ext cx="2426417" cy="1023949"/>
          </a:xfrm>
          <a:prstGeom prst="rect">
            <a:avLst/>
          </a:prstGeom>
        </p:spPr>
      </p:pic>
    </p:spTree>
    <p:extLst>
      <p:ext uri="{BB962C8B-B14F-4D97-AF65-F5344CB8AC3E}">
        <p14:creationId xmlns:p14="http://schemas.microsoft.com/office/powerpoint/2010/main" val="7518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19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5596501" y="489508"/>
            <a:ext cx="5754896" cy="1667569"/>
          </a:xfrm>
        </p:spPr>
        <p:txBody>
          <a:bodyPr anchor="b">
            <a:normAutofit/>
          </a:bodyPr>
          <a:lstStyle/>
          <a:p>
            <a:r>
              <a:rPr lang="en-US" sz="4000" b="1"/>
              <a:t>Things to keep in mind</a:t>
            </a:r>
          </a:p>
        </p:txBody>
      </p:sp>
      <p:pic>
        <p:nvPicPr>
          <p:cNvPr id="8194" name="Picture 2" descr="1,352 Dos Cliparts, Stock Vector and Royalty Free Dos Illustrations">
            <a:extLst>
              <a:ext uri="{FF2B5EF4-FFF2-40B4-BE49-F238E27FC236}">
                <a16:creationId xmlns:a16="http://schemas.microsoft.com/office/drawing/2014/main" id="{73CCCD07-DFB8-44F3-8CF0-EB9CE05F4B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275070"/>
            <a:ext cx="3876165" cy="38761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5206481" y="2405893"/>
            <a:ext cx="6419461" cy="3640344"/>
          </a:xfrm>
        </p:spPr>
        <p:txBody>
          <a:bodyPr anchor="t">
            <a:normAutofit/>
          </a:bodyPr>
          <a:lstStyle/>
          <a:p>
            <a:r>
              <a:rPr lang="en-US" sz="1600">
                <a:latin typeface="MuseoSans-300"/>
              </a:rPr>
              <a:t>Take your time – wait for final rules</a:t>
            </a:r>
          </a:p>
          <a:p>
            <a:r>
              <a:rPr lang="en-US" sz="1600" b="1" u="sng">
                <a:latin typeface="MuseoSans-300"/>
              </a:rPr>
              <a:t>Read</a:t>
            </a:r>
            <a:r>
              <a:rPr lang="en-US" sz="1600">
                <a:latin typeface="MuseoSans-300"/>
              </a:rPr>
              <a:t> the IFR and FAQ</a:t>
            </a:r>
          </a:p>
          <a:p>
            <a:r>
              <a:rPr lang="en-US" sz="1600">
                <a:latin typeface="MuseoSans-300"/>
              </a:rPr>
              <a:t>Remember ARPA includes many “pots” of funding, not just LRF</a:t>
            </a:r>
          </a:p>
          <a:p>
            <a:r>
              <a:rPr lang="en-US" sz="1600">
                <a:latin typeface="MuseoSans-300"/>
              </a:rPr>
              <a:t>Rely on GMA and partner organizations for training, best management practices, sample policies, etc.</a:t>
            </a:r>
          </a:p>
          <a:p>
            <a:r>
              <a:rPr lang="en-US" sz="1600">
                <a:latin typeface="MuseoSans-300"/>
              </a:rPr>
              <a:t>Remember the city is responsible for spending and reporting on ARPA funds, not subrecipients</a:t>
            </a:r>
          </a:p>
          <a:p>
            <a:r>
              <a:rPr lang="en-US" sz="1600">
                <a:latin typeface="MuseoSans-300"/>
              </a:rPr>
              <a:t>Work with your county and community to assess needs</a:t>
            </a:r>
          </a:p>
          <a:p>
            <a:r>
              <a:rPr lang="en-US" sz="1600">
                <a:latin typeface="MuseoSans-300"/>
              </a:rPr>
              <a:t>Plan, plan, plan</a:t>
            </a:r>
          </a:p>
        </p:txBody>
      </p:sp>
      <p:sp>
        <p:nvSpPr>
          <p:cNvPr id="8197" name="Rectangle 19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Rectangle 19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97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838200" y="609600"/>
            <a:ext cx="3739341" cy="1330839"/>
          </a:xfrm>
        </p:spPr>
        <p:txBody>
          <a:bodyPr>
            <a:normAutofit/>
          </a:bodyPr>
          <a:lstStyle/>
          <a:p>
            <a:r>
              <a:rPr lang="en-US" b="1"/>
              <a:t>Community Planning</a:t>
            </a:r>
          </a:p>
        </p:txBody>
      </p:sp>
      <p:sp>
        <p:nvSpPr>
          <p:cNvPr id="4" name="Content Placeholder 3">
            <a:extLst>
              <a:ext uri="{FF2B5EF4-FFF2-40B4-BE49-F238E27FC236}">
                <a16:creationId xmlns:a16="http://schemas.microsoft.com/office/drawing/2014/main" id="{0F4141E1-DAE7-4741-8A2E-857B33006258}"/>
              </a:ext>
            </a:extLst>
          </p:cNvPr>
          <p:cNvSpPr>
            <a:spLocks noGrp="1"/>
          </p:cNvSpPr>
          <p:nvPr>
            <p:ph idx="1"/>
          </p:nvPr>
        </p:nvSpPr>
        <p:spPr>
          <a:xfrm>
            <a:off x="862366" y="2194102"/>
            <a:ext cx="3427001" cy="3908586"/>
          </a:xfrm>
        </p:spPr>
        <p:txBody>
          <a:bodyPr vert="horz" lIns="91440" tIns="45720" rIns="91440" bIns="45720" rtlCol="0">
            <a:normAutofit/>
          </a:bodyPr>
          <a:lstStyle/>
          <a:p>
            <a:r>
              <a:rPr lang="en-US" sz="1700" b="1">
                <a:latin typeface="MuseoSans-300"/>
              </a:rPr>
              <a:t>Be visionary, decide what will be meaningful</a:t>
            </a:r>
          </a:p>
          <a:p>
            <a:r>
              <a:rPr lang="en-US" sz="1700" b="1">
                <a:latin typeface="MuseoSans-300"/>
              </a:rPr>
              <a:t>Include stakeholders at the table</a:t>
            </a:r>
          </a:p>
          <a:p>
            <a:r>
              <a:rPr lang="en-US" sz="1700" b="1">
                <a:latin typeface="MuseoSans-300"/>
              </a:rPr>
              <a:t>Don't make commitments or finalize spending plans until you fully understand ARPA and guidelines are final</a:t>
            </a:r>
          </a:p>
          <a:p>
            <a:r>
              <a:rPr lang="en-US" sz="1700" b="1">
                <a:latin typeface="MuseoSans-300"/>
              </a:rPr>
              <a:t>Prepare to document spending</a:t>
            </a:r>
          </a:p>
          <a:p>
            <a:r>
              <a:rPr lang="en-US" sz="1700" b="1">
                <a:latin typeface="MuseoSans-300"/>
              </a:rPr>
              <a:t>Send GMA your city’s ideas for how to use ARPA funds</a:t>
            </a:r>
          </a:p>
          <a:p>
            <a:r>
              <a:rPr lang="en-US" sz="1700" b="1">
                <a:latin typeface="MuseoSans-300"/>
              </a:rPr>
              <a:t>Learn from your peers</a:t>
            </a:r>
            <a:endParaRPr lang="en-US" sz="1700"/>
          </a:p>
        </p:txBody>
      </p:sp>
      <p:pic>
        <p:nvPicPr>
          <p:cNvPr id="9218" name="Picture 2" descr="Event Planning Clipart - Clipart Suggest">
            <a:extLst>
              <a:ext uri="{FF2B5EF4-FFF2-40B4-BE49-F238E27FC236}">
                <a16:creationId xmlns:a16="http://schemas.microsoft.com/office/drawing/2014/main" id="{3D82595C-9672-49D8-98DA-56AF0B6D59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214295"/>
            <a:ext cx="6155141" cy="44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31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36428" y="627564"/>
            <a:ext cx="7474172" cy="1325563"/>
          </a:xfrm>
        </p:spPr>
        <p:txBody>
          <a:bodyPr>
            <a:normAutofit/>
          </a:bodyPr>
          <a:lstStyle/>
          <a:p>
            <a:r>
              <a:rPr lang="en-US" b="1"/>
              <a:t>How can my city use ARPA SLRLF funds?</a:t>
            </a: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1096231" y="2122415"/>
            <a:ext cx="7554565" cy="3690261"/>
          </a:xfrm>
        </p:spPr>
        <p:txBody>
          <a:bodyPr vert="horz" lIns="91440" tIns="45720" rIns="91440" bIns="45720" rtlCol="0" anchor="ctr">
            <a:normAutofit fontScale="92500" lnSpcReduction="20000"/>
          </a:bodyPr>
          <a:lstStyle/>
          <a:p>
            <a:pPr marL="514350" indent="-514350">
              <a:buFont typeface="+mj-lt"/>
              <a:buAutoNum type="arabicPeriod"/>
            </a:pPr>
            <a:r>
              <a:rPr lang="en-US" sz="2400"/>
              <a:t>To respond to the public health emergency with respect to the Coronavirus Disease 2019 (COVID–19) or its negative economic impacts, including assistance to households, small businesses, and nonprofits, or aid to impacted industries such as tourism, travel, and hospitality.</a:t>
            </a:r>
          </a:p>
          <a:p>
            <a:pPr marL="514350" indent="-514350">
              <a:buFont typeface="+mj-lt"/>
              <a:buAutoNum type="arabicPeriod"/>
            </a:pPr>
            <a:r>
              <a:rPr lang="en-US" sz="2400"/>
              <a:t>Premium Pay for workers performing essential work during the COVID-19 public health emergency or through providing grants to eligible employers with essential workers.</a:t>
            </a:r>
          </a:p>
          <a:p>
            <a:pPr marL="514350" indent="-514350">
              <a:buFont typeface="+mj-lt"/>
              <a:buAutoNum type="arabicPeriod"/>
            </a:pPr>
            <a:r>
              <a:rPr lang="en-US" sz="2400"/>
              <a:t>For the provision of government services on revenue loss due to COVID-19 in most recent full fiscal year.</a:t>
            </a:r>
          </a:p>
          <a:p>
            <a:pPr marL="514350" indent="-514350">
              <a:buFont typeface="+mj-lt"/>
              <a:buAutoNum type="arabicPeriod"/>
            </a:pPr>
            <a:r>
              <a:rPr lang="en-US" sz="2400"/>
              <a:t>To make necessary investments in water, sewer, or broadband.</a:t>
            </a:r>
            <a:endParaRPr lang="en-US"/>
          </a:p>
          <a:p>
            <a:endParaRPr lang="en-US" sz="240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9254442" y="3120499"/>
            <a:ext cx="1462088" cy="617001"/>
          </a:xfrm>
          <a:prstGeom prst="rect">
            <a:avLst/>
          </a:prstGeom>
        </p:spPr>
      </p:pic>
    </p:spTree>
    <p:extLst>
      <p:ext uri="{BB962C8B-B14F-4D97-AF65-F5344CB8AC3E}">
        <p14:creationId xmlns:p14="http://schemas.microsoft.com/office/powerpoint/2010/main" val="365879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36428" y="627564"/>
            <a:ext cx="7474172" cy="1325563"/>
          </a:xfrm>
        </p:spPr>
        <p:txBody>
          <a:bodyPr>
            <a:normAutofit/>
          </a:bodyPr>
          <a:lstStyle/>
          <a:p>
            <a:r>
              <a:rPr lang="en-US" b="1"/>
              <a:t>How can my city use ARPA SLRLF funds?</a:t>
            </a: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US" sz="2400"/>
              <a:t>Treasury Compliance and Reporting Guidance lists over 60 eligible uses: </a:t>
            </a:r>
            <a:r>
              <a:rPr lang="en-US" sz="2400">
                <a:ea typeface="+mn-lt"/>
                <a:cs typeface="+mn-lt"/>
                <a:hlinkClick r:id="rId2"/>
              </a:rPr>
              <a:t>https://home.treasury.gov/system/files/136/SLFRF-Compliance-and-Reporting-Guidance.pdf</a:t>
            </a:r>
            <a:r>
              <a:rPr lang="en-US" sz="2400">
                <a:ea typeface="+mn-lt"/>
                <a:cs typeface="+mn-lt"/>
              </a:rPr>
              <a:t> </a:t>
            </a:r>
          </a:p>
          <a:p>
            <a:endParaRPr lang="en-US" sz="2400"/>
          </a:p>
          <a:p>
            <a:endParaRPr lang="en-US" sz="2400"/>
          </a:p>
          <a:p>
            <a:endParaRPr lang="en-US" sz="240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3"/>
          <a:stretch>
            <a:fillRect/>
          </a:stretch>
        </p:blipFill>
        <p:spPr>
          <a:xfrm>
            <a:off x="9254442" y="3120499"/>
            <a:ext cx="1462088" cy="617001"/>
          </a:xfrm>
          <a:prstGeom prst="rect">
            <a:avLst/>
          </a:prstGeom>
        </p:spPr>
      </p:pic>
    </p:spTree>
    <p:extLst>
      <p:ext uri="{BB962C8B-B14F-4D97-AF65-F5344CB8AC3E}">
        <p14:creationId xmlns:p14="http://schemas.microsoft.com/office/powerpoint/2010/main" val="42267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36428" y="627564"/>
            <a:ext cx="7474172" cy="1325563"/>
          </a:xfrm>
        </p:spPr>
        <p:txBody>
          <a:bodyPr>
            <a:normAutofit/>
          </a:bodyPr>
          <a:lstStyle/>
          <a:p>
            <a:r>
              <a:rPr lang="en-US" b="1"/>
              <a:t>How can my city use ARPA SLRLF funds?</a:t>
            </a: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23815" y="2327020"/>
            <a:ext cx="7835558" cy="4622920"/>
          </a:xfrm>
        </p:spPr>
        <p:txBody>
          <a:bodyPr anchor="ctr">
            <a:normAutofit/>
          </a:bodyPr>
          <a:lstStyle/>
          <a:p>
            <a:r>
              <a:rPr lang="en-US" sz="1600"/>
              <a:t>Public Health</a:t>
            </a:r>
            <a:endParaRPr lang="en-US" sz="1600">
              <a:cs typeface="Calibri"/>
            </a:endParaRPr>
          </a:p>
          <a:p>
            <a:pPr lvl="1"/>
            <a:r>
              <a:rPr lang="en-US" sz="1600"/>
              <a:t>COVID-19 Vaccinations</a:t>
            </a:r>
            <a:endParaRPr lang="en-US" sz="1600">
              <a:cs typeface="Calibri"/>
            </a:endParaRPr>
          </a:p>
          <a:p>
            <a:pPr lvl="1"/>
            <a:r>
              <a:rPr lang="en-US" sz="1600"/>
              <a:t>COVID-19 Testing</a:t>
            </a:r>
            <a:endParaRPr lang="en-US" sz="1600">
              <a:cs typeface="Calibri"/>
            </a:endParaRPr>
          </a:p>
          <a:p>
            <a:pPr lvl="1"/>
            <a:r>
              <a:rPr lang="en-US" sz="1600"/>
              <a:t>COVID-19 Contact Tracing</a:t>
            </a:r>
            <a:endParaRPr lang="en-US" sz="1600">
              <a:cs typeface="Calibri"/>
            </a:endParaRPr>
          </a:p>
          <a:p>
            <a:pPr lvl="1"/>
            <a:r>
              <a:rPr lang="en-US" sz="1600"/>
              <a:t>Prevention in congregate settings (nursing homes, jails, schools)</a:t>
            </a:r>
            <a:endParaRPr lang="en-US" sz="1600">
              <a:cs typeface="Calibri"/>
            </a:endParaRPr>
          </a:p>
          <a:p>
            <a:pPr lvl="1"/>
            <a:r>
              <a:rPr lang="en-US" sz="1600"/>
              <a:t>PPE</a:t>
            </a:r>
            <a:endParaRPr lang="en-US" sz="1600">
              <a:cs typeface="Calibri"/>
            </a:endParaRPr>
          </a:p>
          <a:p>
            <a:pPr lvl="1"/>
            <a:r>
              <a:rPr lang="en-US" sz="1600"/>
              <a:t>Medical Expenses</a:t>
            </a:r>
            <a:endParaRPr lang="en-US" sz="1600">
              <a:cs typeface="Calibri"/>
            </a:endParaRPr>
          </a:p>
          <a:p>
            <a:pPr lvl="1"/>
            <a:r>
              <a:rPr lang="en-US" sz="1600"/>
              <a:t>Capital Investments or Physical Plant Changes to Public Facilities that respond to the COVID-19 Public health emergency</a:t>
            </a:r>
            <a:endParaRPr lang="en-US" sz="1600">
              <a:cs typeface="Calibri"/>
            </a:endParaRPr>
          </a:p>
          <a:p>
            <a:pPr lvl="1"/>
            <a:r>
              <a:rPr lang="en-US" sz="1600"/>
              <a:t>Other COVID-19 public health expenses (communications, enforcement, isolation/ quarantine)</a:t>
            </a:r>
            <a:endParaRPr lang="en-US" sz="1600">
              <a:cs typeface="Calibri"/>
            </a:endParaRPr>
          </a:p>
          <a:p>
            <a:pPr lvl="1"/>
            <a:r>
              <a:rPr lang="en-US" sz="1600"/>
              <a:t>Payroll costs and benefits for public health, safety, and other public sector staff responding to COVID-19</a:t>
            </a:r>
            <a:endParaRPr lang="en-US" sz="1600">
              <a:cs typeface="Calibri"/>
            </a:endParaRPr>
          </a:p>
          <a:p>
            <a:pPr lvl="1"/>
            <a:r>
              <a:rPr lang="en-US" sz="1600"/>
              <a:t>Mental Health Services</a:t>
            </a:r>
            <a:endParaRPr lang="en-US" sz="1600">
              <a:cs typeface="Calibri"/>
            </a:endParaRPr>
          </a:p>
          <a:p>
            <a:pPr lvl="1"/>
            <a:r>
              <a:rPr lang="en-US" sz="1600"/>
              <a:t>Substance Use Services</a:t>
            </a:r>
            <a:endParaRPr lang="en-US" sz="1600">
              <a:cs typeface="Calibri"/>
            </a:endParaRPr>
          </a:p>
          <a:p>
            <a:pPr lvl="1"/>
            <a:r>
              <a:rPr lang="en-US" sz="1600"/>
              <a:t>Other Public Health Services</a:t>
            </a:r>
            <a:endParaRPr lang="en-US" sz="1600">
              <a:cs typeface="Calibri"/>
            </a:endParaRPr>
          </a:p>
          <a:p>
            <a:endParaRPr lang="en-US" sz="1100"/>
          </a:p>
          <a:p>
            <a:endParaRPr lang="en-US" sz="1100"/>
          </a:p>
          <a:p>
            <a:endParaRPr lang="en-US" sz="110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9254442" y="3120499"/>
            <a:ext cx="1462088" cy="617001"/>
          </a:xfrm>
          <a:prstGeom prst="rect">
            <a:avLst/>
          </a:prstGeom>
        </p:spPr>
      </p:pic>
    </p:spTree>
    <p:extLst>
      <p:ext uri="{BB962C8B-B14F-4D97-AF65-F5344CB8AC3E}">
        <p14:creationId xmlns:p14="http://schemas.microsoft.com/office/powerpoint/2010/main" val="348899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36428" y="627564"/>
            <a:ext cx="7474172" cy="1325563"/>
          </a:xfrm>
        </p:spPr>
        <p:txBody>
          <a:bodyPr>
            <a:normAutofit/>
          </a:bodyPr>
          <a:lstStyle/>
          <a:p>
            <a:r>
              <a:rPr lang="en-US" b="1"/>
              <a:t>How can my city use ARPA SLRLF funds?</a:t>
            </a: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1048506" y="3010865"/>
            <a:ext cx="6467867" cy="3450613"/>
          </a:xfrm>
        </p:spPr>
        <p:txBody>
          <a:bodyPr vert="horz" lIns="91440" tIns="45720" rIns="91440" bIns="45720" rtlCol="0" anchor="ctr">
            <a:noAutofit/>
          </a:bodyPr>
          <a:lstStyle/>
          <a:p>
            <a:pPr marL="0" indent="0">
              <a:buNone/>
            </a:pPr>
            <a:r>
              <a:rPr lang="en-US" sz="1900"/>
              <a:t>Negative Economic Impacts</a:t>
            </a:r>
            <a:endParaRPr lang="en-US" sz="1900">
              <a:cs typeface="Calibri"/>
            </a:endParaRPr>
          </a:p>
          <a:p>
            <a:pPr lvl="1"/>
            <a:r>
              <a:rPr lang="en-US" sz="1900"/>
              <a:t>Household assistance: food programs</a:t>
            </a:r>
            <a:endParaRPr lang="en-US" sz="1900">
              <a:cs typeface="Calibri"/>
            </a:endParaRPr>
          </a:p>
          <a:p>
            <a:pPr lvl="1"/>
            <a:r>
              <a:rPr lang="en-US" sz="1900"/>
              <a:t>Household assistance: rent, mortgage, and utility aid</a:t>
            </a:r>
            <a:endParaRPr lang="en-US" sz="1900">
              <a:cs typeface="Calibri"/>
            </a:endParaRPr>
          </a:p>
          <a:p>
            <a:pPr lvl="1"/>
            <a:r>
              <a:rPr lang="en-US" sz="1900"/>
              <a:t>Household assistance: cash transfers</a:t>
            </a:r>
            <a:endParaRPr lang="en-US" sz="1900">
              <a:cs typeface="Calibri"/>
            </a:endParaRPr>
          </a:p>
          <a:p>
            <a:pPr lvl="1"/>
            <a:r>
              <a:rPr lang="en-US" sz="1900"/>
              <a:t>Household Assistance: internet access programs</a:t>
            </a:r>
            <a:endParaRPr lang="en-US" sz="1900">
              <a:cs typeface="Calibri"/>
            </a:endParaRPr>
          </a:p>
          <a:p>
            <a:pPr lvl="1"/>
            <a:r>
              <a:rPr lang="en-US" sz="1900"/>
              <a:t>Household Assistance: eviction prevention</a:t>
            </a:r>
            <a:endParaRPr lang="en-US" sz="1900">
              <a:cs typeface="Calibri"/>
            </a:endParaRPr>
          </a:p>
          <a:p>
            <a:pPr lvl="1"/>
            <a:r>
              <a:rPr lang="en-US" sz="1900"/>
              <a:t>Unemployment benefits or cash assistance to unemployed workers</a:t>
            </a:r>
            <a:endParaRPr lang="en-US" sz="1900">
              <a:cs typeface="Calibri"/>
            </a:endParaRPr>
          </a:p>
          <a:p>
            <a:pPr lvl="1"/>
            <a:r>
              <a:rPr lang="en-US" sz="1900"/>
              <a:t>Job training assistance</a:t>
            </a:r>
            <a:endParaRPr lang="en-US" sz="1900">
              <a:cs typeface="Calibri"/>
            </a:endParaRPr>
          </a:p>
          <a:p>
            <a:pPr lvl="1"/>
            <a:r>
              <a:rPr lang="en-US" sz="1900"/>
              <a:t>Small business economic assistance</a:t>
            </a:r>
            <a:endParaRPr lang="en-US" sz="1900">
              <a:cs typeface="Calibri"/>
            </a:endParaRPr>
          </a:p>
          <a:p>
            <a:pPr lvl="1"/>
            <a:r>
              <a:rPr lang="en-US" sz="1900"/>
              <a:t>Aid to non profit organizations</a:t>
            </a:r>
            <a:endParaRPr lang="en-US" sz="1900">
              <a:cs typeface="Calibri"/>
            </a:endParaRPr>
          </a:p>
          <a:p>
            <a:pPr lvl="1"/>
            <a:r>
              <a:rPr lang="en-US" sz="1900"/>
              <a:t>Aid to tourism, travel, hospitality, other impacted industries</a:t>
            </a:r>
            <a:endParaRPr lang="en-US" sz="1900">
              <a:cs typeface="Calibri"/>
            </a:endParaRPr>
          </a:p>
          <a:p>
            <a:pPr lvl="1"/>
            <a:r>
              <a:rPr lang="en-US" sz="1900"/>
              <a:t>Rehiring public sector staff</a:t>
            </a:r>
            <a:endParaRPr lang="en-US" sz="1900">
              <a:cs typeface="Calibri"/>
            </a:endParaRPr>
          </a:p>
          <a:p>
            <a:endParaRPr lang="en-US" sz="1500"/>
          </a:p>
          <a:p>
            <a:endParaRPr lang="en-US" sz="1500"/>
          </a:p>
          <a:p>
            <a:endParaRPr lang="en-US" sz="150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9254442" y="3120499"/>
            <a:ext cx="1462088" cy="617001"/>
          </a:xfrm>
          <a:prstGeom prst="rect">
            <a:avLst/>
          </a:prstGeom>
        </p:spPr>
      </p:pic>
    </p:spTree>
    <p:extLst>
      <p:ext uri="{BB962C8B-B14F-4D97-AF65-F5344CB8AC3E}">
        <p14:creationId xmlns:p14="http://schemas.microsoft.com/office/powerpoint/2010/main" val="382704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How can my city use ARPA SLRLF funds?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38200" y="2019301"/>
            <a:ext cx="10515600" cy="4743851"/>
          </a:xfrm>
        </p:spPr>
        <p:txBody>
          <a:bodyPr vert="horz" lIns="91440" tIns="45720" rIns="91440" bIns="45720" rtlCol="0" anchor="t">
            <a:normAutofit fontScale="92500" lnSpcReduction="10000"/>
          </a:bodyPr>
          <a:lstStyle/>
          <a:p>
            <a:r>
              <a:rPr lang="en-US"/>
              <a:t>Services to Disproportionately Impacted Communities  (Services are eligible uses when provided in a Qualified Census Tract)</a:t>
            </a:r>
          </a:p>
          <a:p>
            <a:pPr lvl="1"/>
            <a:r>
              <a:rPr lang="en-US"/>
              <a:t>Education Assistance: early learning</a:t>
            </a:r>
          </a:p>
          <a:p>
            <a:pPr lvl="1"/>
            <a:r>
              <a:rPr lang="en-US"/>
              <a:t>Education Assistance: aid to high-poverty districts</a:t>
            </a:r>
          </a:p>
          <a:p>
            <a:pPr lvl="1"/>
            <a:r>
              <a:rPr lang="en-US"/>
              <a:t>Education Assistance: academic services</a:t>
            </a:r>
          </a:p>
          <a:p>
            <a:pPr lvl="1"/>
            <a:r>
              <a:rPr lang="en-US"/>
              <a:t>Education Assistance: social, emotional, and mental health services</a:t>
            </a:r>
          </a:p>
          <a:p>
            <a:pPr lvl="1"/>
            <a:r>
              <a:rPr lang="en-US"/>
              <a:t>Healthy childhood environments: childcare</a:t>
            </a:r>
          </a:p>
          <a:p>
            <a:pPr lvl="1"/>
            <a:r>
              <a:rPr lang="en-US"/>
              <a:t>Healthy childhood environments: home visiting</a:t>
            </a:r>
          </a:p>
          <a:p>
            <a:pPr lvl="1"/>
            <a:r>
              <a:rPr lang="en-US"/>
              <a:t>Healthy childhood environments: services to foster youth or families in child welfare system</a:t>
            </a:r>
          </a:p>
          <a:p>
            <a:pPr lvl="1"/>
            <a:r>
              <a:rPr lang="en-US"/>
              <a:t>Housing support (affordable housing, services for unhoused persons)</a:t>
            </a:r>
          </a:p>
          <a:p>
            <a:pPr lvl="1"/>
            <a:r>
              <a:rPr lang="en-US"/>
              <a:t>Improvements to neighborhoods </a:t>
            </a:r>
            <a:endParaRPr lang="en-US">
              <a:cs typeface="Calibri"/>
            </a:endParaRPr>
          </a:p>
          <a:p>
            <a:pPr lvl="1"/>
            <a:r>
              <a:rPr lang="en-US"/>
              <a:t>Social determinants of health (community health workers, lead remediation, community violence interventions)</a:t>
            </a:r>
          </a:p>
          <a:p>
            <a:endParaRPr lang="en-US"/>
          </a:p>
          <a:p>
            <a:endParaRPr lang="en-US"/>
          </a:p>
          <a:p>
            <a:endParaRPr lang="en-US"/>
          </a:p>
        </p:txBody>
      </p:sp>
    </p:spTree>
    <p:extLst>
      <p:ext uri="{BB962C8B-B14F-4D97-AF65-F5344CB8AC3E}">
        <p14:creationId xmlns:p14="http://schemas.microsoft.com/office/powerpoint/2010/main" val="274843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416052"/>
            <a:ext cx="10168128" cy="1179576"/>
          </a:xfrm>
        </p:spPr>
        <p:txBody>
          <a:bodyPr>
            <a:normAutofit/>
          </a:bodyPr>
          <a:lstStyle/>
          <a:p>
            <a:r>
              <a:rPr lang="en-US" sz="4000" b="1"/>
              <a:t>How can my city use ARPA SLRLF funds?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38200" y="2060086"/>
            <a:ext cx="10515600" cy="4483735"/>
          </a:xfrm>
        </p:spPr>
        <p:txBody>
          <a:bodyPr>
            <a:normAutofit/>
          </a:bodyPr>
          <a:lstStyle/>
          <a:p>
            <a:r>
              <a:rPr lang="en-US"/>
              <a:t>Premium Pay</a:t>
            </a:r>
          </a:p>
          <a:p>
            <a:pPr lvl="1"/>
            <a:r>
              <a:rPr lang="en-US" b="0" i="0" u="none" strike="noStrike" baseline="0">
                <a:solidFill>
                  <a:srgbClr val="000000"/>
                </a:solidFill>
              </a:rPr>
              <a:t>Essential workers are those in critical infrastructure sectors who regularly perform in-person work, interact with others at work, or physically handle items handled by others </a:t>
            </a:r>
          </a:p>
          <a:p>
            <a:pPr lvl="1"/>
            <a:r>
              <a:rPr lang="en-US" b="0" i="0" u="none" strike="noStrike" baseline="0">
                <a:solidFill>
                  <a:srgbClr val="000000"/>
                </a:solidFill>
              </a:rPr>
              <a:t>Additional pay of up to $13 per hour</a:t>
            </a:r>
          </a:p>
          <a:p>
            <a:pPr lvl="1"/>
            <a:r>
              <a:rPr lang="en-US"/>
              <a:t>May be used to pay workers retroactively since the start of pandemic </a:t>
            </a:r>
          </a:p>
          <a:p>
            <a:pPr lvl="1"/>
            <a:r>
              <a:rPr lang="en-US"/>
              <a:t>Prioritize premium pay for lower income workers</a:t>
            </a:r>
          </a:p>
          <a:p>
            <a:pPr lvl="1"/>
            <a:r>
              <a:rPr lang="en-US"/>
              <a:t>Private sector grants to other employers</a:t>
            </a:r>
          </a:p>
          <a:p>
            <a:pPr marL="0" indent="0">
              <a:buNone/>
            </a:pPr>
            <a:endParaRPr lang="en-US"/>
          </a:p>
          <a:p>
            <a:endParaRPr lang="en-US"/>
          </a:p>
          <a:p>
            <a:endParaRPr lang="en-US"/>
          </a:p>
        </p:txBody>
      </p:sp>
    </p:spTree>
    <p:extLst>
      <p:ext uri="{BB962C8B-B14F-4D97-AF65-F5344CB8AC3E}">
        <p14:creationId xmlns:p14="http://schemas.microsoft.com/office/powerpoint/2010/main" val="101798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205DDC-94EA-4732-9E3E-E3F3784A8C8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Investments in Water, Sewer &amp; Broadband</a:t>
            </a:r>
          </a:p>
        </p:txBody>
      </p:sp>
      <p:sp>
        <p:nvSpPr>
          <p:cNvPr id="3" name="Content Placeholder 2">
            <a:extLst>
              <a:ext uri="{FF2B5EF4-FFF2-40B4-BE49-F238E27FC236}">
                <a16:creationId xmlns:a16="http://schemas.microsoft.com/office/drawing/2014/main" id="{681850F8-6E78-4121-A114-6CEA875CAB9A}"/>
              </a:ext>
            </a:extLst>
          </p:cNvPr>
          <p:cNvSpPr>
            <a:spLocks noGrp="1"/>
          </p:cNvSpPr>
          <p:nvPr>
            <p:ph idx="1"/>
          </p:nvPr>
        </p:nvSpPr>
        <p:spPr>
          <a:xfrm>
            <a:off x="603682" y="2041864"/>
            <a:ext cx="10253707" cy="4208016"/>
          </a:xfrm>
        </p:spPr>
        <p:txBody>
          <a:bodyPr anchor="ctr">
            <a:noAutofit/>
          </a:bodyPr>
          <a:lstStyle/>
          <a:p>
            <a:pPr marL="457200" lvl="1" indent="0">
              <a:buNone/>
            </a:pPr>
            <a:r>
              <a:rPr lang="en-US" sz="2500"/>
              <a:t>Infrastructure</a:t>
            </a:r>
          </a:p>
          <a:p>
            <a:pPr lvl="1"/>
            <a:r>
              <a:rPr lang="en-US" sz="2200"/>
              <a:t>Projects eligible under Clean Water State Revolving Fund (</a:t>
            </a:r>
            <a:r>
              <a:rPr lang="en-US" sz="2200">
                <a:hlinkClick r:id="rId2"/>
              </a:rPr>
              <a:t>CWSRF</a:t>
            </a:r>
            <a:r>
              <a:rPr lang="en-US" sz="2200"/>
              <a:t>) or Drinking Water State Revolving Fund (</a:t>
            </a:r>
            <a:r>
              <a:rPr lang="en-US" sz="2200">
                <a:hlinkClick r:id="rId3"/>
              </a:rPr>
              <a:t>DWSRF</a:t>
            </a:r>
            <a:r>
              <a:rPr lang="en-US" sz="2200"/>
              <a:t>)</a:t>
            </a:r>
          </a:p>
          <a:p>
            <a:pPr lvl="1"/>
            <a:r>
              <a:rPr lang="en-US" sz="2200"/>
              <a:t>Clean water (wastewater treatment, collection, conveyance, combined sewer overflows)</a:t>
            </a:r>
          </a:p>
          <a:p>
            <a:pPr lvl="1"/>
            <a:r>
              <a:rPr lang="en-US" sz="2200"/>
              <a:t>Clean water: Stormwater</a:t>
            </a:r>
          </a:p>
          <a:p>
            <a:pPr lvl="1"/>
            <a:r>
              <a:rPr lang="en-US" sz="2200"/>
              <a:t>Clean water: energy conservation, water conservation, nonpoint source</a:t>
            </a:r>
          </a:p>
          <a:p>
            <a:pPr lvl="1"/>
            <a:r>
              <a:rPr lang="en-US" sz="2200"/>
              <a:t>Drinking water: treatment, transmission &amp; distribution, lead remediation, source; storage</a:t>
            </a:r>
          </a:p>
          <a:p>
            <a:pPr lvl="1"/>
            <a:r>
              <a:rPr lang="en-US" sz="2200"/>
              <a:t>Broadband: “last mile” and other projects</a:t>
            </a:r>
          </a:p>
          <a:p>
            <a:r>
              <a:rPr lang="en-US" sz="2200"/>
              <a:t>Recipients may use SLFRF award funds to cover costs incurred for eligible projects planned or started prior to March 3, 2021, provided that the project costs covered by the SLFRF award funds were incurred after March 3, 2021. </a:t>
            </a:r>
          </a:p>
        </p:txBody>
      </p:sp>
    </p:spTree>
    <p:extLst>
      <p:ext uri="{BB962C8B-B14F-4D97-AF65-F5344CB8AC3E}">
        <p14:creationId xmlns:p14="http://schemas.microsoft.com/office/powerpoint/2010/main" val="273899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628432E-AE09-42FD-9851-996CB93D7CD0}"/>
              </a:ext>
            </a:extLst>
          </p:cNvPr>
          <p:cNvSpPr txBox="1">
            <a:spLocks/>
          </p:cNvSpPr>
          <p:nvPr/>
        </p:nvSpPr>
        <p:spPr>
          <a:xfrm>
            <a:off x="1136428" y="627564"/>
            <a:ext cx="747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chemeClr val="tx1"/>
                </a:solidFill>
                <a:latin typeface="+mj-lt"/>
                <a:ea typeface="+mj-ea"/>
                <a:cs typeface="+mj-cs"/>
              </a:rPr>
              <a:t>How can my city use ARPA SLRLF funds?</a:t>
            </a:r>
          </a:p>
        </p:txBody>
      </p:sp>
      <p:sp>
        <p:nvSpPr>
          <p:cNvPr id="3" name="Content Placeholder 2">
            <a:extLst>
              <a:ext uri="{FF2B5EF4-FFF2-40B4-BE49-F238E27FC236}">
                <a16:creationId xmlns:a16="http://schemas.microsoft.com/office/drawing/2014/main" id="{3067F86D-AEEC-46D0-AB60-D27A1537A086}"/>
              </a:ext>
            </a:extLst>
          </p:cNvPr>
          <p:cNvSpPr>
            <a:spLocks noGrp="1"/>
          </p:cNvSpPr>
          <p:nvPr>
            <p:ph idx="1"/>
          </p:nvPr>
        </p:nvSpPr>
        <p:spPr>
          <a:xfrm>
            <a:off x="1136428" y="1953127"/>
            <a:ext cx="7151894" cy="4277309"/>
          </a:xfrm>
        </p:spPr>
        <p:txBody>
          <a:bodyPr vert="horz" lIns="91440" tIns="45720" rIns="91440" bIns="45720" rtlCol="0" anchor="ctr">
            <a:normAutofit/>
          </a:bodyPr>
          <a:lstStyle/>
          <a:p>
            <a:r>
              <a:rPr lang="en-US" sz="2000"/>
              <a:t>Reduce court backlogs by:</a:t>
            </a:r>
          </a:p>
          <a:p>
            <a:pPr lvl="1"/>
            <a:r>
              <a:rPr lang="en-US" sz="2000"/>
              <a:t>Implementing safety measures to facilitate court operations</a:t>
            </a:r>
          </a:p>
          <a:p>
            <a:pPr lvl="1"/>
            <a:r>
              <a:rPr lang="en-US" sz="2000"/>
              <a:t>Hiring additional court staff</a:t>
            </a:r>
          </a:p>
          <a:p>
            <a:pPr lvl="1"/>
            <a:r>
              <a:rPr lang="en-US" sz="2000"/>
              <a:t>Additional equipment or expenses to expedite cases</a:t>
            </a:r>
          </a:p>
          <a:p>
            <a:r>
              <a:rPr lang="en-US" sz="2000"/>
              <a:t>Reduce and respond to increased violence due to pandemic:</a:t>
            </a:r>
          </a:p>
          <a:p>
            <a:pPr lvl="1"/>
            <a:r>
              <a:rPr lang="en-US" sz="2000"/>
              <a:t>Restoring public sector staff to pre-pandemic staffing levels</a:t>
            </a:r>
          </a:p>
          <a:p>
            <a:pPr lvl="1"/>
            <a:r>
              <a:rPr lang="en-US" sz="2000"/>
              <a:t>Community violence intervention programs</a:t>
            </a:r>
          </a:p>
          <a:p>
            <a:pPr lvl="1"/>
            <a:r>
              <a:rPr lang="en-US" sz="2000"/>
              <a:t>Additional enforcement efforts to reduce gun violence</a:t>
            </a:r>
          </a:p>
          <a:p>
            <a:pPr lvl="1"/>
            <a:r>
              <a:rPr lang="en-US" sz="2000"/>
              <a:t>Overtime costs directly related to combatting increased violence</a:t>
            </a:r>
          </a:p>
          <a:p>
            <a:pPr lvl="1"/>
            <a:r>
              <a:rPr lang="en-US" sz="2000"/>
              <a:t>Investing in technology and equipment to efficiently and affectively respond to gun violence</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0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ABEE33-34B7-4CD9-9F1B-FDCD5BE2EE76}"/>
              </a:ext>
            </a:extLst>
          </p:cNvPr>
          <p:cNvPicPr>
            <a:picLocks noChangeAspect="1"/>
          </p:cNvPicPr>
          <p:nvPr/>
        </p:nvPicPr>
        <p:blipFill>
          <a:blip r:embed="rId2"/>
          <a:stretch>
            <a:fillRect/>
          </a:stretch>
        </p:blipFill>
        <p:spPr>
          <a:xfrm>
            <a:off x="9254442" y="3120499"/>
            <a:ext cx="1462088" cy="617001"/>
          </a:xfrm>
          <a:prstGeom prst="rect">
            <a:avLst/>
          </a:prstGeom>
        </p:spPr>
      </p:pic>
    </p:spTree>
    <p:extLst>
      <p:ext uri="{BB962C8B-B14F-4D97-AF65-F5344CB8AC3E}">
        <p14:creationId xmlns:p14="http://schemas.microsoft.com/office/powerpoint/2010/main" val="240533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9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36397" y="502021"/>
            <a:ext cx="4959603" cy="1642969"/>
          </a:xfrm>
        </p:spPr>
        <p:txBody>
          <a:bodyPr anchor="b">
            <a:normAutofit/>
          </a:bodyPr>
          <a:lstStyle/>
          <a:p>
            <a:r>
              <a:rPr lang="en-US" sz="4000" b="1"/>
              <a:t>Where are we? </a:t>
            </a:r>
          </a:p>
        </p:txBody>
      </p:sp>
      <p:sp>
        <p:nvSpPr>
          <p:cNvPr id="6" name="Content Placeholder 5">
            <a:extLst>
              <a:ext uri="{FF2B5EF4-FFF2-40B4-BE49-F238E27FC236}">
                <a16:creationId xmlns:a16="http://schemas.microsoft.com/office/drawing/2014/main" id="{52835ACF-FDA2-4034-A8FF-20604C6EAB85}"/>
              </a:ext>
            </a:extLst>
          </p:cNvPr>
          <p:cNvSpPr>
            <a:spLocks noGrp="1"/>
          </p:cNvSpPr>
          <p:nvPr>
            <p:ph idx="1"/>
          </p:nvPr>
        </p:nvSpPr>
        <p:spPr>
          <a:xfrm>
            <a:off x="1136397" y="2418408"/>
            <a:ext cx="4959603" cy="3522569"/>
          </a:xfrm>
        </p:spPr>
        <p:txBody>
          <a:bodyPr anchor="t">
            <a:normAutofit/>
          </a:bodyPr>
          <a:lstStyle/>
          <a:p>
            <a:r>
              <a:rPr lang="en-US" sz="2000"/>
              <a:t>$1.4 billion in ARPA Local Fiscal Recovery Funds for Georgia’s cities</a:t>
            </a:r>
          </a:p>
          <a:p>
            <a:r>
              <a:rPr lang="en-US" sz="2000"/>
              <a:t>23 Metro cities – funding direct from Treasury</a:t>
            </a:r>
          </a:p>
          <a:p>
            <a:r>
              <a:rPr lang="en-US" sz="2000"/>
              <a:t>515 NEU cities – funding direct from Treasury via OPB portal</a:t>
            </a:r>
          </a:p>
          <a:p>
            <a:r>
              <a:rPr lang="en-US" sz="2000"/>
              <a:t>ARPA LFRF are now in the bank for most cities</a:t>
            </a:r>
          </a:p>
        </p:txBody>
      </p:sp>
      <p:pic>
        <p:nvPicPr>
          <p:cNvPr id="1028" name="Picture 4" descr="paycheck clip art - Clip Art Library">
            <a:extLst>
              <a:ext uri="{FF2B5EF4-FFF2-40B4-BE49-F238E27FC236}">
                <a16:creationId xmlns:a16="http://schemas.microsoft.com/office/drawing/2014/main" id="{5E1D3DC9-FB99-4333-9D59-854D4267A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86" r="3" b="3"/>
          <a:stretch/>
        </p:blipFill>
        <p:spPr bwMode="auto">
          <a:xfrm>
            <a:off x="7497972" y="489118"/>
            <a:ext cx="3229963" cy="5466007"/>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9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9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94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How can my city use ARPA SLRLF funds?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069856"/>
            <a:ext cx="10515600" cy="4351338"/>
          </a:xfrm>
        </p:spPr>
        <p:txBody>
          <a:bodyPr vert="horz" lIns="91440" tIns="45720" rIns="91440" bIns="45720" rtlCol="0" anchor="t">
            <a:normAutofit fontScale="92500" lnSpcReduction="20000"/>
          </a:bodyPr>
          <a:lstStyle/>
          <a:p>
            <a:pPr>
              <a:buFont typeface="Wingdings" panose="05000000000000000000" pitchFamily="2" charset="2"/>
              <a:buChar char="ü"/>
            </a:pPr>
            <a:r>
              <a:rPr lang="en-US"/>
              <a:t>Parks and recreation</a:t>
            </a:r>
          </a:p>
          <a:p>
            <a:pPr>
              <a:buFont typeface="Wingdings" panose="05000000000000000000" pitchFamily="2" charset="2"/>
              <a:buChar char="ü"/>
            </a:pPr>
            <a:r>
              <a:rPr lang="en-US"/>
              <a:t>Public safety equipment</a:t>
            </a:r>
          </a:p>
          <a:p>
            <a:pPr>
              <a:buFont typeface="Wingdings" panose="05000000000000000000" pitchFamily="2" charset="2"/>
              <a:buChar char="ü"/>
            </a:pPr>
            <a:r>
              <a:rPr lang="en-US"/>
              <a:t>Grant administration</a:t>
            </a:r>
          </a:p>
          <a:p>
            <a:pPr>
              <a:buFont typeface="Wingdings" panose="05000000000000000000" pitchFamily="2" charset="2"/>
              <a:buChar char="ü"/>
            </a:pPr>
            <a:r>
              <a:rPr lang="en-US"/>
              <a:t>Assist private residents with home repairs</a:t>
            </a:r>
          </a:p>
          <a:p>
            <a:pPr>
              <a:buFont typeface="Wingdings" panose="05000000000000000000" pitchFamily="2" charset="2"/>
              <a:buChar char="ü"/>
            </a:pPr>
            <a:r>
              <a:rPr lang="en-US"/>
              <a:t>Food banks</a:t>
            </a:r>
          </a:p>
          <a:p>
            <a:pPr>
              <a:buFont typeface="Wingdings" panose="05000000000000000000" pitchFamily="2" charset="2"/>
              <a:buChar char="ü"/>
            </a:pPr>
            <a:r>
              <a:rPr lang="en-US"/>
              <a:t>Technology improvements</a:t>
            </a:r>
          </a:p>
          <a:p>
            <a:pPr>
              <a:buFont typeface="Wingdings" panose="05000000000000000000" pitchFamily="2" charset="2"/>
              <a:buChar char="ü"/>
            </a:pPr>
            <a:r>
              <a:rPr lang="en-US"/>
              <a:t>Cyber security</a:t>
            </a:r>
          </a:p>
          <a:p>
            <a:pPr>
              <a:buFont typeface="Wingdings" panose="05000000000000000000" pitchFamily="2" charset="2"/>
              <a:buChar char="ü"/>
            </a:pPr>
            <a:r>
              <a:rPr lang="en-US"/>
              <a:t>Partnership with non-profit agency to administer programs</a:t>
            </a:r>
          </a:p>
          <a:p>
            <a:pPr>
              <a:buFont typeface="Arial" panose="05000000000000000000" pitchFamily="2" charset="2"/>
              <a:buChar char="•"/>
            </a:pPr>
            <a:r>
              <a:rPr lang="en-US">
                <a:ea typeface="+mn-lt"/>
                <a:cs typeface="+mn-lt"/>
                <a:hlinkClick r:id="rId3"/>
              </a:rPr>
              <a:t>GMA List of Project Ideas</a:t>
            </a:r>
            <a:endParaRPr lang="en-US">
              <a:ea typeface="+mn-lt"/>
              <a:cs typeface="+mn-lt"/>
            </a:endParaRPr>
          </a:p>
          <a:p>
            <a:pPr>
              <a:buFont typeface="Arial" panose="05000000000000000000" pitchFamily="2" charset="2"/>
              <a:buChar char="•"/>
            </a:pPr>
            <a:r>
              <a:rPr lang="en-US">
                <a:ea typeface="+mn-lt"/>
                <a:cs typeface="+mn-lt"/>
              </a:rPr>
              <a:t>NLC Project Ideas </a:t>
            </a:r>
            <a:r>
              <a:rPr lang="en-US" sz="2800">
                <a:hlinkClick r:id="rId4"/>
              </a:rPr>
              <a:t>NLC Local Action Tracker - Ideas from Cities Across the US by State</a:t>
            </a:r>
            <a:endParaRPr lang="en-US">
              <a:cs typeface="Calibri" panose="020F0502020204030204"/>
            </a:endParaRPr>
          </a:p>
          <a:p>
            <a:pPr>
              <a:buFont typeface="Wingdings" panose="05000000000000000000" pitchFamily="2" charset="2"/>
              <a:buChar char="ü"/>
            </a:pPr>
            <a:endParaRPr lang="en-US">
              <a:cs typeface="Calibri" panose="020F0502020204030204"/>
            </a:endParaRPr>
          </a:p>
          <a:p>
            <a:endParaRPr lang="en-US"/>
          </a:p>
          <a:p>
            <a:endParaRPr lang="en-US"/>
          </a:p>
          <a:p>
            <a:endParaRPr lang="en-US">
              <a:cs typeface="Calibri" panose="020F0502020204030204"/>
            </a:endParaRPr>
          </a:p>
        </p:txBody>
      </p:sp>
    </p:spTree>
    <p:extLst>
      <p:ext uri="{BB962C8B-B14F-4D97-AF65-F5344CB8AC3E}">
        <p14:creationId xmlns:p14="http://schemas.microsoft.com/office/powerpoint/2010/main" val="2485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6560A9-FFB2-4822-B135-06FEAC597B7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Project Ideas….</a:t>
            </a:r>
          </a:p>
        </p:txBody>
      </p:sp>
      <p:graphicFrame>
        <p:nvGraphicFramePr>
          <p:cNvPr id="5" name="Content Placeholder 2">
            <a:extLst>
              <a:ext uri="{FF2B5EF4-FFF2-40B4-BE49-F238E27FC236}">
                <a16:creationId xmlns:a16="http://schemas.microsoft.com/office/drawing/2014/main" id="{2E35434A-27CD-4E01-980B-217DDF98E94D}"/>
              </a:ext>
            </a:extLst>
          </p:cNvPr>
          <p:cNvGraphicFramePr>
            <a:graphicFrameLocks noGrp="1"/>
          </p:cNvGraphicFramePr>
          <p:nvPr>
            <p:ph idx="1"/>
          </p:nvPr>
        </p:nvGraphicFramePr>
        <p:xfrm>
          <a:off x="363984" y="1695635"/>
          <a:ext cx="11207901" cy="481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8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2A36E8-2CFF-4D2B-81F9-F419A0CFC5E2}"/>
              </a:ext>
            </a:extLst>
          </p:cNvPr>
          <p:cNvSpPr>
            <a:spLocks noGrp="1"/>
          </p:cNvSpPr>
          <p:nvPr>
            <p:ph type="title"/>
          </p:nvPr>
        </p:nvSpPr>
        <p:spPr>
          <a:xfrm>
            <a:off x="452637" y="962166"/>
            <a:ext cx="3103808" cy="4421876"/>
          </a:xfrm>
        </p:spPr>
        <p:txBody>
          <a:bodyPr anchor="t">
            <a:normAutofit/>
          </a:bodyPr>
          <a:lstStyle/>
          <a:p>
            <a:pPr algn="r"/>
            <a:r>
              <a:rPr lang="en-US" sz="4000"/>
              <a:t>Other Sources for Project Ideas</a:t>
            </a:r>
          </a:p>
        </p:txBody>
      </p:sp>
      <p:sp>
        <p:nvSpPr>
          <p:cNvPr id="3" name="Content Placeholder 2">
            <a:extLst>
              <a:ext uri="{FF2B5EF4-FFF2-40B4-BE49-F238E27FC236}">
                <a16:creationId xmlns:a16="http://schemas.microsoft.com/office/drawing/2014/main" id="{726DF2F4-ABF6-4CE8-A20B-46ECE033CA2C}"/>
              </a:ext>
            </a:extLst>
          </p:cNvPr>
          <p:cNvSpPr>
            <a:spLocks noGrp="1"/>
          </p:cNvSpPr>
          <p:nvPr>
            <p:ph idx="1"/>
          </p:nvPr>
        </p:nvSpPr>
        <p:spPr>
          <a:xfrm>
            <a:off x="3968319" y="550416"/>
            <a:ext cx="6978724" cy="5619565"/>
          </a:xfrm>
        </p:spPr>
        <p:txBody>
          <a:bodyPr anchor="t">
            <a:normAutofit lnSpcReduction="10000"/>
          </a:bodyPr>
          <a:lstStyle/>
          <a:p>
            <a:r>
              <a:rPr lang="en-US" sz="2000">
                <a:hlinkClick r:id="rId2"/>
              </a:rPr>
              <a:t>NLC Local Action Tracker - Ideas from Cities Across the US by State</a:t>
            </a:r>
            <a:endParaRPr lang="en-US" sz="2000"/>
          </a:p>
          <a:p>
            <a:r>
              <a:rPr lang="en-US" sz="2000"/>
              <a:t>American Institute of Architects: </a:t>
            </a:r>
            <a:r>
              <a:rPr lang="en-US" sz="2000">
                <a:hlinkClick r:id="rId3"/>
              </a:rPr>
              <a:t>Reopening America: Strategies for Safer Buildings </a:t>
            </a:r>
            <a:endParaRPr lang="en-US" sz="2000"/>
          </a:p>
          <a:p>
            <a:r>
              <a:rPr lang="en-US" sz="2000"/>
              <a:t>American Society of Heating, Refrigerating and Air-Conditioning Engineers: </a:t>
            </a:r>
            <a:r>
              <a:rPr lang="en-US" sz="2000">
                <a:hlinkClick r:id="rId4"/>
              </a:rPr>
              <a:t>Resources to Address COVID-19 </a:t>
            </a:r>
            <a:endParaRPr lang="en-US" sz="2000"/>
          </a:p>
          <a:p>
            <a:r>
              <a:rPr lang="en-US" sz="2000"/>
              <a:t>Better Block Foundation: </a:t>
            </a:r>
            <a:r>
              <a:rPr lang="en-US" sz="2000">
                <a:hlinkClick r:id="rId5"/>
              </a:rPr>
              <a:t>Covid-19 Guides </a:t>
            </a:r>
            <a:endParaRPr lang="en-US" sz="2000"/>
          </a:p>
          <a:p>
            <a:r>
              <a:rPr lang="en-US" sz="2000"/>
              <a:t>Citizens’ Institute on Rural Design: </a:t>
            </a:r>
            <a:r>
              <a:rPr lang="en-US" sz="2000">
                <a:hlinkClick r:id="rId6"/>
              </a:rPr>
              <a:t>Community Resources </a:t>
            </a:r>
            <a:endParaRPr lang="en-US" sz="2000"/>
          </a:p>
          <a:p>
            <a:r>
              <a:rPr lang="en-US" sz="2000"/>
              <a:t>FEMA: </a:t>
            </a:r>
            <a:r>
              <a:rPr lang="en-US" sz="2000">
                <a:hlinkClick r:id="rId7"/>
              </a:rPr>
              <a:t>Local Government Solutions Guide for COVID-19 and Beyond: Adaptive Design </a:t>
            </a:r>
            <a:endParaRPr lang="en-US" sz="2000"/>
          </a:p>
          <a:p>
            <a:r>
              <a:rPr lang="en-US" sz="2000"/>
              <a:t>Knight Foundation: </a:t>
            </a:r>
            <a:r>
              <a:rPr lang="en-US" sz="2000">
                <a:hlinkClick r:id="rId8"/>
              </a:rPr>
              <a:t>Adaptive Public Space: Places for People in the Pandemic and Beyond </a:t>
            </a:r>
            <a:endParaRPr lang="en-US" sz="2000"/>
          </a:p>
          <a:p>
            <a:r>
              <a:rPr lang="en-US" sz="2000"/>
              <a:t>NACTO: </a:t>
            </a:r>
            <a:r>
              <a:rPr lang="en-US" sz="2000">
                <a:hlinkClick r:id="rId9"/>
              </a:rPr>
              <a:t>Streets for Pandemic Response &amp; Recovery</a:t>
            </a:r>
            <a:endParaRPr lang="en-US" sz="2000"/>
          </a:p>
          <a:p>
            <a:r>
              <a:rPr lang="en-US" sz="2000"/>
              <a:t>Neighborhood Design Center: </a:t>
            </a:r>
            <a:r>
              <a:rPr lang="en-US" sz="2000">
                <a:hlinkClick r:id="rId10"/>
              </a:rPr>
              <a:t>The Design for Distancing Ideas Guidebook </a:t>
            </a:r>
            <a:endParaRPr lang="en-US" sz="2000"/>
          </a:p>
          <a:p>
            <a:r>
              <a:rPr lang="en-US" sz="2000"/>
              <a:t>Strong Towns: </a:t>
            </a:r>
            <a:r>
              <a:rPr lang="en-US" sz="2000">
                <a:hlinkClick r:id="rId11"/>
              </a:rPr>
              <a:t>The Local Leader's Toolkit: A Strong Towns Response to the Pandemic</a:t>
            </a:r>
            <a:endParaRPr lang="en-US" sz="2000"/>
          </a:p>
          <a:p>
            <a:endParaRPr lang="en-US" sz="17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0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Autofit/>
          </a:bodyPr>
          <a:lstStyle/>
          <a:p>
            <a:r>
              <a:rPr lang="en-US" sz="4000" b="1"/>
              <a:t>How can other ARPA funds be used to address my community’s needs?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10515600" cy="4351338"/>
          </a:xfrm>
        </p:spPr>
        <p:txBody>
          <a:bodyPr vert="horz" lIns="91440" tIns="45720" rIns="91440" bIns="45720" rtlCol="0" anchor="t">
            <a:normAutofit/>
          </a:bodyPr>
          <a:lstStyle/>
          <a:p>
            <a:pPr>
              <a:buFont typeface="Wingdings" panose="05000000000000000000" pitchFamily="2" charset="2"/>
              <a:buChar char="ü"/>
            </a:pPr>
            <a:r>
              <a:rPr lang="en-US"/>
              <a:t>IRS Child tax credits: </a:t>
            </a:r>
            <a:r>
              <a:rPr lang="en-US">
                <a:hlinkClick r:id="rId3"/>
              </a:rPr>
              <a:t>ChildTaxCredit.gov</a:t>
            </a:r>
            <a:endParaRPr lang="en-US"/>
          </a:p>
          <a:p>
            <a:pPr>
              <a:buFont typeface="Wingdings" panose="05000000000000000000" pitchFamily="2" charset="2"/>
              <a:buChar char="ü"/>
            </a:pPr>
            <a:r>
              <a:rPr lang="en-US"/>
              <a:t>DCA Rental/ utility assistance: </a:t>
            </a:r>
            <a:r>
              <a:rPr lang="en-US">
                <a:hlinkClick r:id="rId4"/>
              </a:rPr>
              <a:t>Georgia RAP</a:t>
            </a:r>
            <a:endParaRPr lang="en-US"/>
          </a:p>
          <a:p>
            <a:pPr>
              <a:buFont typeface="Wingdings" panose="05000000000000000000" pitchFamily="2" charset="2"/>
              <a:buChar char="ü"/>
            </a:pPr>
            <a:r>
              <a:rPr lang="en-US">
                <a:cs typeface="Calibri"/>
              </a:rPr>
              <a:t>DCA Mortgage Assistance</a:t>
            </a:r>
          </a:p>
          <a:p>
            <a:pPr>
              <a:buFont typeface="Wingdings" panose="05000000000000000000" pitchFamily="2" charset="2"/>
              <a:buChar char="ü"/>
            </a:pPr>
            <a:r>
              <a:rPr lang="en-US">
                <a:cs typeface="Calibri"/>
                <a:hlinkClick r:id="rId5"/>
              </a:rPr>
              <a:t>Food Access and Jobs </a:t>
            </a:r>
            <a:r>
              <a:rPr lang="en-US">
                <a:cs typeface="Calibri"/>
              </a:rPr>
              <a:t>(NLC)</a:t>
            </a:r>
          </a:p>
          <a:p>
            <a:pPr>
              <a:buFont typeface="Wingdings" panose="05000000000000000000" pitchFamily="2" charset="2"/>
              <a:buChar char="ü"/>
            </a:pPr>
            <a:r>
              <a:rPr lang="en-US">
                <a:cs typeface="Calibri"/>
              </a:rPr>
              <a:t>Early childhood: </a:t>
            </a:r>
            <a:r>
              <a:rPr lang="en-US">
                <a:cs typeface="Calibri" panose="020F0502020204030204"/>
                <a:hlinkClick r:id="rId6"/>
              </a:rPr>
              <a:t>support for vulnerable children and families</a:t>
            </a:r>
            <a:endParaRPr lang="en-US">
              <a:cs typeface="Calibri" panose="020F0502020204030204"/>
            </a:endParaRPr>
          </a:p>
        </p:txBody>
      </p:sp>
    </p:spTree>
    <p:extLst>
      <p:ext uri="{BB962C8B-B14F-4D97-AF65-F5344CB8AC3E}">
        <p14:creationId xmlns:p14="http://schemas.microsoft.com/office/powerpoint/2010/main" val="394929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10515600" cy="4351338"/>
          </a:xfrm>
        </p:spPr>
        <p:txBody>
          <a:bodyPr vert="horz" lIns="91440" tIns="45720" rIns="91440" bIns="45720" rtlCol="0" anchor="t">
            <a:normAutofit lnSpcReduction="10000"/>
          </a:bodyPr>
          <a:lstStyle/>
          <a:p>
            <a:pPr marL="0" marR="0" indent="0">
              <a:spcBef>
                <a:spcPts val="0"/>
              </a:spcBef>
              <a:spcAft>
                <a:spcPts val="0"/>
              </a:spcAft>
              <a:buNone/>
            </a:pPr>
            <a:r>
              <a:rPr lang="en-US" dirty="0"/>
              <a:t>FEMA</a:t>
            </a:r>
            <a:endParaRPr lang="en-US" sz="1800" dirty="0">
              <a:effectLst/>
              <a:ea typeface="Calibri" panose="020F0502020204030204" pitchFamily="34" charset="0"/>
            </a:endParaRPr>
          </a:p>
          <a:p>
            <a:pPr marL="0">
              <a:lnSpc>
                <a:spcPct val="100000"/>
              </a:lnSpc>
              <a:spcBef>
                <a:spcPts val="0"/>
              </a:spcBef>
              <a:spcAft>
                <a:spcPts val="600"/>
              </a:spcAft>
            </a:pPr>
            <a:r>
              <a:rPr lang="en-US" sz="1800" dirty="0">
                <a:effectLst/>
                <a:ea typeface="Calibri" panose="020F0502020204030204" pitchFamily="34" charset="0"/>
              </a:rPr>
              <a:t> </a:t>
            </a:r>
            <a:r>
              <a:rPr lang="en-US" sz="2000" b="1" dirty="0">
                <a:effectLst/>
                <a:ea typeface="Times New Roman" panose="02020603050405020304" pitchFamily="18" charset="0"/>
              </a:rPr>
              <a:t>Disaster Relief Fund:</a:t>
            </a:r>
            <a:r>
              <a:rPr lang="en-US" sz="2000" dirty="0">
                <a:effectLst/>
                <a:ea typeface="Times New Roman" panose="02020603050405020304" pitchFamily="18" charset="0"/>
              </a:rPr>
              <a:t> $50 billion</a:t>
            </a:r>
            <a:r>
              <a:rPr lang="en-US" sz="2000" dirty="0">
                <a:ea typeface="Times New Roman" panose="02020603050405020304" pitchFamily="18" charset="0"/>
              </a:rPr>
              <a:t> </a:t>
            </a:r>
            <a:endParaRPr lang="en-US" sz="2000" dirty="0">
              <a:effectLst/>
              <a:ea typeface="Calibri" panose="020F0502020204030204" pitchFamily="34" charset="0"/>
              <a:cs typeface="Calibri"/>
            </a:endParaRPr>
          </a:p>
          <a:p>
            <a:pPr marL="0">
              <a:lnSpc>
                <a:spcPct val="100000"/>
              </a:lnSpc>
              <a:spcBef>
                <a:spcPts val="0"/>
              </a:spcBef>
              <a:spcAft>
                <a:spcPts val="600"/>
              </a:spcAft>
            </a:pPr>
            <a:r>
              <a:rPr lang="en-US" sz="2000" b="1" dirty="0">
                <a:effectLst/>
                <a:ea typeface="Calibri" panose="020F0502020204030204" pitchFamily="34" charset="0"/>
              </a:rPr>
              <a:t> </a:t>
            </a:r>
            <a:r>
              <a:rPr lang="en-US" sz="2000" b="1" dirty="0">
                <a:effectLst/>
                <a:ea typeface="Times New Roman" panose="02020603050405020304" pitchFamily="18" charset="0"/>
              </a:rPr>
              <a:t>Funeral Assistance</a:t>
            </a:r>
            <a:r>
              <a:rPr lang="en-US" sz="2000" dirty="0">
                <a:effectLst/>
                <a:ea typeface="Times New Roman" panose="02020603050405020304" pitchFamily="18" charset="0"/>
              </a:rPr>
              <a:t>: Use of DRF funds authorized for funeral assistance.</a:t>
            </a:r>
            <a:r>
              <a:rPr lang="en-US" sz="2000" dirty="0">
                <a:ea typeface="Times New Roman" panose="02020603050405020304" pitchFamily="18" charset="0"/>
              </a:rPr>
              <a:t> </a:t>
            </a:r>
            <a:endParaRPr lang="en-US" sz="2000" dirty="0">
              <a:effectLst/>
              <a:ea typeface="Calibri" panose="020F0502020204030204" pitchFamily="34" charset="0"/>
              <a:cs typeface="Calibri"/>
            </a:endParaRPr>
          </a:p>
          <a:p>
            <a:pPr marL="0">
              <a:lnSpc>
                <a:spcPct val="100000"/>
              </a:lnSpc>
              <a:spcBef>
                <a:spcPts val="0"/>
              </a:spcBef>
              <a:spcAft>
                <a:spcPts val="600"/>
              </a:spcAft>
            </a:pPr>
            <a:r>
              <a:rPr lang="en-US" sz="2000" dirty="0">
                <a:effectLst/>
                <a:ea typeface="Calibri" panose="020F0502020204030204" pitchFamily="34" charset="0"/>
              </a:rPr>
              <a:t> </a:t>
            </a:r>
            <a:r>
              <a:rPr lang="en-US" sz="2000" b="1" dirty="0">
                <a:effectLst/>
                <a:ea typeface="Times New Roman" panose="02020603050405020304" pitchFamily="18" charset="0"/>
              </a:rPr>
              <a:t>Emergency Food and Shelter Program: </a:t>
            </a:r>
            <a:r>
              <a:rPr lang="en-US" sz="2000" dirty="0">
                <a:effectLst/>
                <a:ea typeface="Times New Roman" panose="02020603050405020304" pitchFamily="18" charset="0"/>
              </a:rPr>
              <a:t>$400 million</a:t>
            </a:r>
            <a:r>
              <a:rPr lang="en-US" sz="2000" dirty="0">
                <a:ea typeface="Times New Roman" panose="02020603050405020304" pitchFamily="18" charset="0"/>
              </a:rPr>
              <a:t> </a:t>
            </a:r>
            <a:endParaRPr lang="en-US" sz="2000" dirty="0">
              <a:effectLst/>
              <a:ea typeface="Calibri" panose="020F0502020204030204" pitchFamily="34" charset="0"/>
              <a:cs typeface="Calibri"/>
            </a:endParaRPr>
          </a:p>
          <a:p>
            <a:pPr marL="0" marR="0">
              <a:lnSpc>
                <a:spcPct val="100000"/>
              </a:lnSpc>
              <a:spcBef>
                <a:spcPts val="0"/>
              </a:spcBef>
              <a:spcAft>
                <a:spcPts val="600"/>
              </a:spcAft>
            </a:pPr>
            <a:r>
              <a:rPr lang="en-US" sz="2000" dirty="0">
                <a:effectLst/>
                <a:ea typeface="Calibri" panose="020F0502020204030204" pitchFamily="34" charset="0"/>
              </a:rPr>
              <a:t> </a:t>
            </a:r>
            <a:r>
              <a:rPr lang="en-US" sz="2000" b="1" dirty="0">
                <a:effectLst/>
                <a:ea typeface="Times New Roman" panose="02020603050405020304" pitchFamily="18" charset="0"/>
              </a:rPr>
              <a:t>Humanitarian Relief:</a:t>
            </a:r>
            <a:r>
              <a:rPr lang="en-US" sz="2000" dirty="0">
                <a:effectLst/>
                <a:ea typeface="Times New Roman" panose="02020603050405020304" pitchFamily="18" charset="0"/>
              </a:rPr>
              <a:t> $110 million</a:t>
            </a:r>
            <a:endParaRPr lang="en-US" sz="2000" dirty="0">
              <a:effectLst/>
              <a:ea typeface="Calibri" panose="020F0502020204030204" pitchFamily="34" charset="0"/>
              <a:cs typeface="Calibri"/>
            </a:endParaRPr>
          </a:p>
          <a:p>
            <a:pPr marL="0">
              <a:lnSpc>
                <a:spcPct val="100000"/>
              </a:lnSpc>
              <a:spcBef>
                <a:spcPts val="0"/>
              </a:spcBef>
              <a:spcAft>
                <a:spcPts val="600"/>
              </a:spcAft>
            </a:pPr>
            <a:r>
              <a:rPr lang="en-US" sz="2000" dirty="0">
                <a:effectLst/>
                <a:ea typeface="Calibri" panose="020F0502020204030204" pitchFamily="34" charset="0"/>
              </a:rPr>
              <a:t> </a:t>
            </a:r>
            <a:r>
              <a:rPr lang="en-US" sz="2000" b="1" dirty="0">
                <a:effectLst/>
                <a:ea typeface="Times New Roman" panose="02020603050405020304" pitchFamily="18" charset="0"/>
              </a:rPr>
              <a:t>Assistance to Firefighter Grants:</a:t>
            </a:r>
            <a:r>
              <a:rPr lang="en-US" sz="2000" dirty="0">
                <a:effectLst/>
                <a:ea typeface="Times New Roman" panose="02020603050405020304" pitchFamily="18" charset="0"/>
              </a:rPr>
              <a:t> $100 million</a:t>
            </a:r>
            <a:r>
              <a:rPr lang="en-US" sz="2000" dirty="0">
                <a:ea typeface="Times New Roman" panose="02020603050405020304" pitchFamily="18" charset="0"/>
              </a:rPr>
              <a:t> </a:t>
            </a:r>
            <a:endParaRPr lang="en-US" sz="2000" dirty="0">
              <a:effectLst/>
              <a:ea typeface="Calibri" panose="020F0502020204030204" pitchFamily="34" charset="0"/>
              <a:cs typeface="Calibri"/>
            </a:endParaRPr>
          </a:p>
          <a:p>
            <a:pPr marL="0">
              <a:lnSpc>
                <a:spcPct val="100000"/>
              </a:lnSpc>
              <a:spcBef>
                <a:spcPts val="0"/>
              </a:spcBef>
              <a:spcAft>
                <a:spcPts val="600"/>
              </a:spcAft>
            </a:pPr>
            <a:r>
              <a:rPr lang="en-US" sz="2000" dirty="0">
                <a:effectLst/>
                <a:ea typeface="Calibri" panose="020F0502020204030204" pitchFamily="34" charset="0"/>
              </a:rPr>
              <a:t> </a:t>
            </a:r>
            <a:r>
              <a:rPr lang="en-US" sz="2000" b="1" dirty="0">
                <a:effectLst/>
                <a:ea typeface="Times New Roman" panose="02020603050405020304" pitchFamily="18" charset="0"/>
              </a:rPr>
              <a:t>SAFER Grants:</a:t>
            </a:r>
            <a:r>
              <a:rPr lang="en-US" sz="2000" dirty="0">
                <a:effectLst/>
                <a:ea typeface="Times New Roman" panose="02020603050405020304" pitchFamily="18" charset="0"/>
              </a:rPr>
              <a:t> $200 million</a:t>
            </a:r>
            <a:r>
              <a:rPr lang="en-US" sz="2000" dirty="0">
                <a:ea typeface="Times New Roman" panose="02020603050405020304" pitchFamily="18" charset="0"/>
              </a:rPr>
              <a:t> </a:t>
            </a:r>
            <a:endParaRPr lang="en-US" sz="2000" dirty="0">
              <a:effectLst/>
              <a:ea typeface="Calibri" panose="020F0502020204030204" pitchFamily="34" charset="0"/>
              <a:cs typeface="Calibri"/>
            </a:endParaRPr>
          </a:p>
          <a:p>
            <a:pPr marL="0">
              <a:lnSpc>
                <a:spcPct val="100000"/>
              </a:lnSpc>
              <a:spcBef>
                <a:spcPts val="0"/>
              </a:spcBef>
              <a:spcAft>
                <a:spcPts val="600"/>
              </a:spcAft>
            </a:pPr>
            <a:r>
              <a:rPr lang="en-US" sz="2000" dirty="0">
                <a:effectLst/>
                <a:ea typeface="Calibri" panose="020F0502020204030204" pitchFamily="34" charset="0"/>
              </a:rPr>
              <a:t> </a:t>
            </a:r>
            <a:r>
              <a:rPr lang="en-US" sz="2000" b="1" dirty="0">
                <a:effectLst/>
                <a:ea typeface="Times New Roman" panose="02020603050405020304" pitchFamily="18" charset="0"/>
              </a:rPr>
              <a:t>Emergency Management Performance Grants:</a:t>
            </a:r>
            <a:r>
              <a:rPr lang="en-US" sz="2000" dirty="0">
                <a:effectLst/>
                <a:ea typeface="Times New Roman" panose="02020603050405020304" pitchFamily="18" charset="0"/>
              </a:rPr>
              <a:t> $100 million</a:t>
            </a:r>
            <a:r>
              <a:rPr lang="en-US" sz="2000" dirty="0">
                <a:ea typeface="Times New Roman" panose="02020603050405020304" pitchFamily="18" charset="0"/>
              </a:rPr>
              <a:t> </a:t>
            </a:r>
            <a:endParaRPr lang="en-US" sz="2000" dirty="0">
              <a:effectLst/>
              <a:ea typeface="Times New Roman" panose="02020603050405020304" pitchFamily="18" charset="0"/>
              <a:cs typeface="Calibri"/>
            </a:endParaRPr>
          </a:p>
          <a:p>
            <a:pPr marL="0" marR="0" indent="0">
              <a:spcBef>
                <a:spcPts val="0"/>
              </a:spcBef>
              <a:spcAft>
                <a:spcPts val="0"/>
              </a:spcAft>
              <a:buNone/>
            </a:pPr>
            <a:endParaRPr lang="en-US" sz="2000" dirty="0">
              <a:ea typeface="Calibri" panose="020F0502020204030204" pitchFamily="34" charset="0"/>
              <a:cs typeface="Calibri"/>
            </a:endParaRPr>
          </a:p>
          <a:p>
            <a:pPr marL="0" marR="0" indent="0">
              <a:spcBef>
                <a:spcPts val="0"/>
              </a:spcBef>
              <a:spcAft>
                <a:spcPts val="0"/>
              </a:spcAft>
              <a:buNone/>
            </a:pPr>
            <a:r>
              <a:rPr lang="en-US" sz="2000" dirty="0">
                <a:effectLst/>
                <a:ea typeface="Calibri" panose="020F0502020204030204" pitchFamily="34" charset="0"/>
              </a:rPr>
              <a:t>Karyn D. Swoopes</a:t>
            </a:r>
            <a:endParaRPr lang="en-US" sz="2000" dirty="0">
              <a:effectLst/>
              <a:ea typeface="Calibri" panose="020F0502020204030204" pitchFamily="34" charset="0"/>
              <a:cs typeface="Calibri"/>
            </a:endParaRPr>
          </a:p>
          <a:p>
            <a:pPr marL="0" marR="0" indent="0">
              <a:spcBef>
                <a:spcPts val="0"/>
              </a:spcBef>
              <a:spcAft>
                <a:spcPts val="0"/>
              </a:spcAft>
              <a:buNone/>
            </a:pPr>
            <a:r>
              <a:rPr lang="en-US" sz="2000" dirty="0">
                <a:effectLst/>
                <a:ea typeface="Calibri" panose="020F0502020204030204" pitchFamily="34" charset="0"/>
              </a:rPr>
              <a:t>External Affairs Specialist | External Affairs | FEMA Region 4</a:t>
            </a:r>
            <a:endParaRPr lang="en-US" sz="2000" dirty="0">
              <a:effectLst/>
              <a:ea typeface="Calibri" panose="020F0502020204030204" pitchFamily="34" charset="0"/>
              <a:cs typeface="Calibri"/>
            </a:endParaRPr>
          </a:p>
          <a:p>
            <a:pPr marL="0" marR="0" indent="0">
              <a:spcBef>
                <a:spcPts val="0"/>
              </a:spcBef>
              <a:spcAft>
                <a:spcPts val="0"/>
              </a:spcAft>
              <a:buNone/>
            </a:pPr>
            <a:r>
              <a:rPr lang="en-US" sz="2000" dirty="0">
                <a:effectLst/>
                <a:ea typeface="Calibri" panose="020F0502020204030204" pitchFamily="34" charset="0"/>
              </a:rPr>
              <a:t>Office: (770) 220-8764 | Mobile: (202) 716-4136</a:t>
            </a:r>
            <a:endParaRPr lang="en-US" sz="2000" dirty="0">
              <a:effectLst/>
              <a:ea typeface="Calibri" panose="020F0502020204030204" pitchFamily="34" charset="0"/>
              <a:cs typeface="Calibri"/>
            </a:endParaRPr>
          </a:p>
          <a:p>
            <a:pPr marL="0" indent="0">
              <a:buNone/>
            </a:pPr>
            <a:r>
              <a:rPr lang="en-US" sz="2000" u="sng" dirty="0">
                <a:solidFill>
                  <a:srgbClr val="0563C1"/>
                </a:solidFill>
                <a:effectLst/>
                <a:ea typeface="Calibri" panose="020F0502020204030204" pitchFamily="34" charset="0"/>
                <a:cs typeface="Calibri"/>
                <a:hlinkClick r:id="rId2"/>
              </a:rPr>
              <a:t>karyn.swoopes@fema.dhs.gov</a:t>
            </a:r>
            <a:r>
              <a:rPr lang="en-US" sz="2000" dirty="0">
                <a:ea typeface="Calibri" panose="020F0502020204030204" pitchFamily="34" charset="0"/>
                <a:cs typeface="Calibri"/>
              </a:rPr>
              <a:t> </a:t>
            </a:r>
            <a:endParaRPr lang="en-US" sz="2000" dirty="0">
              <a:effectLst/>
              <a:ea typeface="Calibri" panose="020F0502020204030204" pitchFamily="34" charset="0"/>
              <a:cs typeface="Calibri"/>
            </a:endParaRPr>
          </a:p>
          <a:p>
            <a:pPr>
              <a:buFont typeface="Wingdings" panose="05000000000000000000" pitchFamily="2" charset="2"/>
              <a:buChar char="ü"/>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13" name="Title 1">
            <a:extLst>
              <a:ext uri="{FF2B5EF4-FFF2-40B4-BE49-F238E27FC236}">
                <a16:creationId xmlns:a16="http://schemas.microsoft.com/office/drawing/2014/main" id="{FC6F06D9-C0D6-4C47-A0AB-C2ED3AC5A780}"/>
              </a:ext>
            </a:extLst>
          </p:cNvPr>
          <p:cNvSpPr>
            <a:spLocks noGrp="1"/>
          </p:cNvSpPr>
          <p:nvPr>
            <p:ph type="title"/>
          </p:nvPr>
        </p:nvSpPr>
        <p:spPr>
          <a:xfrm>
            <a:off x="838200" y="365125"/>
            <a:ext cx="10515600" cy="1325563"/>
          </a:xfrm>
        </p:spPr>
        <p:txBody>
          <a:bodyPr>
            <a:normAutofit/>
          </a:bodyPr>
          <a:lstStyle/>
          <a:p>
            <a:r>
              <a:rPr lang="en-US" sz="4000" b="1"/>
              <a:t>How can other ARPA funds be used to address my community’s needs?</a:t>
            </a:r>
          </a:p>
        </p:txBody>
      </p:sp>
    </p:spTree>
    <p:extLst>
      <p:ext uri="{BB962C8B-B14F-4D97-AF65-F5344CB8AC3E}">
        <p14:creationId xmlns:p14="http://schemas.microsoft.com/office/powerpoint/2010/main" val="155867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Georgia SBDC: Help for Small Businesses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6899210" cy="4351338"/>
          </a:xfrm>
        </p:spPr>
        <p:txBody>
          <a:bodyPr vert="horz" lIns="91440" tIns="45720" rIns="91440" bIns="45720" rtlCol="0" anchor="t">
            <a:normAutofit lnSpcReduction="10000"/>
          </a:bodyPr>
          <a:lstStyle/>
          <a:p>
            <a:pPr marL="0" indent="0">
              <a:buNone/>
            </a:pPr>
            <a:r>
              <a:rPr lang="en-US"/>
              <a:t>First Stop: UGA Small Business Development Center (</a:t>
            </a:r>
            <a:r>
              <a:rPr lang="en-US">
                <a:hlinkClick r:id="rId2"/>
              </a:rPr>
              <a:t>SBDC</a:t>
            </a:r>
            <a:r>
              <a:rPr lang="en-US"/>
              <a:t>)</a:t>
            </a:r>
          </a:p>
          <a:p>
            <a:r>
              <a:rPr lang="en-US">
                <a:cs typeface="Calibri" panose="020F0502020204030204"/>
              </a:rPr>
              <a:t>Expert staff in all 18 offices</a:t>
            </a:r>
          </a:p>
          <a:p>
            <a:r>
              <a:rPr lang="en-US">
                <a:cs typeface="Calibri" panose="020F0502020204030204"/>
              </a:rPr>
              <a:t>Personalized assistance</a:t>
            </a:r>
          </a:p>
          <a:p>
            <a:r>
              <a:rPr lang="en-US">
                <a:cs typeface="Calibri" panose="020F0502020204030204"/>
              </a:rPr>
              <a:t>No cost to business owners for one-on-one assistance</a:t>
            </a:r>
          </a:p>
          <a:p>
            <a:r>
              <a:rPr lang="en-US">
                <a:cs typeface="Calibri" panose="020F0502020204030204"/>
              </a:rPr>
              <a:t>Minimal cost for most training programs</a:t>
            </a:r>
          </a:p>
          <a:p>
            <a:r>
              <a:rPr lang="en-US">
                <a:cs typeface="Calibri" panose="020F0502020204030204"/>
              </a:rPr>
              <a:t>SBDC staff available to meet with city council/ staff/ development authority to discuss local business needs</a:t>
            </a:r>
          </a:p>
          <a:p>
            <a:endParaRPr lang="en-US">
              <a:cs typeface="Calibri" panose="020F0502020204030204"/>
            </a:endParaRPr>
          </a:p>
        </p:txBody>
      </p:sp>
      <p:graphicFrame>
        <p:nvGraphicFramePr>
          <p:cNvPr id="3" name="Object 2">
            <a:extLst>
              <a:ext uri="{FF2B5EF4-FFF2-40B4-BE49-F238E27FC236}">
                <a16:creationId xmlns:a16="http://schemas.microsoft.com/office/drawing/2014/main" id="{97E5F019-935F-4156-9393-2B1871E35313}"/>
              </a:ext>
            </a:extLst>
          </p:cNvPr>
          <p:cNvGraphicFramePr>
            <a:graphicFrameLocks noChangeAspect="1"/>
          </p:cNvGraphicFramePr>
          <p:nvPr>
            <p:extLst>
              <p:ext uri="{D42A27DB-BD31-4B8C-83A1-F6EECF244321}">
                <p14:modId xmlns:p14="http://schemas.microsoft.com/office/powerpoint/2010/main" val="3304942351"/>
              </p:ext>
            </p:extLst>
          </p:nvPr>
        </p:nvGraphicFramePr>
        <p:xfrm>
          <a:off x="7559189" y="1333011"/>
          <a:ext cx="4213225" cy="5418137"/>
        </p:xfrm>
        <a:graphic>
          <a:graphicData uri="http://schemas.openxmlformats.org/presentationml/2006/ole">
            <mc:AlternateContent xmlns:mc="http://schemas.openxmlformats.org/markup-compatibility/2006">
              <mc:Choice xmlns:v="urn:schemas-microsoft-com:vml" Requires="v">
                <p:oleObj name="Acrobat Document" r:id="rId3" imgW="5829165" imgH="7495842" progId="Acrobat.Document.11">
                  <p:embed/>
                </p:oleObj>
              </mc:Choice>
              <mc:Fallback>
                <p:oleObj name="Acrobat Document" r:id="rId3" imgW="5829165" imgH="7495842" progId="Acrobat.Document.11">
                  <p:embed/>
                  <p:pic>
                    <p:nvPicPr>
                      <p:cNvPr id="3" name="Object 2">
                        <a:extLst>
                          <a:ext uri="{FF2B5EF4-FFF2-40B4-BE49-F238E27FC236}">
                            <a16:creationId xmlns:a16="http://schemas.microsoft.com/office/drawing/2014/main" id="{97E5F019-935F-4156-9393-2B1871E35313}"/>
                          </a:ext>
                        </a:extLst>
                      </p:cNvPr>
                      <p:cNvPicPr/>
                      <p:nvPr/>
                    </p:nvPicPr>
                    <p:blipFill>
                      <a:blip r:embed="rId4"/>
                      <a:stretch>
                        <a:fillRect/>
                      </a:stretch>
                    </p:blipFill>
                    <p:spPr>
                      <a:xfrm>
                        <a:off x="7559189" y="1333011"/>
                        <a:ext cx="4213225" cy="5418137"/>
                      </a:xfrm>
                      <a:prstGeom prst="rect">
                        <a:avLst/>
                      </a:prstGeom>
                    </p:spPr>
                  </p:pic>
                </p:oleObj>
              </mc:Fallback>
            </mc:AlternateContent>
          </a:graphicData>
        </a:graphic>
      </p:graphicFrame>
    </p:spTree>
    <p:extLst>
      <p:ext uri="{BB962C8B-B14F-4D97-AF65-F5344CB8AC3E}">
        <p14:creationId xmlns:p14="http://schemas.microsoft.com/office/powerpoint/2010/main" val="120408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5179216" y="226437"/>
            <a:ext cx="6498752" cy="1667569"/>
          </a:xfrm>
        </p:spPr>
        <p:txBody>
          <a:bodyPr anchor="b">
            <a:normAutofit/>
          </a:bodyPr>
          <a:lstStyle/>
          <a:p>
            <a:r>
              <a:rPr lang="en-US" sz="4000" b="1"/>
              <a:t>Georgia SBDC: Help for Small Businesses</a:t>
            </a:r>
          </a:p>
        </p:txBody>
      </p:sp>
      <p:pic>
        <p:nvPicPr>
          <p:cNvPr id="10242" name="Picture 2" descr="Transparent Plan Clipart, HD Png Download , Transparent Png Image - PNGitem">
            <a:extLst>
              <a:ext uri="{FF2B5EF4-FFF2-40B4-BE49-F238E27FC236}">
                <a16:creationId xmlns:a16="http://schemas.microsoft.com/office/drawing/2014/main" id="{68C3B53F-6A88-481C-B638-1BB6648DBC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183747"/>
            <a:ext cx="3876165" cy="40588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5179217" y="1861607"/>
            <a:ext cx="6825323" cy="3556367"/>
          </a:xfrm>
        </p:spPr>
        <p:txBody>
          <a:bodyPr vert="horz" lIns="91440" tIns="45720" rIns="91440" bIns="45720" rtlCol="0" anchor="t">
            <a:noAutofit/>
          </a:bodyPr>
          <a:lstStyle/>
          <a:p>
            <a:r>
              <a:rPr lang="en-US" sz="2000" dirty="0"/>
              <a:t>T</a:t>
            </a:r>
            <a:r>
              <a:rPr lang="en-US" sz="2200" dirty="0"/>
              <a:t>echnical assistance</a:t>
            </a:r>
            <a:endParaRPr lang="en-US" sz="2200" dirty="0">
              <a:cs typeface="Calibri" panose="020F0502020204030204"/>
            </a:endParaRPr>
          </a:p>
          <a:p>
            <a:r>
              <a:rPr lang="en-US" sz="2200" dirty="0">
                <a:cs typeface="Calibri" panose="020F0502020204030204"/>
              </a:rPr>
              <a:t>Marketing data</a:t>
            </a:r>
          </a:p>
          <a:p>
            <a:r>
              <a:rPr lang="en-US" sz="2200" dirty="0">
                <a:cs typeface="Calibri" panose="020F0502020204030204"/>
              </a:rPr>
              <a:t>Digital marketing resources</a:t>
            </a:r>
          </a:p>
          <a:p>
            <a:r>
              <a:rPr lang="en-US" sz="2200" dirty="0">
                <a:cs typeface="Calibri" panose="020F0502020204030204"/>
              </a:rPr>
              <a:t>Training (in-person, webinars)</a:t>
            </a:r>
          </a:p>
          <a:p>
            <a:r>
              <a:rPr lang="en-US" sz="2200" dirty="0">
                <a:cs typeface="Calibri" panose="020F0502020204030204"/>
              </a:rPr>
              <a:t>Local lenders (bank and non-bank)</a:t>
            </a:r>
          </a:p>
          <a:p>
            <a:r>
              <a:rPr lang="en-US" sz="2200" dirty="0">
                <a:cs typeface="Calibri" panose="020F0502020204030204"/>
              </a:rPr>
              <a:t>Workforce</a:t>
            </a:r>
          </a:p>
          <a:p>
            <a:r>
              <a:rPr lang="en-US" sz="2200" dirty="0">
                <a:cs typeface="Calibri" panose="020F0502020204030204"/>
              </a:rPr>
              <a:t>Vendors</a:t>
            </a:r>
          </a:p>
          <a:p>
            <a:r>
              <a:rPr lang="en-US" sz="2200" dirty="0">
                <a:cs typeface="Calibri" panose="020F0502020204030204"/>
              </a:rPr>
              <a:t>Finding new customers</a:t>
            </a:r>
          </a:p>
          <a:p>
            <a:r>
              <a:rPr lang="en-US" sz="2200" dirty="0">
                <a:cs typeface="Calibri" panose="020F0502020204030204"/>
              </a:rPr>
              <a:t>Public and private assistance</a:t>
            </a:r>
          </a:p>
          <a:p>
            <a:r>
              <a:rPr lang="en-US" sz="2200" dirty="0">
                <a:cs typeface="Calibri" panose="020F0502020204030204"/>
              </a:rPr>
              <a:t>Relief programs</a:t>
            </a:r>
          </a:p>
        </p:txBody>
      </p:sp>
      <p:sp>
        <p:nvSpPr>
          <p:cNvPr id="73"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11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Georgia SBDC: Help for Small Businesses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6899210" cy="4351338"/>
          </a:xfrm>
        </p:spPr>
        <p:txBody>
          <a:bodyPr vert="horz" lIns="91440" tIns="45720" rIns="91440" bIns="45720" rtlCol="0" anchor="t">
            <a:normAutofit/>
          </a:bodyPr>
          <a:lstStyle/>
          <a:p>
            <a:r>
              <a:rPr lang="en-US">
                <a:hlinkClick r:id="rId2"/>
              </a:rPr>
              <a:t>https://www.georgiasbdc.org/state-office/</a:t>
            </a:r>
            <a:endParaRPr lang="en-US"/>
          </a:p>
          <a:p>
            <a:r>
              <a:rPr lang="en-US">
                <a:cs typeface="Calibri" panose="020F0502020204030204"/>
              </a:rPr>
              <a:t>706-542-2762</a:t>
            </a:r>
          </a:p>
          <a:p>
            <a:r>
              <a:rPr lang="en-US">
                <a:cs typeface="Calibri" panose="020F0502020204030204"/>
              </a:rPr>
              <a:t>Headquarters in Athens</a:t>
            </a:r>
          </a:p>
          <a:p>
            <a:r>
              <a:rPr lang="en-US">
                <a:cs typeface="Calibri" panose="020F0502020204030204"/>
              </a:rPr>
              <a:t>UGA operated</a:t>
            </a:r>
          </a:p>
          <a:p>
            <a:r>
              <a:rPr lang="en-US">
                <a:cs typeface="Calibri" panose="020F0502020204030204"/>
              </a:rPr>
              <a:t>All 18 offices have access to experts and services organization-wide</a:t>
            </a:r>
          </a:p>
          <a:p>
            <a:r>
              <a:rPr lang="en-US">
                <a:cs typeface="Calibri" panose="020F0502020204030204"/>
              </a:rPr>
              <a:t>Staff has access to national and state resources</a:t>
            </a:r>
          </a:p>
          <a:p>
            <a:endParaRPr lang="en-US">
              <a:cs typeface="Calibri" panose="020F0502020204030204"/>
            </a:endParaRPr>
          </a:p>
          <a:p>
            <a:endParaRPr lang="en-US">
              <a:cs typeface="Calibri" panose="020F0502020204030204"/>
            </a:endParaRPr>
          </a:p>
        </p:txBody>
      </p:sp>
      <p:pic>
        <p:nvPicPr>
          <p:cNvPr id="11266" name="Picture 2">
            <a:extLst>
              <a:ext uri="{FF2B5EF4-FFF2-40B4-BE49-F238E27FC236}">
                <a16:creationId xmlns:a16="http://schemas.microsoft.com/office/drawing/2014/main" id="{61C70B1A-BA14-4ED0-95B8-E36BF6A8E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024" y="3722914"/>
            <a:ext cx="4642975" cy="127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9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188ADC8-520D-49A1-9769-849579CDFE31}"/>
              </a:ext>
            </a:extLst>
          </p:cNvPr>
          <p:cNvPicPr>
            <a:picLocks noChangeAspect="1"/>
          </p:cNvPicPr>
          <p:nvPr/>
        </p:nvPicPr>
        <p:blipFill>
          <a:blip r:embed="rId2"/>
          <a:stretch>
            <a:fillRect/>
          </a:stretch>
        </p:blipFill>
        <p:spPr>
          <a:xfrm>
            <a:off x="0" y="0"/>
            <a:ext cx="12192000" cy="6857999"/>
          </a:xfrm>
          <a:prstGeom prst="roundRect">
            <a:avLst/>
          </a:prstGeom>
        </p:spPr>
      </p:pic>
      <p:sp>
        <p:nvSpPr>
          <p:cNvPr id="22" name="Title 21">
            <a:extLst>
              <a:ext uri="{FF2B5EF4-FFF2-40B4-BE49-F238E27FC236}">
                <a16:creationId xmlns:a16="http://schemas.microsoft.com/office/drawing/2014/main" id="{B81B5099-0C4B-4F8C-8FAD-B4A255CD931D}"/>
              </a:ext>
            </a:extLst>
          </p:cNvPr>
          <p:cNvSpPr>
            <a:spLocks noGrp="1"/>
          </p:cNvSpPr>
          <p:nvPr>
            <p:ph type="title"/>
          </p:nvPr>
        </p:nvSpPr>
        <p:spPr/>
        <p:txBody>
          <a:bodyPr/>
          <a:lstStyle/>
          <a:p>
            <a:endParaRPr lang="en-US"/>
          </a:p>
        </p:txBody>
      </p:sp>
      <p:sp>
        <p:nvSpPr>
          <p:cNvPr id="23" name="TextBox 22">
            <a:extLst>
              <a:ext uri="{FF2B5EF4-FFF2-40B4-BE49-F238E27FC236}">
                <a16:creationId xmlns:a16="http://schemas.microsoft.com/office/drawing/2014/main" id="{D58E0ABC-335B-409A-92F5-96C2B6C02BF4}"/>
              </a:ext>
            </a:extLst>
          </p:cNvPr>
          <p:cNvSpPr txBox="1"/>
          <p:nvPr/>
        </p:nvSpPr>
        <p:spPr>
          <a:xfrm>
            <a:off x="134224" y="2155971"/>
            <a:ext cx="2172748" cy="1200329"/>
          </a:xfrm>
          <a:prstGeom prst="rect">
            <a:avLst/>
          </a:prstGeom>
          <a:noFill/>
        </p:spPr>
        <p:txBody>
          <a:bodyPr wrap="square" rtlCol="0">
            <a:spAutoFit/>
          </a:bodyPr>
          <a:lstStyle/>
          <a:p>
            <a:pPr algn="ctr"/>
            <a:r>
              <a:rPr lang="en-US" sz="2400" b="1"/>
              <a:t>Department of Commerce: EDA</a:t>
            </a:r>
          </a:p>
        </p:txBody>
      </p:sp>
    </p:spTree>
    <p:extLst>
      <p:ext uri="{BB962C8B-B14F-4D97-AF65-F5344CB8AC3E}">
        <p14:creationId xmlns:p14="http://schemas.microsoft.com/office/powerpoint/2010/main" val="231276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EDA – ARPA Investing in America’s Communities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10573588" cy="4351338"/>
          </a:xfrm>
        </p:spPr>
        <p:txBody>
          <a:bodyPr vert="horz" lIns="91440" tIns="45720" rIns="91440" bIns="45720" rtlCol="0" anchor="t">
            <a:normAutofit fontScale="77500" lnSpcReduction="20000"/>
          </a:bodyPr>
          <a:lstStyle/>
          <a:p>
            <a:pPr marL="0" marR="0">
              <a:spcBef>
                <a:spcPts val="150"/>
              </a:spcBef>
              <a:spcAft>
                <a:spcPts val="1125"/>
              </a:spcAft>
            </a:pPr>
            <a:r>
              <a:rPr lang="en-US" sz="1800">
                <a:solidFill>
                  <a:srgbClr val="333333"/>
                </a:solidFill>
                <a:effectLst/>
                <a:latin typeface="Georgia" panose="02040502050405020303" pitchFamily="18" charset="0"/>
                <a:ea typeface="Calibri" panose="020F0502020204030204" pitchFamily="34" charset="0"/>
              </a:rPr>
              <a:t>Investing in America’s Communities includes: </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2"/>
              </a:rPr>
              <a:t>Build Back Better Regional Challenge</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($1 billion)</a:t>
            </a:r>
            <a:r>
              <a:rPr lang="en-US" sz="1800">
                <a:solidFill>
                  <a:srgbClr val="333333"/>
                </a:solidFill>
                <a:effectLst/>
                <a:latin typeface="Georgia" panose="02040502050405020303" pitchFamily="18" charset="0"/>
                <a:ea typeface="Times New Roman" panose="02020603050405020304" pitchFamily="18" charset="0"/>
              </a:rPr>
              <a:t> will capitalize on American ingenuity and American workers by providing a transformational investment to regions across the country to revitalize their economies.</a:t>
            </a:r>
            <a:endParaRPr lang="en-US" sz="180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3"/>
              </a:rPr>
              <a:t>Good Jobs Challenge</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($500 million) </a:t>
            </a:r>
            <a:r>
              <a:rPr lang="en-US" sz="1800">
                <a:solidFill>
                  <a:srgbClr val="333333"/>
                </a:solidFill>
                <a:effectLst/>
                <a:latin typeface="Georgia" panose="02040502050405020303" pitchFamily="18" charset="0"/>
                <a:ea typeface="Times New Roman" panose="02020603050405020304" pitchFamily="18" charset="0"/>
              </a:rPr>
              <a:t>is designed to help get Americans back in good-paying jobs. The program will develop and strengthen regional workforce training systems and sector-based partnerships with a focus on programs targeted at women, people of color and historically underserved communities.</a:t>
            </a:r>
            <a:endParaRPr lang="en-US" sz="180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4"/>
              </a:rPr>
              <a:t>Economic Adjustment Assistance</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($500 million) </a:t>
            </a:r>
            <a:r>
              <a:rPr lang="en-US" sz="1800">
                <a:solidFill>
                  <a:srgbClr val="333333"/>
                </a:solidFill>
                <a:effectLst/>
                <a:latin typeface="Georgia" panose="02040502050405020303" pitchFamily="18" charset="0"/>
                <a:ea typeface="Times New Roman" panose="02020603050405020304" pitchFamily="18" charset="0"/>
              </a:rPr>
              <a:t>grants will help hundreds of communities across the nation plan, build, innovate, and put people back to work through projects tailored to meet local needs.  </a:t>
            </a:r>
            <a:endParaRPr lang="en-US" sz="180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5"/>
              </a:rPr>
              <a:t>Indigenous Communities</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($100 million) </a:t>
            </a:r>
            <a:r>
              <a:rPr lang="en-US" sz="1800">
                <a:solidFill>
                  <a:srgbClr val="333333"/>
                </a:solidFill>
                <a:effectLst/>
                <a:latin typeface="Georgia" panose="02040502050405020303" pitchFamily="18" charset="0"/>
                <a:ea typeface="Times New Roman" panose="02020603050405020304" pitchFamily="18" charset="0"/>
              </a:rPr>
              <a:t>program will work hand-in-hand with Tribal Governments and Indigenous communities to develop and execute economic development projects they need to recover from the pandemic and build economies for the future. </a:t>
            </a:r>
            <a:endParaRPr lang="en-US" sz="180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6"/>
              </a:rPr>
              <a:t>Travel, Tourism and Outdoor Recreation</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($750 million) </a:t>
            </a:r>
            <a:r>
              <a:rPr lang="en-US" sz="1800">
                <a:solidFill>
                  <a:srgbClr val="333333"/>
                </a:solidFill>
                <a:effectLst/>
                <a:latin typeface="Georgia" panose="02040502050405020303" pitchFamily="18" charset="0"/>
                <a:ea typeface="Times New Roman" panose="02020603050405020304" pitchFamily="18" charset="0"/>
              </a:rPr>
              <a:t>program will focus on revitalizing the hard-hit travel, tourism, and outdoor recreation industries and accelerate the recovery of communities that rely on these sectors.  </a:t>
            </a:r>
            <a:endParaRPr lang="en-US" sz="1800">
              <a:solidFill>
                <a:srgbClr val="333333"/>
              </a:solidFill>
              <a:effectLst/>
              <a:latin typeface="Calibri" panose="020F0502020204030204" pitchFamily="34" charset="0"/>
              <a:ea typeface="Calibri" panose="020F0502020204030204" pitchFamily="34" charset="0"/>
            </a:endParaRPr>
          </a:p>
          <a:p>
            <a:pPr marL="342900" marR="0" lvl="0" indent="-342900">
              <a:spcBef>
                <a:spcPts val="0"/>
              </a:spcBef>
              <a:spcAft>
                <a:spcPts val="525"/>
              </a:spcAft>
              <a:buSzPts val="1000"/>
              <a:buFont typeface="Symbol" panose="05050102010706020507" pitchFamily="18" charset="2"/>
              <a:buChar char=""/>
              <a:tabLst>
                <a:tab pos="457200" algn="l"/>
              </a:tabLst>
            </a:pPr>
            <a:r>
              <a:rPr lang="en-US" sz="1800" b="1" u="sng">
                <a:solidFill>
                  <a:srgbClr val="6D3900"/>
                </a:solidFill>
                <a:effectLst/>
                <a:latin typeface="Georgia" panose="02040502050405020303" pitchFamily="18" charset="0"/>
                <a:ea typeface="Times New Roman" panose="02020603050405020304" pitchFamily="18" charset="0"/>
                <a:hlinkClick r:id="rId7"/>
              </a:rPr>
              <a:t>Statewide Planning, Research and Networks</a:t>
            </a:r>
            <a:r>
              <a:rPr lang="en-US" sz="1800" b="1">
                <a:solidFill>
                  <a:srgbClr val="333333"/>
                </a:solidFill>
                <a:effectLst/>
                <a:latin typeface="Georgia" panose="02040502050405020303" pitchFamily="18" charset="0"/>
                <a:ea typeface="Times New Roman" panose="02020603050405020304" pitchFamily="18" charset="0"/>
                <a:cs typeface="Calibri" panose="020F0502020204030204" pitchFamily="34" charset="0"/>
              </a:rPr>
              <a:t> ($90 million) </a:t>
            </a:r>
            <a:r>
              <a:rPr lang="en-US" sz="1800">
                <a:solidFill>
                  <a:srgbClr val="333333"/>
                </a:solidFill>
                <a:effectLst/>
                <a:latin typeface="Georgia" panose="02040502050405020303" pitchFamily="18" charset="0"/>
                <a:ea typeface="Times New Roman" panose="02020603050405020304" pitchFamily="18" charset="0"/>
              </a:rPr>
              <a:t>grants include funding for state planning efforts as well as grants to build Communities of Practice to extend technical assistance to support EDA’s work with grantees.  </a:t>
            </a:r>
            <a:endParaRPr lang="en-US" sz="1800">
              <a:solidFill>
                <a:srgbClr val="333333"/>
              </a:solidFill>
              <a:effectLst/>
              <a:latin typeface="Calibri" panose="020F0502020204030204" pitchFamily="34" charset="0"/>
              <a:ea typeface="Calibri" panose="020F0502020204030204" pitchFamily="34" charset="0"/>
            </a:endParaRPr>
          </a:p>
          <a:p>
            <a:pPr marL="0" marR="0">
              <a:spcBef>
                <a:spcPts val="150"/>
              </a:spcBef>
              <a:spcAft>
                <a:spcPts val="1125"/>
              </a:spcAft>
            </a:pPr>
            <a:r>
              <a:rPr lang="en-US" sz="1800">
                <a:solidFill>
                  <a:srgbClr val="333333"/>
                </a:solidFill>
                <a:effectLst/>
                <a:latin typeface="Georgia" panose="02040502050405020303" pitchFamily="18" charset="0"/>
                <a:ea typeface="Calibri" panose="020F0502020204030204" pitchFamily="34" charset="0"/>
              </a:rPr>
              <a:t>As part of the six programs, EDA is making a </a:t>
            </a:r>
            <a:r>
              <a:rPr lang="en-US" sz="1800" i="1" u="sng">
                <a:solidFill>
                  <a:srgbClr val="6D3900"/>
                </a:solidFill>
                <a:effectLst/>
                <a:latin typeface="Georgia" panose="02040502050405020303" pitchFamily="18" charset="0"/>
                <a:ea typeface="Calibri" panose="020F0502020204030204" pitchFamily="34" charset="0"/>
                <a:cs typeface="Calibri" panose="020F0502020204030204" pitchFamily="34" charset="0"/>
                <a:hlinkClick r:id="rId8"/>
              </a:rPr>
              <a:t>Coal Communities Commitment</a:t>
            </a:r>
            <a:r>
              <a:rPr lang="en-US" sz="1800" u="sng">
                <a:solidFill>
                  <a:srgbClr val="6D3900"/>
                </a:solidFill>
                <a:effectLst/>
                <a:latin typeface="Georgia" panose="02040502050405020303" pitchFamily="18" charset="0"/>
                <a:ea typeface="Calibri" panose="020F0502020204030204" pitchFamily="34" charset="0"/>
                <a:hlinkClick r:id="rId8"/>
              </a:rPr>
              <a:t>,</a:t>
            </a:r>
            <a:r>
              <a:rPr lang="en-US" sz="1800">
                <a:solidFill>
                  <a:srgbClr val="333333"/>
                </a:solidFill>
                <a:effectLst/>
                <a:latin typeface="Georgia" panose="02040502050405020303" pitchFamily="18" charset="0"/>
                <a:ea typeface="Calibri" panose="020F0502020204030204" pitchFamily="34" charset="0"/>
              </a:rPr>
              <a:t> allocating $300 million to ensure</a:t>
            </a:r>
            <a:r>
              <a:rPr lang="en-US" sz="1800">
                <a:solidFill>
                  <a:srgbClr val="333333"/>
                </a:solidFill>
                <a:effectLst/>
                <a:latin typeface="Times New Roman" panose="02020603050405020304" pitchFamily="18" charset="0"/>
                <a:ea typeface="Calibri" panose="020F0502020204030204" pitchFamily="34" charset="0"/>
              </a:rPr>
              <a:t> </a:t>
            </a:r>
            <a:r>
              <a:rPr lang="en-US" sz="1800">
                <a:solidFill>
                  <a:srgbClr val="333333"/>
                </a:solidFill>
                <a:effectLst/>
                <a:latin typeface="Georgia" panose="02040502050405020303" pitchFamily="18" charset="0"/>
                <a:ea typeface="Calibri" panose="020F0502020204030204" pitchFamily="34" charset="0"/>
              </a:rPr>
              <a:t>support for these communities as they recover from the pandemic and create new jobs and opportunities, including through the creation or expansion of a new industry sector. </a:t>
            </a:r>
            <a:endParaRPr lang="en-US" sz="1800">
              <a:effectLst/>
              <a:latin typeface="Calibri" panose="020F0502020204030204" pitchFamily="34" charset="0"/>
              <a:ea typeface="Calibri" panose="020F0502020204030204" pitchFamily="34" charset="0"/>
            </a:endParaRPr>
          </a:p>
          <a:p>
            <a:pPr marL="0" marR="0">
              <a:spcBef>
                <a:spcPts val="150"/>
              </a:spcBef>
              <a:spcAft>
                <a:spcPts val="1125"/>
              </a:spcAft>
            </a:pPr>
            <a:r>
              <a:rPr lang="en-US" sz="1800">
                <a:solidFill>
                  <a:srgbClr val="333333"/>
                </a:solidFill>
                <a:effectLst/>
                <a:highlight>
                  <a:srgbClr val="FFFF00"/>
                </a:highlight>
                <a:latin typeface="Georgia" panose="02040502050405020303" pitchFamily="18" charset="0"/>
                <a:ea typeface="Calibri" panose="020F0502020204030204" pitchFamily="34" charset="0"/>
              </a:rPr>
              <a:t>To learn more about EDA and our American Rescue Plan Funding Opportunities sign up for our webinar, EDA 101 and America Rescue Plan Overview, which will be held on </a:t>
            </a:r>
            <a:r>
              <a:rPr lang="en-US" sz="1800" u="sng">
                <a:solidFill>
                  <a:srgbClr val="6D3900"/>
                </a:solidFill>
                <a:effectLst/>
                <a:highlight>
                  <a:srgbClr val="FFFF00"/>
                </a:highlight>
                <a:latin typeface="Georgia" panose="02040502050405020303" pitchFamily="18" charset="0"/>
                <a:ea typeface="Calibri" panose="020F0502020204030204" pitchFamily="34" charset="0"/>
                <a:hlinkClick r:id="rId9"/>
              </a:rPr>
              <a:t>July 27</a:t>
            </a:r>
            <a:r>
              <a:rPr lang="en-US" sz="1800">
                <a:solidFill>
                  <a:srgbClr val="333333"/>
                </a:solidFill>
                <a:effectLst/>
                <a:highlight>
                  <a:srgbClr val="FFFF00"/>
                </a:highlight>
                <a:latin typeface="Georgia" panose="02040502050405020303" pitchFamily="18" charset="0"/>
                <a:ea typeface="Calibri" panose="020F0502020204030204" pitchFamily="34" charset="0"/>
              </a:rPr>
              <a:t> and </a:t>
            </a:r>
            <a:r>
              <a:rPr lang="en-US" sz="1800" u="sng">
                <a:solidFill>
                  <a:srgbClr val="6D3900"/>
                </a:solidFill>
                <a:effectLst/>
                <a:highlight>
                  <a:srgbClr val="FFFF00"/>
                </a:highlight>
                <a:latin typeface="Georgia" panose="02040502050405020303" pitchFamily="18" charset="0"/>
                <a:ea typeface="Calibri" panose="020F0502020204030204" pitchFamily="34" charset="0"/>
                <a:hlinkClick r:id="rId10"/>
              </a:rPr>
              <a:t>July 29</a:t>
            </a:r>
            <a:r>
              <a:rPr lang="en-US" sz="1800">
                <a:solidFill>
                  <a:srgbClr val="333333"/>
                </a:solidFill>
                <a:effectLst/>
                <a:highlight>
                  <a:srgbClr val="FFFF00"/>
                </a:highlight>
                <a:latin typeface="Georgia" panose="02040502050405020303" pitchFamily="18" charset="0"/>
                <a:ea typeface="Calibri" panose="020F0502020204030204" pitchFamily="34" charset="0"/>
              </a:rPr>
              <a:t>.</a:t>
            </a:r>
            <a:endParaRPr lang="en-US" sz="1800">
              <a:effectLst/>
              <a:latin typeface="Calibri" panose="020F0502020204030204" pitchFamily="34" charset="0"/>
              <a:ea typeface="Calibri" panose="020F0502020204030204" pitchFamily="34" charset="0"/>
            </a:endParaRPr>
          </a:p>
          <a:p>
            <a:r>
              <a:rPr lang="en-US" sz="1800">
                <a:solidFill>
                  <a:srgbClr val="333333"/>
                </a:solidFill>
                <a:effectLst/>
                <a:latin typeface="Georgia" panose="02040502050405020303" pitchFamily="18" charset="0"/>
                <a:ea typeface="Calibri" panose="020F0502020204030204" pitchFamily="34" charset="0"/>
                <a:cs typeface="Calibri" panose="020F0502020204030204" pitchFamily="34" charset="0"/>
              </a:rPr>
              <a:t>For more information</a:t>
            </a:r>
            <a:r>
              <a:rPr lang="en-US" sz="1800" b="1">
                <a:solidFill>
                  <a:srgbClr val="333333"/>
                </a:solidFill>
                <a:effectLst/>
                <a:latin typeface="Georgia" panose="02040502050405020303" pitchFamily="18" charset="0"/>
                <a:ea typeface="Calibri" panose="020F0502020204030204" pitchFamily="34" charset="0"/>
                <a:cs typeface="Calibri" panose="020F0502020204030204" pitchFamily="34" charset="0"/>
              </a:rPr>
              <a:t>, </a:t>
            </a:r>
            <a:r>
              <a:rPr lang="en-US" sz="1800" u="sng">
                <a:solidFill>
                  <a:srgbClr val="6D3900"/>
                </a:solidFill>
                <a:effectLst/>
                <a:latin typeface="Georgia" panose="02040502050405020303" pitchFamily="18" charset="0"/>
                <a:ea typeface="Calibri" panose="020F0502020204030204" pitchFamily="34" charset="0"/>
                <a:hlinkClick r:id="rId11"/>
              </a:rPr>
              <a:t>visit www.eda.gov/ARPA</a:t>
            </a:r>
            <a:r>
              <a:rPr lang="en-US" sz="1800">
                <a:solidFill>
                  <a:srgbClr val="333333"/>
                </a:solidFill>
                <a:effectLst/>
                <a:latin typeface="Georgia" panose="02040502050405020303" pitchFamily="18" charset="0"/>
                <a:ea typeface="Calibri" panose="020F0502020204030204" pitchFamily="34" charset="0"/>
                <a:cs typeface="Calibri" panose="020F0502020204030204" pitchFamily="34" charset="0"/>
              </a:rPr>
              <a:t> for the latest news on EDA’s implementation plans. </a:t>
            </a:r>
            <a:endParaRPr lang="en-US">
              <a:cs typeface="Calibri" panose="020F0502020204030204"/>
            </a:endParaRPr>
          </a:p>
        </p:txBody>
      </p:sp>
    </p:spTree>
    <p:extLst>
      <p:ext uri="{BB962C8B-B14F-4D97-AF65-F5344CB8AC3E}">
        <p14:creationId xmlns:p14="http://schemas.microsoft.com/office/powerpoint/2010/main" val="304428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640080" y="304800"/>
            <a:ext cx="10908792" cy="1442339"/>
          </a:xfrm>
        </p:spPr>
        <p:txBody>
          <a:bodyPr vert="horz" lIns="91440" tIns="45720" rIns="91440" bIns="45720" rtlCol="0" anchor="b">
            <a:normAutofit/>
          </a:bodyPr>
          <a:lstStyle/>
          <a:p>
            <a:pPr algn="ctr"/>
            <a:r>
              <a:rPr lang="en-US" sz="6600" b="1" kern="1200">
                <a:solidFill>
                  <a:schemeClr val="tx1"/>
                </a:solidFill>
                <a:latin typeface="+mj-lt"/>
                <a:ea typeface="+mj-ea"/>
                <a:cs typeface="+mj-cs"/>
              </a:rPr>
              <a:t>Okay, now what?</a:t>
            </a:r>
          </a:p>
        </p:txBody>
      </p:sp>
      <p:sp>
        <p:nvSpPr>
          <p:cNvPr id="79" name="sketch line">
            <a:extLst>
              <a:ext uri="{FF2B5EF4-FFF2-40B4-BE49-F238E27FC236}">
                <a16:creationId xmlns:a16="http://schemas.microsoft.com/office/drawing/2014/main" id="{5A09F8C8-3B6F-414C-866C-80565B61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Now What Stock Illustrations – 733 Now What Stock Illustrations, Vectors &amp;amp;  Clipart - Dreamstime">
            <a:extLst>
              <a:ext uri="{FF2B5EF4-FFF2-40B4-BE49-F238E27FC236}">
                <a16:creationId xmlns:a16="http://schemas.microsoft.com/office/drawing/2014/main" id="{1B528194-2675-4D86-B47A-AF289A75741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136"/>
          <a:stretch/>
        </p:blipFill>
        <p:spPr bwMode="auto">
          <a:xfrm>
            <a:off x="20" y="2665139"/>
            <a:ext cx="6181981"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Clip Art - Confused Clipart Black And White , Transparent Cartoon, Free  Cliparts &amp;amp; Silhouettes - NetClipart">
            <a:extLst>
              <a:ext uri="{FF2B5EF4-FFF2-40B4-BE49-F238E27FC236}">
                <a16:creationId xmlns:a16="http://schemas.microsoft.com/office/drawing/2014/main" id="{24E97CEC-AF0B-4D9F-AFE1-399F51510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860"/>
          <a:stretch/>
        </p:blipFill>
        <p:spPr bwMode="auto">
          <a:xfrm>
            <a:off x="6096001" y="2654313"/>
            <a:ext cx="6096002"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08FEC08-64DD-4B26-AAF4-035C21EFC18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5185B2DF-4177-4F4E-B049-D3E509131CE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6C9D8FE-0088-4C98-A6C7-8A4E82DA8AC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24492D1-8841-445C-8057-A7D562D3B4E7}"/>
              </a:ext>
            </a:extLst>
          </p:cNvPr>
          <p:cNvSpPr txBox="1"/>
          <p:nvPr/>
        </p:nvSpPr>
        <p:spPr>
          <a:xfrm>
            <a:off x="142613" y="2155971"/>
            <a:ext cx="2365695" cy="954107"/>
          </a:xfrm>
          <a:prstGeom prst="rect">
            <a:avLst/>
          </a:prstGeom>
          <a:noFill/>
        </p:spPr>
        <p:txBody>
          <a:bodyPr wrap="square" rtlCol="0">
            <a:spAutoFit/>
          </a:bodyPr>
          <a:lstStyle/>
          <a:p>
            <a:pPr algn="ctr"/>
            <a:r>
              <a:rPr lang="en-US" sz="2800" b="1"/>
              <a:t>USDA Rural Development</a:t>
            </a:r>
          </a:p>
        </p:txBody>
      </p:sp>
    </p:spTree>
    <p:extLst>
      <p:ext uri="{BB962C8B-B14F-4D97-AF65-F5344CB8AC3E}">
        <p14:creationId xmlns:p14="http://schemas.microsoft.com/office/powerpoint/2010/main" val="350926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USDA – Rural Innovation Stronger Economy (RISE)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3453695-D484-4193-847F-CD9B69D440DC}"/>
              </a:ext>
            </a:extLst>
          </p:cNvPr>
          <p:cNvSpPr>
            <a:spLocks noGrp="1"/>
          </p:cNvSpPr>
          <p:nvPr>
            <p:ph idx="1"/>
          </p:nvPr>
        </p:nvSpPr>
        <p:spPr>
          <a:xfrm>
            <a:off x="818662" y="2108933"/>
            <a:ext cx="10573588" cy="4351338"/>
          </a:xfrm>
        </p:spPr>
        <p:txBody>
          <a:bodyPr vert="horz" lIns="91440" tIns="45720" rIns="91440" bIns="45720" rtlCol="0" anchor="t">
            <a:normAutofit lnSpcReduction="10000"/>
          </a:bodyPr>
          <a:lstStyle/>
          <a:p>
            <a:pPr marL="0" indent="0" algn="l">
              <a:buNone/>
            </a:pPr>
            <a:r>
              <a:rPr lang="en-US" sz="2400" b="1" i="0">
                <a:solidFill>
                  <a:srgbClr val="333333"/>
                </a:solidFill>
                <a:effectLst/>
              </a:rPr>
              <a:t>How may funds be used?</a:t>
            </a:r>
          </a:p>
          <a:p>
            <a:pPr algn="l">
              <a:buFont typeface="Arial" panose="020B0604020202020204" pitchFamily="34" charset="0"/>
              <a:buChar char="•"/>
            </a:pPr>
            <a:r>
              <a:rPr lang="en-US" sz="2400" b="0" i="0">
                <a:solidFill>
                  <a:srgbClr val="333333"/>
                </a:solidFill>
                <a:effectLst/>
              </a:rPr>
              <a:t>Grant amounts are awarded competitively with a minimum of $500,000 and a maximum grant amount of $2,000,000.</a:t>
            </a:r>
          </a:p>
          <a:p>
            <a:pPr algn="l">
              <a:buFont typeface="Arial" panose="020B0604020202020204" pitchFamily="34" charset="0"/>
              <a:buChar char="•"/>
            </a:pPr>
            <a:r>
              <a:rPr lang="en-US" sz="2400" b="0" i="0">
                <a:solidFill>
                  <a:srgbClr val="333333"/>
                </a:solidFill>
                <a:effectLst/>
              </a:rPr>
              <a:t>RISE grant funds can be used to:</a:t>
            </a:r>
          </a:p>
          <a:p>
            <a:pPr algn="l">
              <a:buFont typeface="Arial" panose="020B0604020202020204" pitchFamily="34" charset="0"/>
              <a:buChar char="•"/>
            </a:pPr>
            <a:r>
              <a:rPr lang="en-US" sz="2400" b="0" i="0">
                <a:solidFill>
                  <a:srgbClr val="333333"/>
                </a:solidFill>
                <a:effectLst/>
              </a:rPr>
              <a:t>Build or support a business incubator facility</a:t>
            </a:r>
          </a:p>
          <a:p>
            <a:pPr algn="l">
              <a:buFont typeface="Arial" panose="020B0604020202020204" pitchFamily="34" charset="0"/>
              <a:buChar char="•"/>
            </a:pPr>
            <a:r>
              <a:rPr lang="en-US" sz="2400" b="0" i="0">
                <a:solidFill>
                  <a:srgbClr val="333333"/>
                </a:solidFill>
                <a:effectLst/>
              </a:rPr>
              <a:t>Provide worker training to assist in the creation of new jobs</a:t>
            </a:r>
          </a:p>
          <a:p>
            <a:pPr algn="l">
              <a:buFont typeface="Arial" panose="020B0604020202020204" pitchFamily="34" charset="0"/>
              <a:buChar char="•"/>
            </a:pPr>
            <a:r>
              <a:rPr lang="en-US" sz="2400" b="0" i="0">
                <a:solidFill>
                  <a:srgbClr val="333333"/>
                </a:solidFill>
                <a:effectLst/>
              </a:rPr>
              <a:t>Train the existing workforce with skills for higher-paying jobs</a:t>
            </a:r>
          </a:p>
          <a:p>
            <a:pPr algn="l">
              <a:buFont typeface="Arial" panose="020B0604020202020204" pitchFamily="34" charset="0"/>
              <a:buChar char="•"/>
            </a:pPr>
            <a:r>
              <a:rPr lang="en-US" sz="2400" b="0" i="0">
                <a:solidFill>
                  <a:srgbClr val="333333"/>
                </a:solidFill>
                <a:effectLst/>
              </a:rPr>
              <a:t>Develop a base of skilled workers and improve their opportunities to obtain high-wage jobs in new or existing local industries</a:t>
            </a:r>
          </a:p>
          <a:p>
            <a:r>
              <a:rPr lang="en-US" sz="2400">
                <a:solidFill>
                  <a:srgbClr val="333333"/>
                </a:solidFill>
                <a:effectLst/>
                <a:ea typeface="Calibri" panose="020F0502020204030204" pitchFamily="34" charset="0"/>
                <a:cs typeface="Calibri" panose="020F0502020204030204" pitchFamily="34" charset="0"/>
              </a:rPr>
              <a:t>For more information</a:t>
            </a:r>
            <a:r>
              <a:rPr lang="en-US" sz="2400" b="1">
                <a:solidFill>
                  <a:srgbClr val="333333"/>
                </a:solidFill>
                <a:effectLst/>
                <a:ea typeface="Calibri" panose="020F0502020204030204" pitchFamily="34" charset="0"/>
                <a:cs typeface="Calibri" panose="020F0502020204030204" pitchFamily="34" charset="0"/>
              </a:rPr>
              <a:t>, </a:t>
            </a:r>
            <a:r>
              <a:rPr lang="en-US" sz="2400" u="sng">
                <a:solidFill>
                  <a:srgbClr val="6D3900"/>
                </a:solidFill>
                <a:effectLst/>
                <a:ea typeface="Calibri" panose="020F0502020204030204" pitchFamily="34" charset="0"/>
              </a:rPr>
              <a:t>https://www.rd.usda.gov/programs-services/business-programs/rural-innovation-stronger-economy-rise-grants</a:t>
            </a:r>
            <a:r>
              <a:rPr lang="en-US" sz="2400">
                <a:solidFill>
                  <a:srgbClr val="333333"/>
                </a:solidFill>
                <a:effectLst/>
                <a:ea typeface="Calibri" panose="020F0502020204030204" pitchFamily="34" charset="0"/>
                <a:cs typeface="Calibri" panose="020F0502020204030204" pitchFamily="34" charset="0"/>
              </a:rPr>
              <a:t>. </a:t>
            </a:r>
            <a:endParaRPr lang="en-US" sz="2400">
              <a:cs typeface="Calibri" panose="020F0502020204030204"/>
            </a:endParaRPr>
          </a:p>
        </p:txBody>
      </p:sp>
    </p:spTree>
    <p:extLst>
      <p:ext uri="{BB962C8B-B14F-4D97-AF65-F5344CB8AC3E}">
        <p14:creationId xmlns:p14="http://schemas.microsoft.com/office/powerpoint/2010/main" val="862082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08FEC08-64DD-4B26-AAF4-035C21EFC181}"/>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5185B2DF-4177-4F4E-B049-D3E509131CE9}"/>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49E2CA02-F90B-48A9-8D6C-5221933928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099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Georgia’s State Fiscal Recovery Funds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3F29850-FAD8-45BE-A8C5-507305D419B6}"/>
              </a:ext>
            </a:extLst>
          </p:cNvPr>
          <p:cNvSpPr>
            <a:spLocks noGrp="1"/>
          </p:cNvSpPr>
          <p:nvPr>
            <p:ph idx="1"/>
          </p:nvPr>
        </p:nvSpPr>
        <p:spPr>
          <a:xfrm>
            <a:off x="768096" y="2144407"/>
            <a:ext cx="10515600" cy="4351338"/>
          </a:xfrm>
        </p:spPr>
        <p:txBody>
          <a:bodyPr>
            <a:normAutofit fontScale="92500" lnSpcReduction="10000"/>
          </a:bodyPr>
          <a:lstStyle/>
          <a:p>
            <a:pPr marL="0" indent="0" algn="l">
              <a:buNone/>
            </a:pPr>
            <a:r>
              <a:rPr lang="en-US" b="1" i="0">
                <a:solidFill>
                  <a:srgbClr val="000300"/>
                </a:solidFill>
                <a:effectLst/>
                <a:latin typeface="Source Serif Pro VF"/>
              </a:rPr>
              <a:t>Georgia Jobs and Infrastructure Committees</a:t>
            </a:r>
          </a:p>
          <a:p>
            <a:pPr algn="l"/>
            <a:r>
              <a:rPr lang="en-US" i="0">
                <a:solidFill>
                  <a:srgbClr val="000300"/>
                </a:solidFill>
                <a:effectLst/>
                <a:latin typeface="Source Serif Pro VF"/>
              </a:rPr>
              <a:t>Governor Brian Kemp has named members of the</a:t>
            </a:r>
            <a:r>
              <a:rPr lang="en-US" i="0" u="sng">
                <a:solidFill>
                  <a:srgbClr val="000300"/>
                </a:solidFill>
                <a:effectLst/>
                <a:latin typeface="Source Serif Pro VF"/>
                <a:hlinkClick r:id="rId2"/>
              </a:rPr>
              <a:t> Georgia Jobs and Infrastructure Committees</a:t>
            </a:r>
            <a:r>
              <a:rPr lang="en-US" i="0">
                <a:solidFill>
                  <a:srgbClr val="000300"/>
                </a:solidFill>
                <a:effectLst/>
                <a:latin typeface="Source Serif Pro VF"/>
              </a:rPr>
              <a:t>, which will be responsible for receiving applications and making recommendations to the Governor regarding federal coronavirus relief funds allocated to Georgia through the American Rescue Plan. State government entities, units of local government, industries, and nonprofits will be eligible to apply. </a:t>
            </a:r>
          </a:p>
          <a:p>
            <a:pPr algn="l"/>
            <a:r>
              <a:rPr lang="en-US" i="0">
                <a:solidFill>
                  <a:srgbClr val="000300"/>
                </a:solidFill>
                <a:effectLst/>
                <a:latin typeface="Source Serif Pro VF"/>
              </a:rPr>
              <a:t>Updates regarding the application process and eligibility will be posted on OPB's website at </a:t>
            </a:r>
            <a:r>
              <a:rPr lang="en-US" i="0">
                <a:solidFill>
                  <a:srgbClr val="000300"/>
                </a:solidFill>
                <a:effectLst/>
                <a:latin typeface="Source Serif Pro VF"/>
                <a:hlinkClick r:id="rId3"/>
              </a:rPr>
              <a:t>https://opb.georgia.gov/state-fiscal-recovery-fund</a:t>
            </a:r>
            <a:r>
              <a:rPr lang="en-US" i="0">
                <a:solidFill>
                  <a:srgbClr val="000300"/>
                </a:solidFill>
                <a:effectLst/>
                <a:latin typeface="Source Serif Pro VF"/>
              </a:rPr>
              <a:t>. </a:t>
            </a:r>
          </a:p>
          <a:p>
            <a:pPr algn="l"/>
            <a:r>
              <a:rPr lang="en-US" b="1" i="0">
                <a:solidFill>
                  <a:srgbClr val="000300"/>
                </a:solidFill>
                <a:effectLst/>
                <a:latin typeface="Source Serif Pro VF"/>
              </a:rPr>
              <a:t>The application period for the State Fiscal Recovery Funds is August 1-August 31, 2021.</a:t>
            </a:r>
            <a:r>
              <a:rPr lang="en-US" i="0">
                <a:solidFill>
                  <a:srgbClr val="000300"/>
                </a:solidFill>
                <a:effectLst/>
                <a:latin typeface="Source Serif Pro VF"/>
              </a:rPr>
              <a:t> </a:t>
            </a:r>
          </a:p>
          <a:p>
            <a:endParaRPr lang="en-US"/>
          </a:p>
        </p:txBody>
      </p:sp>
    </p:spTree>
    <p:extLst>
      <p:ext uri="{BB962C8B-B14F-4D97-AF65-F5344CB8AC3E}">
        <p14:creationId xmlns:p14="http://schemas.microsoft.com/office/powerpoint/2010/main" val="898454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Reporting Requirements</a:t>
            </a:r>
          </a:p>
        </p:txBody>
      </p:sp>
      <p:sp>
        <p:nvSpPr>
          <p:cNvPr id="18" name="Content Placeholder 17">
            <a:extLst>
              <a:ext uri="{FF2B5EF4-FFF2-40B4-BE49-F238E27FC236}">
                <a16:creationId xmlns:a16="http://schemas.microsoft.com/office/drawing/2014/main" id="{DC645D52-FE4E-42C5-B6AC-0D3561B7A4AE}"/>
              </a:ext>
            </a:extLst>
          </p:cNvPr>
          <p:cNvSpPr>
            <a:spLocks noGrp="1"/>
          </p:cNvSpPr>
          <p:nvPr>
            <p:ph idx="1"/>
          </p:nvPr>
        </p:nvSpPr>
        <p:spPr>
          <a:xfrm>
            <a:off x="804672" y="2508308"/>
            <a:ext cx="10797302" cy="3967993"/>
          </a:xfrm>
        </p:spPr>
        <p:txBody>
          <a:bodyPr anchor="ctr">
            <a:normAutofit/>
          </a:bodyPr>
          <a:lstStyle/>
          <a:p>
            <a:r>
              <a:rPr lang="en-US" sz="2400">
                <a:solidFill>
                  <a:srgbClr val="000000"/>
                </a:solidFill>
                <a:cs typeface="Calibri"/>
              </a:rPr>
              <a:t>Treasury SLFRF Reporting Guidance addresses priority areas for an equitable economic recovery.</a:t>
            </a:r>
          </a:p>
          <a:p>
            <a:r>
              <a:rPr lang="en-US" sz="2400">
                <a:solidFill>
                  <a:srgbClr val="000000"/>
                </a:solidFill>
                <a:cs typeface="Calibri"/>
              </a:rPr>
              <a:t>Treasury will begin to accept recipients' reports through the Treasury Submission Portal and will issue a User Guide and other reference materials before reporting deadlines.</a:t>
            </a:r>
          </a:p>
          <a:p>
            <a:r>
              <a:rPr lang="en-US" sz="2400">
                <a:solidFill>
                  <a:srgbClr val="000000"/>
                </a:solidFill>
                <a:cs typeface="Calibri"/>
              </a:rPr>
              <a:t>Metro cities will provide an interim report by </a:t>
            </a:r>
            <a:r>
              <a:rPr lang="en-US" sz="2400" b="1" u="sng">
                <a:solidFill>
                  <a:srgbClr val="000000"/>
                </a:solidFill>
                <a:cs typeface="Calibri"/>
              </a:rPr>
              <a:t>August 31, 2021 </a:t>
            </a:r>
            <a:r>
              <a:rPr lang="en-US" sz="2400">
                <a:solidFill>
                  <a:srgbClr val="000000"/>
                </a:solidFill>
                <a:cs typeface="Calibri"/>
              </a:rPr>
              <a:t>with expenditures by category.</a:t>
            </a:r>
          </a:p>
          <a:p>
            <a:r>
              <a:rPr lang="en-US" sz="2400">
                <a:solidFill>
                  <a:srgbClr val="000000"/>
                </a:solidFill>
                <a:cs typeface="Calibri"/>
              </a:rPr>
              <a:t>Metro cities will provide a project and expenditure report by October 31, 2021 and then 30 days after the end of each quarter thereafter.</a:t>
            </a:r>
          </a:p>
          <a:p>
            <a:r>
              <a:rPr lang="en-US" sz="2400">
                <a:solidFill>
                  <a:srgbClr val="000000"/>
                </a:solidFill>
                <a:cs typeface="Calibri"/>
              </a:rPr>
              <a:t>Metro cities over 250,000 will provide an annual performance report.</a:t>
            </a:r>
            <a:endParaRPr lang="en-US" sz="2000">
              <a:solidFill>
                <a:srgbClr val="000000"/>
              </a:solidFill>
              <a:cs typeface="Calibri"/>
            </a:endParaRPr>
          </a:p>
        </p:txBody>
      </p:sp>
    </p:spTree>
    <p:extLst>
      <p:ext uri="{BB962C8B-B14F-4D97-AF65-F5344CB8AC3E}">
        <p14:creationId xmlns:p14="http://schemas.microsoft.com/office/powerpoint/2010/main" val="2153613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NEU Reporting Requirements</a:t>
            </a:r>
          </a:p>
        </p:txBody>
      </p:sp>
      <p:sp>
        <p:nvSpPr>
          <p:cNvPr id="18" name="Content Placeholder 17">
            <a:extLst>
              <a:ext uri="{FF2B5EF4-FFF2-40B4-BE49-F238E27FC236}">
                <a16:creationId xmlns:a16="http://schemas.microsoft.com/office/drawing/2014/main" id="{DC645D52-FE4E-42C5-B6AC-0D3561B7A4AE}"/>
              </a:ext>
            </a:extLst>
          </p:cNvPr>
          <p:cNvSpPr>
            <a:spLocks noGrp="1"/>
          </p:cNvSpPr>
          <p:nvPr>
            <p:ph idx="1"/>
          </p:nvPr>
        </p:nvSpPr>
        <p:spPr>
          <a:xfrm>
            <a:off x="804672" y="2541864"/>
            <a:ext cx="10528855" cy="4060271"/>
          </a:xfrm>
        </p:spPr>
        <p:txBody>
          <a:bodyPr anchor="ctr">
            <a:normAutofit/>
          </a:bodyPr>
          <a:lstStyle/>
          <a:p>
            <a:r>
              <a:rPr lang="en-US" sz="2400">
                <a:solidFill>
                  <a:srgbClr val="000000"/>
                </a:solidFill>
              </a:rPr>
              <a:t>Each NEU will also be asked to provide the following information with their first report submitted by </a:t>
            </a:r>
            <a:r>
              <a:rPr lang="en-US" sz="2400" b="1" u="sng">
                <a:solidFill>
                  <a:srgbClr val="000000"/>
                </a:solidFill>
              </a:rPr>
              <a:t>October 31, 2021</a:t>
            </a:r>
            <a:r>
              <a:rPr lang="en-US" sz="2400">
                <a:solidFill>
                  <a:srgbClr val="000000"/>
                </a:solidFill>
              </a:rPr>
              <a:t>: </a:t>
            </a:r>
          </a:p>
          <a:p>
            <a:r>
              <a:rPr lang="en-US" sz="2400">
                <a:solidFill>
                  <a:srgbClr val="000000"/>
                </a:solidFill>
              </a:rPr>
              <a:t>Copy of the signed award terms and conditions agreement (which was signed and submitted to the State as part of the request for funding) </a:t>
            </a:r>
          </a:p>
          <a:p>
            <a:r>
              <a:rPr lang="en-US" sz="2400">
                <a:solidFill>
                  <a:srgbClr val="000000"/>
                </a:solidFill>
              </a:rPr>
              <a:t>Copy of the signed assurances of compliance with Title VI of the Civil Rights Act of 1964 (which was signed and submitted to the State as part of the request for funding) </a:t>
            </a:r>
          </a:p>
          <a:p>
            <a:r>
              <a:rPr lang="en-US" sz="2400">
                <a:solidFill>
                  <a:srgbClr val="000000"/>
                </a:solidFill>
              </a:rPr>
              <a:t>Copy of actual budget documents validating the top-line budget total provided to the State as part of the request for funding</a:t>
            </a:r>
          </a:p>
        </p:txBody>
      </p:sp>
    </p:spTree>
    <p:extLst>
      <p:ext uri="{BB962C8B-B14F-4D97-AF65-F5344CB8AC3E}">
        <p14:creationId xmlns:p14="http://schemas.microsoft.com/office/powerpoint/2010/main" val="635845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79E91-F44E-4981-A39A-BC8C16D0CFC7}"/>
              </a:ext>
            </a:extLst>
          </p:cNvPr>
          <p:cNvSpPr>
            <a:spLocks noGrp="1"/>
          </p:cNvSpPr>
          <p:nvPr>
            <p:ph idx="1"/>
          </p:nvPr>
        </p:nvSpPr>
        <p:spPr>
          <a:xfrm>
            <a:off x="527481" y="346230"/>
            <a:ext cx="10515600" cy="6161102"/>
          </a:xfrm>
        </p:spPr>
        <p:txBody>
          <a:bodyPr>
            <a:normAutofit fontScale="92500" lnSpcReduction="10000"/>
          </a:bodyPr>
          <a:lstStyle/>
          <a:p>
            <a:pPr marL="0" indent="0">
              <a:buNone/>
            </a:pPr>
            <a:r>
              <a:rPr lang="en-US" b="1">
                <a:solidFill>
                  <a:schemeClr val="accent1"/>
                </a:solidFill>
              </a:rPr>
              <a:t>REPORTING GUIDANCE</a:t>
            </a:r>
          </a:p>
          <a:p>
            <a:pPr marL="0" indent="0">
              <a:buNone/>
            </a:pPr>
            <a:r>
              <a:rPr lang="en-US" b="1">
                <a:solidFill>
                  <a:schemeClr val="accent1"/>
                </a:solidFill>
              </a:rPr>
              <a:t>Uniform Administrative Requirement </a:t>
            </a:r>
          </a:p>
          <a:p>
            <a:pPr marL="0" indent="0">
              <a:buNone/>
            </a:pPr>
            <a:r>
              <a:rPr lang="en-US"/>
              <a:t>• Generally subject to Uniform Administrative Requirements, Cost Principles, and Audit Requirements (Uniform Guidance) </a:t>
            </a:r>
          </a:p>
          <a:p>
            <a:pPr marL="0" indent="0">
              <a:buNone/>
            </a:pPr>
            <a:r>
              <a:rPr lang="en-US"/>
              <a:t>• Implement robust internal controls and effective monitoring to ensure compliance </a:t>
            </a:r>
          </a:p>
          <a:p>
            <a:pPr marL="0" indent="0">
              <a:buNone/>
            </a:pPr>
            <a:r>
              <a:rPr lang="en-US" b="1">
                <a:solidFill>
                  <a:schemeClr val="accent1"/>
                </a:solidFill>
              </a:rPr>
              <a:t>Administrative Costs </a:t>
            </a:r>
          </a:p>
          <a:p>
            <a:pPr marL="0" indent="0">
              <a:buNone/>
            </a:pPr>
            <a:r>
              <a:rPr lang="en-US"/>
              <a:t>• Supporting effective management and oversight </a:t>
            </a:r>
          </a:p>
          <a:p>
            <a:pPr marL="0" indent="0">
              <a:buNone/>
            </a:pPr>
            <a:r>
              <a:rPr lang="en-US"/>
              <a:t>• Ensuring compliance with legal, regulatory, and other requirements </a:t>
            </a:r>
          </a:p>
          <a:p>
            <a:pPr marL="0" indent="0">
              <a:buNone/>
            </a:pPr>
            <a:r>
              <a:rPr lang="en-US"/>
              <a:t>• Including cost of consultants </a:t>
            </a:r>
          </a:p>
          <a:p>
            <a:pPr marL="0" indent="0">
              <a:buNone/>
            </a:pPr>
            <a:r>
              <a:rPr lang="en-US" b="1">
                <a:solidFill>
                  <a:schemeClr val="accent1"/>
                </a:solidFill>
              </a:rPr>
              <a:t>Cash Management </a:t>
            </a:r>
          </a:p>
          <a:p>
            <a:pPr marL="0" indent="0">
              <a:buNone/>
            </a:pPr>
            <a:r>
              <a:rPr lang="en-US"/>
              <a:t>• SLFRF can be placed in interest-bearing accounts </a:t>
            </a:r>
          </a:p>
          <a:p>
            <a:pPr marL="0" indent="0">
              <a:buNone/>
            </a:pPr>
            <a:r>
              <a:rPr lang="en-US"/>
              <a:t>• Interest does not need remitted to Treasury </a:t>
            </a:r>
          </a:p>
          <a:p>
            <a:pPr marL="0" indent="0">
              <a:buNone/>
            </a:pPr>
            <a:r>
              <a:rPr lang="en-US"/>
              <a:t>• Interest is not subject to SLFRF eligible uses</a:t>
            </a:r>
          </a:p>
        </p:txBody>
      </p:sp>
    </p:spTree>
    <p:extLst>
      <p:ext uri="{BB962C8B-B14F-4D97-AF65-F5344CB8AC3E}">
        <p14:creationId xmlns:p14="http://schemas.microsoft.com/office/powerpoint/2010/main" val="3446355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ARPA Reporting Resources and Updates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4" name="Content Placeholder 3">
            <a:extLst>
              <a:ext uri="{FF2B5EF4-FFF2-40B4-BE49-F238E27FC236}">
                <a16:creationId xmlns:a16="http://schemas.microsoft.com/office/drawing/2014/main" id="{0F4141E1-DAE7-4741-8A2E-857B33006258}"/>
              </a:ext>
            </a:extLst>
          </p:cNvPr>
          <p:cNvSpPr>
            <a:spLocks noGrp="1"/>
          </p:cNvSpPr>
          <p:nvPr>
            <p:ph idx="1"/>
          </p:nvPr>
        </p:nvSpPr>
        <p:spPr>
          <a:xfrm>
            <a:off x="553129" y="2250027"/>
            <a:ext cx="10515600" cy="4351338"/>
          </a:xfrm>
        </p:spPr>
        <p:txBody>
          <a:bodyPr>
            <a:normAutofit/>
          </a:bodyPr>
          <a:lstStyle/>
          <a:p>
            <a:pPr>
              <a:lnSpc>
                <a:spcPct val="100000"/>
              </a:lnSpc>
            </a:pPr>
            <a:r>
              <a:rPr lang="en-US" sz="2400" b="1">
                <a:latin typeface="MuseoSans-300"/>
              </a:rPr>
              <a:t>Check </a:t>
            </a:r>
            <a:r>
              <a:rPr lang="en-US" sz="2400" b="1">
                <a:latin typeface="MuseoSans-300"/>
                <a:hlinkClick r:id="rId3"/>
              </a:rPr>
              <a:t>Treasury website </a:t>
            </a:r>
            <a:r>
              <a:rPr lang="en-US" sz="2400" b="1">
                <a:latin typeface="MuseoSans-300"/>
              </a:rPr>
              <a:t>for links to webinars with details on reporting requirements</a:t>
            </a:r>
          </a:p>
          <a:p>
            <a:pPr>
              <a:lnSpc>
                <a:spcPct val="100000"/>
              </a:lnSpc>
            </a:pPr>
            <a:r>
              <a:rPr lang="en-US" sz="2400" b="1">
                <a:latin typeface="MuseoSans-300"/>
                <a:hlinkClick r:id="rId4"/>
              </a:rPr>
              <a:t>NLC Webinar June 24 </a:t>
            </a:r>
            <a:r>
              <a:rPr lang="en-US" sz="2400" b="1">
                <a:latin typeface="MuseoSans-300"/>
              </a:rPr>
              <a:t>on Treasury Reporting Requirements (with slides) </a:t>
            </a:r>
          </a:p>
          <a:p>
            <a:pPr>
              <a:lnSpc>
                <a:spcPct val="100000"/>
              </a:lnSpc>
            </a:pPr>
            <a:r>
              <a:rPr lang="en-US" sz="2400" b="1">
                <a:latin typeface="MuseoSans-300"/>
              </a:rPr>
              <a:t>CVIOG ARPA </a:t>
            </a:r>
            <a:r>
              <a:rPr lang="en-US" sz="2400" b="1">
                <a:latin typeface="MuseoSans-300"/>
                <a:hlinkClick r:id="rId5"/>
              </a:rPr>
              <a:t>Webinars</a:t>
            </a:r>
            <a:endParaRPr lang="en-US" sz="2400">
              <a:latin typeface="MuseoSans-300"/>
            </a:endParaRPr>
          </a:p>
          <a:p>
            <a:endParaRPr lang="en-US"/>
          </a:p>
        </p:txBody>
      </p:sp>
    </p:spTree>
    <p:extLst>
      <p:ext uri="{BB962C8B-B14F-4D97-AF65-F5344CB8AC3E}">
        <p14:creationId xmlns:p14="http://schemas.microsoft.com/office/powerpoint/2010/main" val="360725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15568" y="548640"/>
            <a:ext cx="10168128" cy="1179576"/>
          </a:xfrm>
        </p:spPr>
        <p:txBody>
          <a:bodyPr>
            <a:normAutofit/>
          </a:bodyPr>
          <a:lstStyle/>
          <a:p>
            <a:r>
              <a:rPr lang="en-US" sz="4000" b="1"/>
              <a:t>What's Next? Infrastructure!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FA74696-CBBD-0849-B8A3-C7D652A5737F}"/>
              </a:ext>
            </a:extLst>
          </p:cNvPr>
          <p:cNvPicPr>
            <a:picLocks noChangeAspect="1"/>
          </p:cNvPicPr>
          <p:nvPr/>
        </p:nvPicPr>
        <p:blipFill>
          <a:blip r:embed="rId2"/>
          <a:stretch>
            <a:fillRect/>
          </a:stretch>
        </p:blipFill>
        <p:spPr>
          <a:xfrm>
            <a:off x="10467848" y="6176963"/>
            <a:ext cx="1724152" cy="727593"/>
          </a:xfrm>
          <a:prstGeom prst="rect">
            <a:avLst/>
          </a:prstGeom>
        </p:spPr>
      </p:pic>
      <p:sp>
        <p:nvSpPr>
          <p:cNvPr id="6" name="Content Placeholder 5">
            <a:extLst>
              <a:ext uri="{FF2B5EF4-FFF2-40B4-BE49-F238E27FC236}">
                <a16:creationId xmlns:a16="http://schemas.microsoft.com/office/drawing/2014/main" id="{E619269C-1DE3-41DA-9D80-2CFB7EB9BAA6}"/>
              </a:ext>
            </a:extLst>
          </p:cNvPr>
          <p:cNvSpPr>
            <a:spLocks noGrp="1"/>
          </p:cNvSpPr>
          <p:nvPr>
            <p:ph idx="1"/>
          </p:nvPr>
        </p:nvSpPr>
        <p:spPr>
          <a:xfrm>
            <a:off x="838200" y="2128472"/>
            <a:ext cx="9567984" cy="4048491"/>
          </a:xfrm>
        </p:spPr>
        <p:txBody>
          <a:bodyPr vert="horz" lIns="91440" tIns="45720" rIns="91440" bIns="45720" rtlCol="0" anchor="t">
            <a:normAutofit/>
          </a:bodyPr>
          <a:lstStyle/>
          <a:p>
            <a:r>
              <a:rPr lang="en-US">
                <a:ea typeface="+mn-lt"/>
                <a:cs typeface="+mn-lt"/>
              </a:rPr>
              <a:t>Congress is working on bipartisan infrastructure legislation</a:t>
            </a:r>
            <a:endParaRPr lang="en-US">
              <a:cs typeface="Calibri" panose="020F0502020204030204"/>
            </a:endParaRPr>
          </a:p>
          <a:p>
            <a:r>
              <a:rPr lang="en-US">
                <a:ea typeface="+mn-lt"/>
                <a:cs typeface="+mn-lt"/>
              </a:rPr>
              <a:t>Bipartisan Infrastructure Framework</a:t>
            </a:r>
            <a:endParaRPr lang="en-US"/>
          </a:p>
          <a:p>
            <a:r>
              <a:rPr lang="en-US">
                <a:ea typeface="+mn-lt"/>
                <a:cs typeface="+mn-lt"/>
              </a:rPr>
              <a:t>$579 billion in new spending; $1.2 trillion over 8 years for transportation, clean water, broadband, clean power, infrastructure financing authority</a:t>
            </a:r>
            <a:endParaRPr lang="en-US"/>
          </a:p>
          <a:p>
            <a:r>
              <a:rPr lang="en-US"/>
              <a:t>GMA has worked with Congress and White House to ask for infrastructure funds for Georgia’s cities</a:t>
            </a:r>
          </a:p>
          <a:p>
            <a:endParaRPr lang="en-US">
              <a:cs typeface="Calibri"/>
            </a:endParaRPr>
          </a:p>
        </p:txBody>
      </p:sp>
    </p:spTree>
    <p:extLst>
      <p:ext uri="{BB962C8B-B14F-4D97-AF65-F5344CB8AC3E}">
        <p14:creationId xmlns:p14="http://schemas.microsoft.com/office/powerpoint/2010/main" val="2377978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49">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808E3F-0FB9-A34C-A9C6-4D3308ADC6FF}"/>
              </a:ext>
            </a:extLst>
          </p:cNvPr>
          <p:cNvSpPr>
            <a:spLocks noGrp="1"/>
          </p:cNvSpPr>
          <p:nvPr>
            <p:ph type="title"/>
          </p:nvPr>
        </p:nvSpPr>
        <p:spPr>
          <a:xfrm>
            <a:off x="7093618" y="1553556"/>
            <a:ext cx="3682610" cy="1101448"/>
          </a:xfrm>
        </p:spPr>
        <p:txBody>
          <a:bodyPr vert="horz" lIns="91440" tIns="45720" rIns="91440" bIns="45720" rtlCol="0" anchor="b">
            <a:normAutofit/>
          </a:bodyPr>
          <a:lstStyle/>
          <a:p>
            <a:pPr algn="r"/>
            <a:r>
              <a:rPr lang="en-US" altLang="zh-CN" sz="6000" b="1" kern="1200">
                <a:solidFill>
                  <a:schemeClr val="tx1"/>
                </a:solidFill>
                <a:latin typeface="+mj-lt"/>
                <a:ea typeface="+mj-ea"/>
                <a:cs typeface="+mj-cs"/>
              </a:rPr>
              <a:t>Questions?</a:t>
            </a:r>
            <a:endParaRPr lang="en-US" sz="6000" b="1" kern="1200">
              <a:solidFill>
                <a:schemeClr val="tx1"/>
              </a:solidFill>
              <a:latin typeface="+mj-lt"/>
              <a:ea typeface="+mj-ea"/>
              <a:cs typeface="+mj-cs"/>
            </a:endParaRPr>
          </a:p>
        </p:txBody>
      </p:sp>
      <p:cxnSp>
        <p:nvCxnSpPr>
          <p:cNvPr id="56" name="Straight Connector 55">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Oval 5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endParaRPr lang="en-US"/>
          </a:p>
        </p:txBody>
      </p:sp>
      <p:sp>
        <p:nvSpPr>
          <p:cNvPr id="76" name="Freeform: Shape 63">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77" name="Arc 65">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65809BE9-531B-9244-B8C9-3ECD41C4A694}"/>
              </a:ext>
            </a:extLst>
          </p:cNvPr>
          <p:cNvPicPr>
            <a:picLocks noChangeAspect="1"/>
          </p:cNvPicPr>
          <p:nvPr/>
        </p:nvPicPr>
        <p:blipFill>
          <a:blip r:embed="rId2"/>
          <a:stretch>
            <a:fillRect/>
          </a:stretch>
        </p:blipFill>
        <p:spPr>
          <a:xfrm>
            <a:off x="5641606" y="5742476"/>
            <a:ext cx="825678" cy="825678"/>
          </a:xfrm>
          <a:prstGeom prst="rect">
            <a:avLst/>
          </a:prstGeom>
        </p:spPr>
      </p:pic>
      <p:pic>
        <p:nvPicPr>
          <p:cNvPr id="7" name="Picture 6">
            <a:extLst>
              <a:ext uri="{FF2B5EF4-FFF2-40B4-BE49-F238E27FC236}">
                <a16:creationId xmlns:a16="http://schemas.microsoft.com/office/drawing/2014/main" id="{B480467C-C605-E645-A989-CD67C8AA8865}"/>
              </a:ext>
            </a:extLst>
          </p:cNvPr>
          <p:cNvPicPr>
            <a:picLocks noChangeAspect="1"/>
          </p:cNvPicPr>
          <p:nvPr/>
        </p:nvPicPr>
        <p:blipFill>
          <a:blip r:embed="rId3"/>
          <a:stretch>
            <a:fillRect/>
          </a:stretch>
        </p:blipFill>
        <p:spPr>
          <a:xfrm>
            <a:off x="5645299" y="3016488"/>
            <a:ext cx="825678" cy="825678"/>
          </a:xfrm>
          <a:prstGeom prst="rect">
            <a:avLst/>
          </a:prstGeom>
        </p:spPr>
      </p:pic>
      <p:pic>
        <p:nvPicPr>
          <p:cNvPr id="11" name="Picture 10">
            <a:extLst>
              <a:ext uri="{FF2B5EF4-FFF2-40B4-BE49-F238E27FC236}">
                <a16:creationId xmlns:a16="http://schemas.microsoft.com/office/drawing/2014/main" id="{8C3364AE-C415-4A47-AED5-DEAD801BDE8B}"/>
              </a:ext>
            </a:extLst>
          </p:cNvPr>
          <p:cNvPicPr>
            <a:picLocks noChangeAspect="1"/>
          </p:cNvPicPr>
          <p:nvPr/>
        </p:nvPicPr>
        <p:blipFill>
          <a:blip r:embed="rId4"/>
          <a:stretch>
            <a:fillRect/>
          </a:stretch>
        </p:blipFill>
        <p:spPr>
          <a:xfrm>
            <a:off x="5645298" y="4373095"/>
            <a:ext cx="825679" cy="825679"/>
          </a:xfrm>
          <a:prstGeom prst="rect">
            <a:avLst/>
          </a:prstGeom>
        </p:spPr>
      </p:pic>
      <p:sp>
        <p:nvSpPr>
          <p:cNvPr id="8" name="TextBox 7">
            <a:extLst>
              <a:ext uri="{FF2B5EF4-FFF2-40B4-BE49-F238E27FC236}">
                <a16:creationId xmlns:a16="http://schemas.microsoft.com/office/drawing/2014/main" id="{9DCD7EF1-D420-4910-B521-D86D837AADFA}"/>
              </a:ext>
            </a:extLst>
          </p:cNvPr>
          <p:cNvSpPr txBox="1"/>
          <p:nvPr/>
        </p:nvSpPr>
        <p:spPr>
          <a:xfrm>
            <a:off x="6756400" y="3092292"/>
            <a:ext cx="5151120" cy="3477875"/>
          </a:xfrm>
          <a:prstGeom prst="rect">
            <a:avLst/>
          </a:prstGeom>
          <a:noFill/>
        </p:spPr>
        <p:txBody>
          <a:bodyPr wrap="square" rtlCol="0">
            <a:spAutoFit/>
          </a:bodyPr>
          <a:lstStyle/>
          <a:p>
            <a:r>
              <a:rPr lang="en-US" sz="4400">
                <a:latin typeface="MuseoSans-300"/>
              </a:rPr>
              <a:t>Becky Taylor</a:t>
            </a:r>
          </a:p>
          <a:p>
            <a:endParaRPr lang="en-US" sz="4400">
              <a:latin typeface="MuseoSans-300"/>
            </a:endParaRPr>
          </a:p>
          <a:p>
            <a:r>
              <a:rPr lang="en-US" sz="4400">
                <a:latin typeface="MuseoSans-300"/>
              </a:rPr>
              <a:t>404-402-6110</a:t>
            </a:r>
          </a:p>
          <a:p>
            <a:endParaRPr lang="en-US" sz="4400">
              <a:latin typeface="MuseoSans-300"/>
            </a:endParaRPr>
          </a:p>
          <a:p>
            <a:r>
              <a:rPr lang="en-US" sz="4400">
                <a:latin typeface="MuseoSans-300"/>
              </a:rPr>
              <a:t>btaylor@gacities.com</a:t>
            </a:r>
          </a:p>
        </p:txBody>
      </p:sp>
      <p:pic>
        <p:nvPicPr>
          <p:cNvPr id="13" name="Picture 12" descr="Scatter chart, qr code&#10;&#10;Description automatically generated">
            <a:extLst>
              <a:ext uri="{FF2B5EF4-FFF2-40B4-BE49-F238E27FC236}">
                <a16:creationId xmlns:a16="http://schemas.microsoft.com/office/drawing/2014/main" id="{199B2EFD-1327-45FF-9274-A305CBB255F1}"/>
              </a:ext>
            </a:extLst>
          </p:cNvPr>
          <p:cNvPicPr>
            <a:picLocks noChangeAspect="1"/>
          </p:cNvPicPr>
          <p:nvPr/>
        </p:nvPicPr>
        <p:blipFill>
          <a:blip r:embed="rId5"/>
          <a:stretch>
            <a:fillRect/>
          </a:stretch>
        </p:blipFill>
        <p:spPr>
          <a:xfrm>
            <a:off x="89418" y="252928"/>
            <a:ext cx="4083433" cy="4083433"/>
          </a:xfrm>
          <a:prstGeom prst="rect">
            <a:avLst/>
          </a:prstGeom>
        </p:spPr>
      </p:pic>
    </p:spTree>
    <p:extLst>
      <p:ext uri="{BB962C8B-B14F-4D97-AF65-F5344CB8AC3E}">
        <p14:creationId xmlns:p14="http://schemas.microsoft.com/office/powerpoint/2010/main" val="236085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F7EDEA10-087E-4352-A848-7D9888DC6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838200" y="4242090"/>
            <a:ext cx="10515600" cy="1270232"/>
          </a:xfrm>
        </p:spPr>
        <p:txBody>
          <a:bodyPr vert="horz" lIns="91440" tIns="45720" rIns="91440" bIns="45720" rtlCol="0" anchor="b">
            <a:normAutofit/>
          </a:bodyPr>
          <a:lstStyle/>
          <a:p>
            <a:pPr algn="ctr"/>
            <a:r>
              <a:rPr lang="en-US" sz="6600" b="1" kern="1200">
                <a:solidFill>
                  <a:schemeClr val="tx1"/>
                </a:solidFill>
                <a:latin typeface="+mj-lt"/>
                <a:ea typeface="+mj-ea"/>
                <a:cs typeface="+mj-cs"/>
              </a:rPr>
              <a:t>Competing needs</a:t>
            </a:r>
          </a:p>
        </p:txBody>
      </p:sp>
      <p:pic>
        <p:nvPicPr>
          <p:cNvPr id="3076" name="Picture 4" descr="Infrastructure Cartoon Stock Illustrations – 4,379 Infrastructure Cartoon  Stock Illustrations, Vectors &amp;amp; Clipart - Dreamstime">
            <a:extLst>
              <a:ext uri="{FF2B5EF4-FFF2-40B4-BE49-F238E27FC236}">
                <a16:creationId xmlns:a16="http://schemas.microsoft.com/office/drawing/2014/main" id="{3466B5B0-8E77-4C41-88DA-A2B2C85C9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7" r="-4" b="-4"/>
          <a:stretch/>
        </p:blipFill>
        <p:spPr bwMode="auto">
          <a:xfrm>
            <a:off x="510365" y="400051"/>
            <a:ext cx="3524888" cy="3647338"/>
          </a:xfrm>
          <a:custGeom>
            <a:avLst/>
            <a:gdLst/>
            <a:ahLst/>
            <a:cxnLst/>
            <a:rect l="l" t="t" r="r" b="b"/>
            <a:pathLst>
              <a:path w="3524888" h="3647338">
                <a:moveTo>
                  <a:pt x="887180" y="60"/>
                </a:moveTo>
                <a:cubicBezTo>
                  <a:pt x="945946" y="-443"/>
                  <a:pt x="1004682"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6"/>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5"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0" y="60"/>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147 High Demand Illustrations &amp;amp; Clip Art - iStock">
            <a:extLst>
              <a:ext uri="{FF2B5EF4-FFF2-40B4-BE49-F238E27FC236}">
                <a16:creationId xmlns:a16="http://schemas.microsoft.com/office/drawing/2014/main" id="{D98E29D5-4E56-44B8-8D03-E5B6128FE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7" r="-4" b="-4"/>
          <a:stretch/>
        </p:blipFill>
        <p:spPr bwMode="auto">
          <a:xfrm>
            <a:off x="4333556" y="400051"/>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5"/>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Pile of Bills Clip Art - Royalty Free Clipart Illustration">
            <a:extLst>
              <a:ext uri="{FF2B5EF4-FFF2-40B4-BE49-F238E27FC236}">
                <a16:creationId xmlns:a16="http://schemas.microsoft.com/office/drawing/2014/main" id="{DF8B0B6D-7638-4589-AB72-1852202F9B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9" r="7354" b="-2"/>
          <a:stretch/>
        </p:blipFill>
        <p:spPr bwMode="auto">
          <a:xfrm>
            <a:off x="8156747" y="400052"/>
            <a:ext cx="3524888" cy="3647338"/>
          </a:xfrm>
          <a:custGeom>
            <a:avLst/>
            <a:gdLst/>
            <a:ahLst/>
            <a:cxnLst/>
            <a:rect l="l" t="t" r="r" b="b"/>
            <a:pathLst>
              <a:path w="3524888" h="3647338">
                <a:moveTo>
                  <a:pt x="887180"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6"/>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39"/>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extLst>
            <a:ext uri="{909E8E84-426E-40DD-AFC4-6F175D3DCCD1}">
              <a14:hiddenFill xmlns:a14="http://schemas.microsoft.com/office/drawing/2010/main">
                <a:solidFill>
                  <a:srgbClr val="FFFFFF"/>
                </a:solidFill>
              </a14:hiddenFill>
            </a:ext>
          </a:extLst>
        </p:spPr>
      </p:pic>
      <p:sp>
        <p:nvSpPr>
          <p:cNvPr id="3083" name="sketch line">
            <a:extLst>
              <a:ext uri="{FF2B5EF4-FFF2-40B4-BE49-F238E27FC236}">
                <a16:creationId xmlns:a16="http://schemas.microsoft.com/office/drawing/2014/main" id="{605D77EC-B84E-48F8-9EC4-93E851C0F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5512322"/>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Rectangle 7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a:solidFill>
                  <a:srgbClr val="FFFFFF"/>
                </a:solidFill>
              </a:rPr>
              <a:t>What’s the next step?</a:t>
            </a:r>
          </a:p>
        </p:txBody>
      </p:sp>
      <p:pic>
        <p:nvPicPr>
          <p:cNvPr id="3074" name="Picture 2" descr="8 Pick me ideas | crazy cats, cute kitten pics, hunger games volunteer">
            <a:extLst>
              <a:ext uri="{FF2B5EF4-FFF2-40B4-BE49-F238E27FC236}">
                <a16:creationId xmlns:a16="http://schemas.microsoft.com/office/drawing/2014/main" id="{82805D90-48A1-41CF-928F-5F24860E1A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64912" y="2160957"/>
            <a:ext cx="5131088" cy="38265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emand Dealing – Parenting Mantra">
            <a:extLst>
              <a:ext uri="{FF2B5EF4-FFF2-40B4-BE49-F238E27FC236}">
                <a16:creationId xmlns:a16="http://schemas.microsoft.com/office/drawing/2014/main" id="{78FFFC49-2433-4674-9F95-9091D6200D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1913" y="1848951"/>
            <a:ext cx="3226674" cy="445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Free Stop Sign Art, Download Free Stop Sign Art png images, Free ClipArts  on Clipart Library">
            <a:extLst>
              <a:ext uri="{FF2B5EF4-FFF2-40B4-BE49-F238E27FC236}">
                <a16:creationId xmlns:a16="http://schemas.microsoft.com/office/drawing/2014/main" id="{4411E372-1AAE-4142-94B7-73F2F09404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359" y="457200"/>
            <a:ext cx="986489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9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Things to keep in mind</a:t>
            </a: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804671" y="2827419"/>
            <a:ext cx="6065912" cy="3227626"/>
          </a:xfrm>
        </p:spPr>
        <p:txBody>
          <a:bodyPr anchor="ctr">
            <a:normAutofit/>
          </a:bodyPr>
          <a:lstStyle/>
          <a:p>
            <a:pPr lvl="1"/>
            <a:endParaRPr lang="en-US" sz="1900">
              <a:solidFill>
                <a:srgbClr val="000000"/>
              </a:solidFill>
              <a:latin typeface="MuseoSans-300"/>
            </a:endParaRPr>
          </a:p>
          <a:p>
            <a:r>
              <a:rPr lang="en-US" sz="1900">
                <a:solidFill>
                  <a:srgbClr val="000000"/>
                </a:solidFill>
                <a:latin typeface="MuseoSans-300"/>
              </a:rPr>
              <a:t>Treasury’s </a:t>
            </a:r>
            <a:r>
              <a:rPr lang="en-US" sz="1900">
                <a:solidFill>
                  <a:srgbClr val="000000"/>
                </a:solidFill>
                <a:latin typeface="MuseoSans-300"/>
                <a:hlinkClick r:id="rId3"/>
              </a:rPr>
              <a:t>Interim Final Rules </a:t>
            </a:r>
            <a:r>
              <a:rPr lang="en-US" sz="1900">
                <a:solidFill>
                  <a:srgbClr val="000000"/>
                </a:solidFill>
                <a:latin typeface="MuseoSans-300"/>
              </a:rPr>
              <a:t> are </a:t>
            </a:r>
            <a:r>
              <a:rPr lang="en-US" sz="1900" b="1" u="sng">
                <a:solidFill>
                  <a:srgbClr val="FF0000"/>
                </a:solidFill>
                <a:latin typeface="MuseoSans-300"/>
              </a:rPr>
              <a:t>NOT</a:t>
            </a:r>
            <a:r>
              <a:rPr lang="en-US" sz="1900">
                <a:solidFill>
                  <a:srgbClr val="000000"/>
                </a:solidFill>
                <a:latin typeface="MuseoSans-300"/>
              </a:rPr>
              <a:t> final</a:t>
            </a:r>
          </a:p>
          <a:p>
            <a:r>
              <a:rPr lang="en-US" sz="1900">
                <a:solidFill>
                  <a:srgbClr val="000000"/>
                </a:solidFill>
                <a:latin typeface="MuseoSans-300"/>
              </a:rPr>
              <a:t>Treasury is continuing to update </a:t>
            </a:r>
            <a:r>
              <a:rPr lang="en-US" sz="1900">
                <a:solidFill>
                  <a:srgbClr val="000000"/>
                </a:solidFill>
                <a:latin typeface="MuseoSans-300"/>
                <a:hlinkClick r:id="rId4"/>
              </a:rPr>
              <a:t>FAQs</a:t>
            </a:r>
            <a:endParaRPr lang="en-US" sz="1900">
              <a:solidFill>
                <a:srgbClr val="000000"/>
              </a:solidFill>
              <a:latin typeface="MuseoSans-300"/>
            </a:endParaRPr>
          </a:p>
          <a:p>
            <a:r>
              <a:rPr lang="en-US" sz="1900">
                <a:solidFill>
                  <a:srgbClr val="000000"/>
                </a:solidFill>
                <a:latin typeface="MuseoSans-300"/>
              </a:rPr>
              <a:t>This is </a:t>
            </a:r>
            <a:r>
              <a:rPr lang="en-US" sz="1900" b="1" u="sng">
                <a:solidFill>
                  <a:srgbClr val="FF0000"/>
                </a:solidFill>
                <a:latin typeface="MuseoSans-300"/>
              </a:rPr>
              <a:t>NOT</a:t>
            </a:r>
            <a:r>
              <a:rPr lang="en-US" sz="1900">
                <a:solidFill>
                  <a:srgbClr val="FF0000"/>
                </a:solidFill>
                <a:latin typeface="MuseoSans-300"/>
              </a:rPr>
              <a:t> </a:t>
            </a:r>
            <a:r>
              <a:rPr lang="en-US" sz="1900">
                <a:solidFill>
                  <a:srgbClr val="000000"/>
                </a:solidFill>
                <a:latin typeface="MuseoSans-300"/>
              </a:rPr>
              <a:t>CARES CRF – </a:t>
            </a:r>
            <a:r>
              <a:rPr lang="en-US" sz="1900" b="1" u="sng">
                <a:solidFill>
                  <a:srgbClr val="000000"/>
                </a:solidFill>
                <a:latin typeface="MuseoSans-300"/>
              </a:rPr>
              <a:t>no urgency to spend immediately</a:t>
            </a:r>
          </a:p>
          <a:p>
            <a:r>
              <a:rPr lang="en-US" sz="1900">
                <a:solidFill>
                  <a:srgbClr val="000000"/>
                </a:solidFill>
                <a:latin typeface="MuseoSans-300"/>
              </a:rPr>
              <a:t>Deadline to incur costs = 12/31/2024</a:t>
            </a:r>
          </a:p>
          <a:p>
            <a:r>
              <a:rPr lang="en-US" sz="1900">
                <a:solidFill>
                  <a:srgbClr val="000000"/>
                </a:solidFill>
                <a:latin typeface="MuseoSans-300"/>
              </a:rPr>
              <a:t>Deadline to spend funds = 12/31/2026</a:t>
            </a:r>
          </a:p>
          <a:p>
            <a:r>
              <a:rPr lang="en-US" sz="1900">
                <a:solidFill>
                  <a:srgbClr val="000000"/>
                </a:solidFill>
                <a:latin typeface="MuseoSans-300"/>
              </a:rPr>
              <a:t>Treasury Compliance and Reporting </a:t>
            </a:r>
            <a:r>
              <a:rPr lang="en-US" sz="1900">
                <a:solidFill>
                  <a:srgbClr val="000000"/>
                </a:solidFill>
                <a:latin typeface="MuseoSans-300"/>
                <a:hlinkClick r:id="rId5"/>
              </a:rPr>
              <a:t>Guidance</a:t>
            </a:r>
            <a:r>
              <a:rPr lang="en-US" sz="1900">
                <a:solidFill>
                  <a:srgbClr val="000000"/>
                </a:solidFill>
                <a:latin typeface="MuseoSans-300"/>
              </a:rPr>
              <a:t> is </a:t>
            </a:r>
            <a:r>
              <a:rPr lang="en-US" sz="1900" b="1" u="sng">
                <a:solidFill>
                  <a:srgbClr val="FF0000"/>
                </a:solidFill>
                <a:latin typeface="MuseoSans-300"/>
              </a:rPr>
              <a:t>NOT</a:t>
            </a:r>
            <a:r>
              <a:rPr lang="en-US" sz="1900" b="1">
                <a:solidFill>
                  <a:srgbClr val="000000"/>
                </a:solidFill>
                <a:latin typeface="MuseoSans-300"/>
              </a:rPr>
              <a:t> </a:t>
            </a:r>
            <a:r>
              <a:rPr lang="en-US" sz="1900">
                <a:solidFill>
                  <a:srgbClr val="000000"/>
                </a:solidFill>
                <a:latin typeface="MuseoSans-300"/>
              </a:rPr>
              <a:t>final</a:t>
            </a:r>
          </a:p>
          <a:p>
            <a:pPr marL="0" indent="0">
              <a:buNone/>
            </a:pPr>
            <a:endParaRPr lang="en-US" sz="1900">
              <a:solidFill>
                <a:srgbClr val="000000"/>
              </a:solidFill>
              <a:latin typeface="MuseoSans-300"/>
            </a:endParaRPr>
          </a:p>
        </p:txBody>
      </p:sp>
      <p:pic>
        <p:nvPicPr>
          <p:cNvPr id="6146" name="Picture 2" descr="Pin on Background design">
            <a:extLst>
              <a:ext uri="{FF2B5EF4-FFF2-40B4-BE49-F238E27FC236}">
                <a16:creationId xmlns:a16="http://schemas.microsoft.com/office/drawing/2014/main" id="{2D36BB02-3DC1-46E2-969D-69D49B4B842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59854" y="2837712"/>
            <a:ext cx="4293919"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5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288 Do&amp;#39;s And Don&amp;#39;ts Illustrations &amp;amp; Clip Art - iStock">
            <a:extLst>
              <a:ext uri="{FF2B5EF4-FFF2-40B4-BE49-F238E27FC236}">
                <a16:creationId xmlns:a16="http://schemas.microsoft.com/office/drawing/2014/main" id="{A0E0D7B8-9714-4650-8955-3C3BAEF604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457200"/>
            <a:ext cx="5943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3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4731A7-E8A3-9B4E-B0CB-C9C7AF0A3DFF}"/>
              </a:ext>
            </a:extLst>
          </p:cNvPr>
          <p:cNvSpPr>
            <a:spLocks noGrp="1"/>
          </p:cNvSpPr>
          <p:nvPr>
            <p:ph type="title"/>
          </p:nvPr>
        </p:nvSpPr>
        <p:spPr>
          <a:xfrm>
            <a:off x="730155" y="730155"/>
            <a:ext cx="6090743" cy="1422871"/>
          </a:xfrm>
        </p:spPr>
        <p:txBody>
          <a:bodyPr>
            <a:normAutofit/>
          </a:bodyPr>
          <a:lstStyle/>
          <a:p>
            <a:r>
              <a:rPr lang="en-US" b="1">
                <a:solidFill>
                  <a:srgbClr val="FFFFFF"/>
                </a:solidFill>
              </a:rPr>
              <a:t>Things to keep in mind</a:t>
            </a:r>
          </a:p>
        </p:txBody>
      </p:sp>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513C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FF205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3E900C-2E04-6D42-92E1-3E7FE5678618}"/>
              </a:ext>
            </a:extLst>
          </p:cNvPr>
          <p:cNvSpPr>
            <a:spLocks noGrp="1"/>
          </p:cNvSpPr>
          <p:nvPr>
            <p:ph idx="1"/>
          </p:nvPr>
        </p:nvSpPr>
        <p:spPr>
          <a:xfrm>
            <a:off x="786384" y="2717021"/>
            <a:ext cx="6034514" cy="3410824"/>
          </a:xfrm>
        </p:spPr>
        <p:txBody>
          <a:bodyPr anchor="ctr">
            <a:normAutofit/>
          </a:bodyPr>
          <a:lstStyle/>
          <a:p>
            <a:pPr lvl="1"/>
            <a:endParaRPr lang="en-US" sz="2000">
              <a:latin typeface="MuseoSans-300"/>
            </a:endParaRPr>
          </a:p>
          <a:p>
            <a:r>
              <a:rPr lang="en-US" sz="2000">
                <a:latin typeface="MuseoSans-300"/>
              </a:rPr>
              <a:t>Rush to spend funds without a plan</a:t>
            </a:r>
          </a:p>
          <a:p>
            <a:r>
              <a:rPr lang="en-US" sz="2000">
                <a:latin typeface="MuseoSans-300"/>
              </a:rPr>
              <a:t>Fail to read and understand all Treasury guidance, Award Terms and Conditions, the ARPA statute, the Interim Final Rule, and other requirements</a:t>
            </a:r>
          </a:p>
          <a:p>
            <a:r>
              <a:rPr lang="en-US" sz="2000">
                <a:latin typeface="MuseoSans-300"/>
              </a:rPr>
              <a:t>Make premature commitments</a:t>
            </a:r>
          </a:p>
          <a:p>
            <a:r>
              <a:rPr lang="en-US" sz="2000">
                <a:latin typeface="MuseoSans-300"/>
              </a:rPr>
              <a:t>Take risks that could require the city to pay back funds</a:t>
            </a:r>
          </a:p>
          <a:p>
            <a:pPr marL="0" indent="0">
              <a:buNone/>
            </a:pPr>
            <a:endParaRPr lang="en-US" sz="2000">
              <a:latin typeface="MuseoSans-300"/>
            </a:endParaRPr>
          </a:p>
        </p:txBody>
      </p:sp>
      <p:sp>
        <p:nvSpPr>
          <p:cNvPr id="79" name="Rectangle 78">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FF2054">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0" name="Picture 2" descr="Free Do Not Sign, Download Free Do Not Sign png images, Free ClipArts on  Clipart Library">
            <a:extLst>
              <a:ext uri="{FF2B5EF4-FFF2-40B4-BE49-F238E27FC236}">
                <a16:creationId xmlns:a16="http://schemas.microsoft.com/office/drawing/2014/main" id="{6568CBBC-509C-454A-98A1-E6D7F6D26A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3239" y="2697448"/>
            <a:ext cx="3686551"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1733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15BF93938E14E9ECDA33378D3D33A" ma:contentTypeVersion="2" ma:contentTypeDescription="Create a new document." ma:contentTypeScope="" ma:versionID="ccd2625993cfd60274babf0c816e3bbb">
  <xsd:schema xmlns:xsd="http://www.w3.org/2001/XMLSchema" xmlns:xs="http://www.w3.org/2001/XMLSchema" xmlns:p="http://schemas.microsoft.com/office/2006/metadata/properties" xmlns:ns2="1fcfd717-ce44-44f8-9282-f3cd0ace598d" targetNamespace="http://schemas.microsoft.com/office/2006/metadata/properties" ma:root="true" ma:fieldsID="857e52c56f05f15e376d0dc5ab5f14ac" ns2:_="">
    <xsd:import namespace="1fcfd717-ce44-44f8-9282-f3cd0ace598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fd717-ce44-44f8-9282-f3cd0ace5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18BB1A-8AA5-4EAB-8261-953B7B4FF995}">
  <ds:schemaRefs>
    <ds:schemaRef ds:uri="1fcfd717-ce44-44f8-9282-f3cd0ace5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8C54B2-E014-45C9-87AC-469BF10FA944}">
  <ds:schemaRefs>
    <ds:schemaRef ds:uri="http://schemas.microsoft.com/sharepoint/v3/contenttype/forms"/>
  </ds:schemaRefs>
</ds:datastoreItem>
</file>

<file path=customXml/itemProps3.xml><?xml version="1.0" encoding="utf-8"?>
<ds:datastoreItem xmlns:ds="http://schemas.openxmlformats.org/officeDocument/2006/customXml" ds:itemID="{DAE81B7B-4674-468A-8BF5-B0EA3682DEF6}">
  <ds:schemaRefs>
    <ds:schemaRef ds:uri="1fcfd717-ce44-44f8-9282-f3cd0ace5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2591</Words>
  <Application>Microsoft Office PowerPoint</Application>
  <PresentationFormat>Widescreen</PresentationFormat>
  <Paragraphs>266</Paragraphs>
  <Slides>39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Calibri Light</vt:lpstr>
      <vt:lpstr>Georgia</vt:lpstr>
      <vt:lpstr>MuseoSans-300</vt:lpstr>
      <vt:lpstr>Source Serif Pro VF</vt:lpstr>
      <vt:lpstr>Symbol</vt:lpstr>
      <vt:lpstr>Times New Roman</vt:lpstr>
      <vt:lpstr>Wingdings</vt:lpstr>
      <vt:lpstr>Office Theme</vt:lpstr>
      <vt:lpstr>Acrobat Document</vt:lpstr>
      <vt:lpstr>ARPA: Ideas for Cities</vt:lpstr>
      <vt:lpstr>Where are we? </vt:lpstr>
      <vt:lpstr>Okay, now what?</vt:lpstr>
      <vt:lpstr>Competing needs</vt:lpstr>
      <vt:lpstr>What’s the next step?</vt:lpstr>
      <vt:lpstr>PowerPoint Presentation</vt:lpstr>
      <vt:lpstr>Things to keep in mind</vt:lpstr>
      <vt:lpstr>PowerPoint Presentation</vt:lpstr>
      <vt:lpstr>Things to keep in mind</vt:lpstr>
      <vt:lpstr>Things to keep in mind</vt:lpstr>
      <vt:lpstr>Community Planning</vt:lpstr>
      <vt:lpstr>How can my city use ARPA SLRLF funds?</vt:lpstr>
      <vt:lpstr>How can my city use ARPA SLRLF funds?</vt:lpstr>
      <vt:lpstr>How can my city use ARPA SLRLF funds?</vt:lpstr>
      <vt:lpstr>How can my city use ARPA SLRLF funds?</vt:lpstr>
      <vt:lpstr>How can my city use ARPA SLRLF funds?</vt:lpstr>
      <vt:lpstr>How can my city use ARPA SLRLF funds?</vt:lpstr>
      <vt:lpstr>Investments in Water, Sewer &amp; Broadband</vt:lpstr>
      <vt:lpstr>PowerPoint Presentation</vt:lpstr>
      <vt:lpstr>How can my city use ARPA SLRLF funds?</vt:lpstr>
      <vt:lpstr>Project Ideas….</vt:lpstr>
      <vt:lpstr>Other Sources for Project Ideas</vt:lpstr>
      <vt:lpstr>How can other ARPA funds be used to address my community’s needs?</vt:lpstr>
      <vt:lpstr>How can other ARPA funds be used to address my community’s needs?</vt:lpstr>
      <vt:lpstr>Georgia SBDC: Help for Small Businesses</vt:lpstr>
      <vt:lpstr>Georgia SBDC: Help for Small Businesses</vt:lpstr>
      <vt:lpstr>Georgia SBDC: Help for Small Businesses</vt:lpstr>
      <vt:lpstr>PowerPoint Presentation</vt:lpstr>
      <vt:lpstr>EDA – ARPA Investing in America’s Communities</vt:lpstr>
      <vt:lpstr>PowerPoint Presentation</vt:lpstr>
      <vt:lpstr>USDA – Rural Innovation Stronger Economy (RISE)</vt:lpstr>
      <vt:lpstr>PowerPoint Presentation</vt:lpstr>
      <vt:lpstr>Georgia’s State Fiscal Recovery Funds</vt:lpstr>
      <vt:lpstr>Reporting Requirements</vt:lpstr>
      <vt:lpstr>NEU Reporting Requirements</vt:lpstr>
      <vt:lpstr>PowerPoint Presentation</vt:lpstr>
      <vt:lpstr>ARPA Reporting Resources and Updates</vt:lpstr>
      <vt:lpstr>What's Next? Infrastructure!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 Webinar Template</dc:title>
  <dc:creator>w wang</dc:creator>
  <cp:lastModifiedBy>Chris Obenschain</cp:lastModifiedBy>
  <cp:revision>16</cp:revision>
  <dcterms:created xsi:type="dcterms:W3CDTF">2020-04-15T21:47:59Z</dcterms:created>
  <dcterms:modified xsi:type="dcterms:W3CDTF">2021-08-09T21:49:40Z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0x01010016315BF93938E14E9ECDA33378D3D33A</vt:lpwstr>
  </property>
</Properties>
</file>