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61" r:id="rId2"/>
    <p:sldId id="257" r:id="rId3"/>
    <p:sldId id="258" r:id="rId4"/>
    <p:sldId id="259" r:id="rId5"/>
    <p:sldId id="260" r:id="rId6"/>
    <p:sldId id="262" r:id="rId7"/>
    <p:sldId id="266" r:id="rId8"/>
    <p:sldId id="267" r:id="rId9"/>
    <p:sldId id="264" r:id="rId10"/>
    <p:sldId id="265" r:id="rId11"/>
    <p:sldId id="268" r:id="rId12"/>
    <p:sldId id="263" r:id="rId13"/>
    <p:sldId id="269" r:id="rId14"/>
    <p:sldId id="270"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930" autoAdjust="0"/>
  </p:normalViewPr>
  <p:slideViewPr>
    <p:cSldViewPr snapToGrid="0">
      <p:cViewPr varScale="1">
        <p:scale>
          <a:sx n="104" d="100"/>
          <a:sy n="104" d="100"/>
        </p:scale>
        <p:origin x="8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08899D-2F8E-48DE-86DC-36C66EDBA9A8}" type="datetimeFigureOut">
              <a:rPr lang="en-US" smtClean="0"/>
              <a:t>8/9/2021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4E347D-308F-4B28-B5C8-A4DF7C197736}" type="slidenum">
              <a:rPr lang="en-US" smtClean="0"/>
              <a:t>‹#›</a:t>
            </a:fld>
            <a:endParaRPr lang="en-US"/>
          </a:p>
        </p:txBody>
      </p:sp>
    </p:spTree>
    <p:extLst>
      <p:ext uri="{BB962C8B-B14F-4D97-AF65-F5344CB8AC3E}">
        <p14:creationId xmlns:p14="http://schemas.microsoft.com/office/powerpoint/2010/main" val="2013769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kaltura.uga.edu/media/t/1_r4tiap8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4E347D-308F-4B28-B5C8-A4DF7C197736}" type="slidenum">
              <a:rPr lang="en-US" smtClean="0"/>
              <a:t>1</a:t>
            </a:fld>
            <a:endParaRPr lang="en-US"/>
          </a:p>
        </p:txBody>
      </p:sp>
    </p:spTree>
    <p:extLst>
      <p:ext uri="{BB962C8B-B14F-4D97-AF65-F5344CB8AC3E}">
        <p14:creationId xmlns:p14="http://schemas.microsoft.com/office/powerpoint/2010/main" val="3045365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CARONAVIRUS</a:t>
            </a:r>
            <a:r>
              <a:rPr lang="en-US" sz="1400" b="1" baseline="0" dirty="0"/>
              <a:t>  STATE AND LOCAL </a:t>
            </a:r>
            <a:r>
              <a:rPr lang="en-US" sz="1400" b="1" baseline="0"/>
              <a:t>FISCAL RECOVERY FUNDS</a:t>
            </a:r>
            <a:endParaRPr lang="en-US" sz="1400" b="1" baseline="0" dirty="0"/>
          </a:p>
          <a:p>
            <a:endParaRPr lang="en-US" sz="1400"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 INTERIM REPORT SUBMITTED</a:t>
            </a:r>
            <a:r>
              <a:rPr lang="en-US" sz="1400" baseline="0" dirty="0"/>
              <a:t> by AUG 31</a:t>
            </a:r>
            <a:r>
              <a:rPr lang="en-US" sz="1400" baseline="30000" dirty="0"/>
              <a:t>st</a:t>
            </a:r>
            <a:r>
              <a:rPr lang="en-US" sz="1400" baseline="0" dirty="0"/>
              <a:t>.  - THOSE EXPENDITURES – FROM THE DATE OF THE AWARD TO JULY 31</a:t>
            </a:r>
            <a:r>
              <a:rPr lang="en-US" sz="1400" baseline="30000" dirty="0"/>
              <a:t>ST</a:t>
            </a:r>
            <a:r>
              <a:rPr lang="en-US" sz="1400" baseline="0" dirty="0"/>
              <a:t> 2021 – EXCEPTION – INTERIM REPORTS ARE NOT REQUIRED FOR </a:t>
            </a:r>
            <a:endParaRPr lang="en-US" sz="1400" dirty="0"/>
          </a:p>
          <a:p>
            <a:r>
              <a:rPr lang="en-US" sz="1400" baseline="0" dirty="0"/>
              <a:t> NON ENTITLEMENT UNITS OF LOCAL GOV’TS. </a:t>
            </a:r>
            <a:endParaRPr lang="en-US" sz="1400" dirty="0"/>
          </a:p>
          <a:p>
            <a:endParaRPr lang="en-US" sz="1400" b="1" dirty="0"/>
          </a:p>
          <a:p>
            <a:r>
              <a:rPr lang="en-US" sz="1400" b="1" dirty="0"/>
              <a:t>Are required to submit one interim report, and thereafter quarterly Project and Expenditure reports through the end of the award period on December 31, 2026.</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6564A-95EA-AD42-BF0D-08F23C84D5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8618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CARONA</a:t>
            </a:r>
            <a:r>
              <a:rPr lang="en-US" b="1" baseline="0" dirty="0"/>
              <a:t> VIRUS STATE AND LOCAL FISCAL RECOVERY FUNDS</a:t>
            </a:r>
            <a:endParaRPr lang="en-US" b="1" dirty="0"/>
          </a:p>
          <a:p>
            <a:endParaRPr lang="en-US" b="1" dirty="0"/>
          </a:p>
          <a:p>
            <a:endParaRPr lang="en-US" b="1" dirty="0"/>
          </a:p>
          <a:p>
            <a:r>
              <a:rPr lang="en-US" b="1" dirty="0"/>
              <a:t>Non-entitlement units of local government </a:t>
            </a:r>
            <a:r>
              <a:rPr lang="en-US" dirty="0"/>
              <a:t>will be required to submit annual Project and Expenditure </a:t>
            </a:r>
            <a:r>
              <a:rPr lang="en-US" b="1" dirty="0"/>
              <a:t>reports until the end of the award period on December 31, 2026</a:t>
            </a:r>
          </a:p>
          <a:p>
            <a:endParaRPr lang="en-US" b="1" dirty="0"/>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6564A-95EA-AD42-BF0D-08F23C84D5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81330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a:t>
            </a:r>
            <a:r>
              <a:rPr lang="en-US" baseline="0" dirty="0"/>
              <a:t> JURISDICTIONS </a:t>
            </a:r>
            <a:r>
              <a:rPr lang="en-US" sz="1400" b="1" dirty="0"/>
              <a:t>with a population that exceeds 250,000 residents will also be required to submit an annual Recovery Plan Performance report to Treasury. </a:t>
            </a:r>
          </a:p>
          <a:p>
            <a:endParaRPr lang="en-US" sz="1400" b="1" dirty="0"/>
          </a:p>
          <a:p>
            <a:r>
              <a:rPr lang="en-US" sz="1400" b="1" dirty="0"/>
              <a:t>The second Recovery Plan Performance report will cover the period from July 1, 2021 to June 30, 2022, and must be submitted to Treasury by July 31, 2022.</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6564A-95EA-AD42-BF0D-08F23C84D5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561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6564A-95EA-AD42-BF0D-08F23C84D5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6786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4E347D-308F-4B28-B5C8-A4DF7C197736}" type="slidenum">
              <a:rPr lang="en-US" smtClean="0"/>
              <a:t>8</a:t>
            </a:fld>
            <a:endParaRPr lang="en-US"/>
          </a:p>
        </p:txBody>
      </p:sp>
    </p:spTree>
    <p:extLst>
      <p:ext uri="{BB962C8B-B14F-4D97-AF65-F5344CB8AC3E}">
        <p14:creationId xmlns:p14="http://schemas.microsoft.com/office/powerpoint/2010/main" val="1885666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Coronavirus State and Local Recovery Fund Interim Final Rule allows for recovery at the difference between a government's actual revenues in calendar years 2020 through 2023, and what the government would have collected using a growth rate of 4.1%. or the actual growth rate if it is higher for the fiscal year 2017 through fiscal year 2019.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Taking a closer look at your at REVENUES</a:t>
            </a:r>
            <a:r>
              <a:rPr lang="en-US" sz="1200" b="0" i="0" kern="1200" baseline="0" dirty="0">
                <a:solidFill>
                  <a:schemeClr val="tx1"/>
                </a:solidFill>
                <a:effectLst/>
                <a:latin typeface="+mn-lt"/>
                <a:ea typeface="+mn-ea"/>
                <a:cs typeface="+mn-cs"/>
              </a:rPr>
              <a:t> LOST due to Covid-19 PANDEMIC is another way to expend COVID Relief funds.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Once you navigate to the website, click on the bottom right. Under local government, financial data portal. You will notice at the top of the webpage, tax expenditure database, often referred to as TED. The data in the TAX and EXPENDITURE DATABASE is submitted by local governments in their report of local government </a:t>
            </a:r>
            <a:r>
              <a:rPr lang="en-US" sz="1200" b="0" i="0" u="sng" kern="1200" dirty="0">
                <a:solidFill>
                  <a:schemeClr val="tx1"/>
                </a:solidFill>
                <a:effectLst/>
                <a:latin typeface="+mn-lt"/>
                <a:ea typeface="+mn-ea"/>
                <a:cs typeface="+mn-cs"/>
                <a:hlinkClick r:id="rId3"/>
              </a:rPr>
              <a:t>finance</a:t>
            </a:r>
            <a:r>
              <a:rPr lang="en-US" sz="1200" b="0" i="0" kern="1200" dirty="0">
                <a:solidFill>
                  <a:schemeClr val="tx1"/>
                </a:solidFill>
                <a:effectLst/>
                <a:latin typeface="+mn-lt"/>
                <a:ea typeface="+mn-ea"/>
                <a:cs typeface="+mn-cs"/>
              </a:rPr>
              <a:t>. The original data submission goes to the Georgia Department of Community Affairs, who then share the data with the Carl Vinson Institute of Government.</a:t>
            </a:r>
            <a:endParaRPr lang="en-US" dirty="0"/>
          </a:p>
        </p:txBody>
      </p:sp>
      <p:sp>
        <p:nvSpPr>
          <p:cNvPr id="4" name="Slide Number Placeholder 3"/>
          <p:cNvSpPr>
            <a:spLocks noGrp="1"/>
          </p:cNvSpPr>
          <p:nvPr>
            <p:ph type="sldNum" sz="quarter" idx="10"/>
          </p:nvPr>
        </p:nvSpPr>
        <p:spPr/>
        <p:txBody>
          <a:bodyPr/>
          <a:lstStyle/>
          <a:p>
            <a:fld id="{D84E347D-308F-4B28-B5C8-A4DF7C197736}" type="slidenum">
              <a:rPr lang="en-US" smtClean="0"/>
              <a:t>9</a:t>
            </a:fld>
            <a:endParaRPr lang="en-US"/>
          </a:p>
        </p:txBody>
      </p:sp>
    </p:spTree>
    <p:extLst>
      <p:ext uri="{BB962C8B-B14F-4D97-AF65-F5344CB8AC3E}">
        <p14:creationId xmlns:p14="http://schemas.microsoft.com/office/powerpoint/2010/main" val="2222220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INTERIM</a:t>
            </a:r>
            <a:r>
              <a:rPr lang="en-US" baseline="0" dirty="0"/>
              <a:t> RULE (PAGE 60) PROVIDES GUIDANCE ON WHAT CAN BE CONSIDERED FOR REVENUE LOSS.  </a:t>
            </a:r>
            <a:r>
              <a:rPr lang="en-US" dirty="0"/>
              <a:t>KEEP</a:t>
            </a:r>
            <a:r>
              <a:rPr lang="en-US" baseline="0" dirty="0"/>
              <a:t> IN MIND… ALL EXPENSES MUST BE ALLOWABLE EXPENSES.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FUNDS CANNOT BE USED FOR </a:t>
            </a:r>
            <a:endParaRPr lang="en-US" dirty="0"/>
          </a:p>
        </p:txBody>
      </p:sp>
      <p:sp>
        <p:nvSpPr>
          <p:cNvPr id="4" name="Slide Number Placeholder 3"/>
          <p:cNvSpPr>
            <a:spLocks noGrp="1"/>
          </p:cNvSpPr>
          <p:nvPr>
            <p:ph type="sldNum" sz="quarter" idx="10"/>
          </p:nvPr>
        </p:nvSpPr>
        <p:spPr/>
        <p:txBody>
          <a:bodyPr/>
          <a:lstStyle/>
          <a:p>
            <a:fld id="{D84E347D-308F-4B28-B5C8-A4DF7C197736}" type="slidenum">
              <a:rPr lang="en-US" smtClean="0"/>
              <a:t>11</a:t>
            </a:fld>
            <a:endParaRPr lang="en-US"/>
          </a:p>
        </p:txBody>
      </p:sp>
    </p:spTree>
    <p:extLst>
      <p:ext uri="{BB962C8B-B14F-4D97-AF65-F5344CB8AC3E}">
        <p14:creationId xmlns:p14="http://schemas.microsoft.com/office/powerpoint/2010/main" val="1326895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4E347D-308F-4B28-B5C8-A4DF7C197736}" type="slidenum">
              <a:rPr lang="en-US" smtClean="0"/>
              <a:t>12</a:t>
            </a:fld>
            <a:endParaRPr lang="en-US"/>
          </a:p>
        </p:txBody>
      </p:sp>
    </p:spTree>
    <p:extLst>
      <p:ext uri="{BB962C8B-B14F-4D97-AF65-F5344CB8AC3E}">
        <p14:creationId xmlns:p14="http://schemas.microsoft.com/office/powerpoint/2010/main" val="94442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32FBF-3CDB-E340-BB79-48DF303A65F3}"/>
              </a:ext>
            </a:extLst>
          </p:cNvPr>
          <p:cNvSpPr>
            <a:spLocks noGrp="1"/>
          </p:cNvSpPr>
          <p:nvPr>
            <p:ph type="ctrTitle"/>
          </p:nvPr>
        </p:nvSpPr>
        <p:spPr>
          <a:xfrm>
            <a:off x="1524000" y="1122363"/>
            <a:ext cx="9144000" cy="2387600"/>
          </a:xfrm>
        </p:spPr>
        <p:txBody>
          <a:bodyPr anchor="b">
            <a:normAutofit/>
          </a:bodyPr>
          <a:lstStyle>
            <a:lvl1pPr algn="l">
              <a:defRPr sz="5400" b="1" i="0">
                <a:solidFill>
                  <a:schemeClr val="tx1"/>
                </a:solidFill>
                <a:latin typeface="Franklin Gothic Heavy"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918D0E3-E021-7540-8F00-9BBC8F705C7B}"/>
              </a:ext>
            </a:extLst>
          </p:cNvPr>
          <p:cNvSpPr>
            <a:spLocks noGrp="1"/>
          </p:cNvSpPr>
          <p:nvPr>
            <p:ph type="subTitle" idx="1"/>
          </p:nvPr>
        </p:nvSpPr>
        <p:spPr>
          <a:xfrm>
            <a:off x="1524000" y="3602038"/>
            <a:ext cx="9144000" cy="1655762"/>
          </a:xfr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EBA3C010-7042-AB48-97CB-391052DF63B6}"/>
              </a:ext>
            </a:extLst>
          </p:cNvPr>
          <p:cNvSpPr>
            <a:spLocks noGrp="1"/>
          </p:cNvSpPr>
          <p:nvPr>
            <p:ph type="sldNum" sz="quarter" idx="12"/>
          </p:nvPr>
        </p:nvSpPr>
        <p:spPr>
          <a:xfrm>
            <a:off x="310588" y="6335571"/>
            <a:ext cx="551726" cy="228259"/>
          </a:xfrm>
          <a:prstGeom prst="rect">
            <a:avLst/>
          </a:prstGeom>
        </p:spPr>
        <p:txBody>
          <a:bodyPr/>
          <a:lstStyle>
            <a:lvl1pPr>
              <a:defRPr sz="1000">
                <a:latin typeface="+mj-lt"/>
              </a:defRPr>
            </a:lvl1pPr>
          </a:lstStyle>
          <a:p>
            <a:fld id="{9F779905-9F8D-0740-AB02-765762B067A2}" type="slidenum">
              <a:rPr lang="en-US" smtClean="0"/>
              <a:pPr/>
              <a:t>‹#›</a:t>
            </a:fld>
            <a:endParaRPr lang="en-US" dirty="0"/>
          </a:p>
        </p:txBody>
      </p:sp>
    </p:spTree>
    <p:extLst>
      <p:ext uri="{BB962C8B-B14F-4D97-AF65-F5344CB8AC3E}">
        <p14:creationId xmlns:p14="http://schemas.microsoft.com/office/powerpoint/2010/main" val="1293990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9" name="Rectangle 8"/>
          <p:cNvSpPr/>
          <p:nvPr userDrawn="1"/>
        </p:nvSpPr>
        <p:spPr>
          <a:xfrm>
            <a:off x="-2" y="0"/>
            <a:ext cx="12192000" cy="9730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5884984"/>
            <a:ext cx="12192000" cy="9730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rotWithShape="1">
          <a:blip r:embed="rId2"/>
          <a:srcRect b="20882"/>
          <a:stretch/>
        </p:blipFill>
        <p:spPr>
          <a:xfrm>
            <a:off x="1935118" y="2529859"/>
            <a:ext cx="8321761" cy="2170545"/>
          </a:xfrm>
          <a:prstGeom prst="rect">
            <a:avLst/>
          </a:prstGeom>
        </p:spPr>
      </p:pic>
      <p:grpSp>
        <p:nvGrpSpPr>
          <p:cNvPr id="11" name="Group 10"/>
          <p:cNvGrpSpPr/>
          <p:nvPr userDrawn="1"/>
        </p:nvGrpSpPr>
        <p:grpSpPr>
          <a:xfrm>
            <a:off x="4472208" y="4969449"/>
            <a:ext cx="3247579" cy="646490"/>
            <a:chOff x="4333004" y="5154115"/>
            <a:chExt cx="3247579" cy="646490"/>
          </a:xfrm>
        </p:grpSpPr>
        <p:pic>
          <p:nvPicPr>
            <p:cNvPr id="12" name="Picture 11" descr="Www Icon Website · Free image on Pixabay"/>
            <p:cNvPicPr>
              <a:picLocks noChangeAspect="1"/>
            </p:cNvPicPr>
            <p:nvPr userDrawn="1"/>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333004" y="5154115"/>
              <a:ext cx="665198" cy="646490"/>
            </a:xfrm>
            <a:prstGeom prst="rect">
              <a:avLst/>
            </a:prstGeom>
          </p:spPr>
        </p:pic>
        <p:sp>
          <p:nvSpPr>
            <p:cNvPr id="13" name="TextBox 12"/>
            <p:cNvSpPr txBox="1"/>
            <p:nvPr userDrawn="1"/>
          </p:nvSpPr>
          <p:spPr>
            <a:xfrm>
              <a:off x="5092236" y="5292694"/>
              <a:ext cx="2488347" cy="369332"/>
            </a:xfrm>
            <a:prstGeom prst="rect">
              <a:avLst/>
            </a:prstGeom>
            <a:noFill/>
          </p:spPr>
          <p:txBody>
            <a:bodyPr wrap="square" rtlCol="0">
              <a:spAutoFit/>
            </a:bodyPr>
            <a:lstStyle/>
            <a:p>
              <a:r>
                <a:rPr lang="en-US" b="1" dirty="0"/>
                <a:t>www.cviog.uga.edu</a:t>
              </a:r>
            </a:p>
          </p:txBody>
        </p:sp>
      </p:grpSp>
      <p:sp>
        <p:nvSpPr>
          <p:cNvPr id="15" name="Title 1"/>
          <p:cNvSpPr>
            <a:spLocks noGrp="1"/>
          </p:cNvSpPr>
          <p:nvPr>
            <p:ph type="title" hasCustomPrompt="1"/>
          </p:nvPr>
        </p:nvSpPr>
        <p:spPr>
          <a:xfrm>
            <a:off x="838198" y="934920"/>
            <a:ext cx="10515600" cy="1187315"/>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3996357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93949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22B96-55C7-A443-9C6B-B33A629E112F}"/>
              </a:ext>
            </a:extLst>
          </p:cNvPr>
          <p:cNvSpPr>
            <a:spLocks noGrp="1"/>
          </p:cNvSpPr>
          <p:nvPr>
            <p:ph type="title"/>
          </p:nvPr>
        </p:nvSpPr>
        <p:spPr>
          <a:xfrm>
            <a:off x="457200" y="228601"/>
            <a:ext cx="11277600" cy="825580"/>
          </a:xfrm>
        </p:spPr>
        <p:txBody>
          <a:bodyPr>
            <a:normAutofit/>
          </a:bodyPr>
          <a:lstStyle>
            <a:lvl1pPr>
              <a:defRPr sz="40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6554714-66BD-134C-9F0D-4F8FDC98B04A}"/>
              </a:ext>
            </a:extLst>
          </p:cNvPr>
          <p:cNvSpPr>
            <a:spLocks noGrp="1"/>
          </p:cNvSpPr>
          <p:nvPr>
            <p:ph idx="1"/>
          </p:nvPr>
        </p:nvSpPr>
        <p:spPr>
          <a:xfrm>
            <a:off x="457200" y="1371600"/>
            <a:ext cx="11277600" cy="4805363"/>
          </a:xfrm>
        </p:spPr>
        <p:txBody>
          <a:bodyPr/>
          <a:lstStyle>
            <a:lvl1pPr marL="0" indent="0">
              <a:spcAft>
                <a:spcPts val="600"/>
              </a:spcAft>
              <a:defRPr>
                <a:latin typeface="+mj-lt"/>
              </a:defRPr>
            </a:lvl1pPr>
            <a:lvl2pPr marL="228600">
              <a:spcAft>
                <a:spcPts val="600"/>
              </a:spcAft>
              <a:defRPr/>
            </a:lvl2pPr>
            <a:lvl3pPr marL="228600">
              <a:spcAft>
                <a:spcPts val="600"/>
              </a:spcAft>
              <a:defRPr/>
            </a:lvl3pPr>
            <a:lvl4pPr marL="228600">
              <a:spcAft>
                <a:spcPts val="600"/>
              </a:spcAft>
              <a:defRPr/>
            </a:lvl4pPr>
            <a:lvl5pPr marL="228600">
              <a:spcAft>
                <a:spcPts val="600"/>
              </a:spcAft>
              <a:defRPr/>
            </a:lvl5pPr>
          </a:lstStyle>
          <a:p>
            <a:pPr lvl="0"/>
            <a:r>
              <a:rPr lang="en-US" dirty="0"/>
              <a:t>Click to edit Master text styles</a:t>
            </a:r>
          </a:p>
        </p:txBody>
      </p:sp>
      <p:sp>
        <p:nvSpPr>
          <p:cNvPr id="6" name="Slide Number Placeholder 5">
            <a:extLst>
              <a:ext uri="{FF2B5EF4-FFF2-40B4-BE49-F238E27FC236}">
                <a16:creationId xmlns:a16="http://schemas.microsoft.com/office/drawing/2014/main" id="{2D0CC15C-6418-EA4B-9EA7-89A2FCE7B752}"/>
              </a:ext>
            </a:extLst>
          </p:cNvPr>
          <p:cNvSpPr>
            <a:spLocks noGrp="1"/>
          </p:cNvSpPr>
          <p:nvPr>
            <p:ph type="sldNum" sz="quarter" idx="12"/>
          </p:nvPr>
        </p:nvSpPr>
        <p:spPr>
          <a:xfrm>
            <a:off x="310588" y="6335571"/>
            <a:ext cx="551726" cy="228259"/>
          </a:xfrm>
          <a:prstGeom prst="rect">
            <a:avLst/>
          </a:prstGeom>
        </p:spPr>
        <p:txBody>
          <a:bodyPr/>
          <a:lstStyle>
            <a:lvl1pPr>
              <a:defRPr sz="1000">
                <a:latin typeface="+mj-lt"/>
              </a:defRPr>
            </a:lvl1pPr>
          </a:lstStyle>
          <a:p>
            <a:fld id="{9F779905-9F8D-0740-AB02-765762B067A2}" type="slidenum">
              <a:rPr lang="en-US" smtClean="0"/>
              <a:pPr/>
              <a:t>‹#›</a:t>
            </a:fld>
            <a:endParaRPr lang="en-US" dirty="0"/>
          </a:p>
        </p:txBody>
      </p:sp>
    </p:spTree>
    <p:extLst>
      <p:ext uri="{BB962C8B-B14F-4D97-AF65-F5344CB8AC3E}">
        <p14:creationId xmlns:p14="http://schemas.microsoft.com/office/powerpoint/2010/main" val="3375491805"/>
      </p:ext>
    </p:extLst>
  </p:cSld>
  <p:clrMapOvr>
    <a:masterClrMapping/>
  </p:clrMapOvr>
  <p:extLst>
    <p:ext uri="{DCECCB84-F9BA-43D5-87BE-67443E8EF086}">
      <p15:sldGuideLst xmlns:p15="http://schemas.microsoft.com/office/powerpoint/2012/main">
        <p15:guide id="1" pos="3840">
          <p15:clr>
            <a:srgbClr val="FBAE40"/>
          </p15:clr>
        </p15:guide>
        <p15:guide id="4" orient="horz" pos="2160">
          <p15:clr>
            <a:srgbClr val="FBAE40"/>
          </p15:clr>
        </p15:guide>
        <p15:guide id="5" orient="horz" pos="1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7D80215-A298-6848-8441-7C88FB5E32DF}"/>
              </a:ext>
            </a:extLst>
          </p:cNvPr>
          <p:cNvSpPr/>
          <p:nvPr userDrawn="1"/>
        </p:nvSpPr>
        <p:spPr>
          <a:xfrm>
            <a:off x="4330770" y="1371600"/>
            <a:ext cx="7404029" cy="4672208"/>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b="0" i="0" dirty="0">
              <a:latin typeface="Franklin Gothic Medium" panose="020B0603020102020204" pitchFamily="34" charset="0"/>
            </a:endParaRPr>
          </a:p>
        </p:txBody>
      </p:sp>
      <p:sp>
        <p:nvSpPr>
          <p:cNvPr id="2" name="Title 1">
            <a:extLst>
              <a:ext uri="{FF2B5EF4-FFF2-40B4-BE49-F238E27FC236}">
                <a16:creationId xmlns:a16="http://schemas.microsoft.com/office/drawing/2014/main" id="{3AC22B96-55C7-A443-9C6B-B33A629E112F}"/>
              </a:ext>
            </a:extLst>
          </p:cNvPr>
          <p:cNvSpPr>
            <a:spLocks noGrp="1"/>
          </p:cNvSpPr>
          <p:nvPr>
            <p:ph type="title"/>
          </p:nvPr>
        </p:nvSpPr>
        <p:spPr>
          <a:xfrm>
            <a:off x="457200" y="228601"/>
            <a:ext cx="11277600" cy="825580"/>
          </a:xfrm>
        </p:spPr>
        <p:txBody>
          <a:bodyPr>
            <a:normAutofit/>
          </a:bodyPr>
          <a:lstStyle>
            <a:lvl1pPr>
              <a:defRPr sz="4000"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6554714-66BD-134C-9F0D-4F8FDC98B04A}"/>
              </a:ext>
            </a:extLst>
          </p:cNvPr>
          <p:cNvSpPr>
            <a:spLocks noGrp="1"/>
          </p:cNvSpPr>
          <p:nvPr>
            <p:ph idx="1"/>
          </p:nvPr>
        </p:nvSpPr>
        <p:spPr>
          <a:xfrm>
            <a:off x="5192037" y="1606630"/>
            <a:ext cx="5981179" cy="4197269"/>
          </a:xfrm>
        </p:spPr>
        <p:txBody>
          <a:bodyPr anchor="ctr"/>
          <a:lstStyle>
            <a:lvl1pPr marL="0" indent="0">
              <a:defRPr/>
            </a:lvl1pPr>
            <a:lvl2pPr marL="457200" indent="0">
              <a:buNone/>
              <a:defRPr/>
            </a:lvl2pPr>
          </a:lstStyle>
          <a:p>
            <a:pPr lvl="0"/>
            <a:r>
              <a:rPr lang="en-US" dirty="0"/>
              <a:t>Click to edit Master text styles</a:t>
            </a:r>
          </a:p>
        </p:txBody>
      </p:sp>
      <p:pic>
        <p:nvPicPr>
          <p:cNvPr id="20" name="Picture 19" descr="A picture containing logo&#10;&#10;Description automatically generated">
            <a:extLst>
              <a:ext uri="{FF2B5EF4-FFF2-40B4-BE49-F238E27FC236}">
                <a16:creationId xmlns:a16="http://schemas.microsoft.com/office/drawing/2014/main" id="{156AF2EC-8BE7-D440-92E3-5481486457DD}"/>
              </a:ext>
            </a:extLst>
          </p:cNvPr>
          <p:cNvPicPr>
            <a:picLocks noChangeAspect="1"/>
          </p:cNvPicPr>
          <p:nvPr userDrawn="1"/>
        </p:nvPicPr>
        <p:blipFill>
          <a:blip r:embed="rId2"/>
          <a:stretch>
            <a:fillRect/>
          </a:stretch>
        </p:blipFill>
        <p:spPr>
          <a:xfrm>
            <a:off x="10133555" y="6199813"/>
            <a:ext cx="1601243" cy="402767"/>
          </a:xfrm>
          <a:prstGeom prst="rect">
            <a:avLst/>
          </a:prstGeom>
        </p:spPr>
      </p:pic>
      <p:sp>
        <p:nvSpPr>
          <p:cNvPr id="22" name="Picture Placeholder 21">
            <a:extLst>
              <a:ext uri="{FF2B5EF4-FFF2-40B4-BE49-F238E27FC236}">
                <a16:creationId xmlns:a16="http://schemas.microsoft.com/office/drawing/2014/main" id="{616B1843-E44A-2A4D-B708-216C32DCE991}"/>
              </a:ext>
            </a:extLst>
          </p:cNvPr>
          <p:cNvSpPr>
            <a:spLocks noGrp="1"/>
          </p:cNvSpPr>
          <p:nvPr>
            <p:ph type="pic" sz="quarter" idx="13"/>
          </p:nvPr>
        </p:nvSpPr>
        <p:spPr>
          <a:xfrm>
            <a:off x="159656" y="2832676"/>
            <a:ext cx="3517398" cy="3187123"/>
          </a:xfrm>
        </p:spPr>
        <p:txBody>
          <a:bodyPr/>
          <a:lstStyle/>
          <a:p>
            <a:endParaRPr lang="en-US" dirty="0"/>
          </a:p>
        </p:txBody>
      </p:sp>
      <p:sp>
        <p:nvSpPr>
          <p:cNvPr id="25" name="Text Placeholder 24">
            <a:extLst>
              <a:ext uri="{FF2B5EF4-FFF2-40B4-BE49-F238E27FC236}">
                <a16:creationId xmlns:a16="http://schemas.microsoft.com/office/drawing/2014/main" id="{A16BB7E3-6AB0-7B4D-8A2C-360E66E0DA62}"/>
              </a:ext>
            </a:extLst>
          </p:cNvPr>
          <p:cNvSpPr>
            <a:spLocks noGrp="1"/>
          </p:cNvSpPr>
          <p:nvPr>
            <p:ph type="body" sz="quarter" idx="14"/>
          </p:nvPr>
        </p:nvSpPr>
        <p:spPr>
          <a:xfrm>
            <a:off x="159657" y="1480747"/>
            <a:ext cx="3517398" cy="1187450"/>
          </a:xfrm>
        </p:spPr>
        <p:txBody>
          <a:bodyPr>
            <a:noAutofit/>
          </a:bodyPr>
          <a:lstStyle>
            <a:lvl1pPr marL="228600" indent="0" algn="ctr">
              <a:buNone/>
              <a:defRPr sz="2200"/>
            </a:lvl1pPr>
            <a:lvl2pPr marL="228600" indent="0">
              <a:buNone/>
              <a:defRPr sz="2400"/>
            </a:lvl2pPr>
            <a:lvl3pPr marL="228600" indent="0">
              <a:buNone/>
              <a:defRPr sz="2400"/>
            </a:lvl3pPr>
            <a:lvl4pPr marL="228600" indent="0">
              <a:buNone/>
              <a:defRPr sz="2400"/>
            </a:lvl4pPr>
            <a:lvl5pPr marL="228600" indent="0">
              <a:buNone/>
              <a:defRPr sz="2400"/>
            </a:lvl5pPr>
          </a:lstStyle>
          <a:p>
            <a:pPr lvl="0"/>
            <a:r>
              <a:rPr lang="en-US" dirty="0"/>
              <a:t>Click to edit Master text styles</a:t>
            </a:r>
          </a:p>
        </p:txBody>
      </p:sp>
      <p:sp>
        <p:nvSpPr>
          <p:cNvPr id="9" name="Slide Number Placeholder 5">
            <a:extLst>
              <a:ext uri="{FF2B5EF4-FFF2-40B4-BE49-F238E27FC236}">
                <a16:creationId xmlns:a16="http://schemas.microsoft.com/office/drawing/2014/main" id="{FAA3DD87-9E7B-F849-B2A6-BD04F03C45E2}"/>
              </a:ext>
            </a:extLst>
          </p:cNvPr>
          <p:cNvSpPr>
            <a:spLocks noGrp="1"/>
          </p:cNvSpPr>
          <p:nvPr>
            <p:ph type="sldNum" sz="quarter" idx="12"/>
          </p:nvPr>
        </p:nvSpPr>
        <p:spPr>
          <a:xfrm>
            <a:off x="310588" y="6335571"/>
            <a:ext cx="551726" cy="228259"/>
          </a:xfrm>
          <a:prstGeom prst="rect">
            <a:avLst/>
          </a:prstGeom>
        </p:spPr>
        <p:txBody>
          <a:bodyPr/>
          <a:lstStyle>
            <a:lvl1pPr>
              <a:defRPr sz="1000">
                <a:latin typeface="+mj-lt"/>
              </a:defRPr>
            </a:lvl1pPr>
          </a:lstStyle>
          <a:p>
            <a:fld id="{9F779905-9F8D-0740-AB02-765762B067A2}" type="slidenum">
              <a:rPr lang="en-US" smtClean="0"/>
              <a:pPr/>
              <a:t>‹#›</a:t>
            </a:fld>
            <a:endParaRPr lang="en-US" dirty="0"/>
          </a:p>
        </p:txBody>
      </p:sp>
    </p:spTree>
    <p:extLst>
      <p:ext uri="{BB962C8B-B14F-4D97-AF65-F5344CB8AC3E}">
        <p14:creationId xmlns:p14="http://schemas.microsoft.com/office/powerpoint/2010/main" val="1151845054"/>
      </p:ext>
    </p:extLst>
  </p:cSld>
  <p:clrMapOvr>
    <a:masterClrMapping/>
  </p:clrMapOvr>
  <p:extLst>
    <p:ext uri="{DCECCB84-F9BA-43D5-87BE-67443E8EF086}">
      <p15:sldGuideLst xmlns:p15="http://schemas.microsoft.com/office/powerpoint/2012/main">
        <p15:guide id="1" pos="3840">
          <p15:clr>
            <a:srgbClr val="FBAE40"/>
          </p15:clr>
        </p15:guide>
        <p15:guide id="4" orient="horz" pos="2160">
          <p15:clr>
            <a:srgbClr val="FBAE40"/>
          </p15:clr>
        </p15:guide>
        <p15:guide id="5" orient="horz" pos="144">
          <p15:clr>
            <a:srgbClr val="FBAE40"/>
          </p15:clr>
        </p15:guide>
        <p15:guide id="6" orient="horz" pos="3792">
          <p15:clr>
            <a:srgbClr val="FBAE40"/>
          </p15:clr>
        </p15:guide>
        <p15:guide id="8" orient="horz" pos="4152">
          <p15:clr>
            <a:srgbClr val="FBAE40"/>
          </p15:clr>
        </p15:guide>
        <p15:guide id="9" pos="75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92317-7B20-E54D-9151-5B41F376AAE3}"/>
              </a:ext>
            </a:extLst>
          </p:cNvPr>
          <p:cNvSpPr>
            <a:spLocks noGrp="1"/>
          </p:cNvSpPr>
          <p:nvPr>
            <p:ph type="title"/>
          </p:nvPr>
        </p:nvSpPr>
        <p:spPr>
          <a:xfrm>
            <a:off x="831850" y="1709738"/>
            <a:ext cx="10515600" cy="2852737"/>
          </a:xfrm>
        </p:spPr>
        <p:txBody>
          <a:bodyPr anchor="b">
            <a:normAutofit/>
          </a:bodyPr>
          <a:lstStyle>
            <a:lvl1pPr>
              <a:defRPr sz="5400" b="1" i="0">
                <a:solidFill>
                  <a:schemeClr val="tx1"/>
                </a:solidFill>
                <a:latin typeface="Franklin Gothic Heavy" panose="020B06030201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F21732CE-CA01-2C47-BACA-47511D17795F}"/>
              </a:ext>
            </a:extLst>
          </p:cNvPr>
          <p:cNvSpPr>
            <a:spLocks noGrp="1"/>
          </p:cNvSpPr>
          <p:nvPr>
            <p:ph type="body" idx="1"/>
          </p:nvPr>
        </p:nvSpPr>
        <p:spPr>
          <a:xfrm>
            <a:off x="831850" y="4589463"/>
            <a:ext cx="10515600" cy="1500187"/>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DDAB5C9B-9846-7E47-870D-D85425F45D1D}"/>
              </a:ext>
            </a:extLst>
          </p:cNvPr>
          <p:cNvSpPr>
            <a:spLocks noGrp="1"/>
          </p:cNvSpPr>
          <p:nvPr>
            <p:ph type="sldNum" sz="quarter" idx="12"/>
          </p:nvPr>
        </p:nvSpPr>
        <p:spPr>
          <a:xfrm>
            <a:off x="310588" y="6335571"/>
            <a:ext cx="551726" cy="228259"/>
          </a:xfrm>
          <a:prstGeom prst="rect">
            <a:avLst/>
          </a:prstGeom>
        </p:spPr>
        <p:txBody>
          <a:bodyPr/>
          <a:lstStyle>
            <a:lvl1pPr>
              <a:defRPr sz="1000">
                <a:latin typeface="+mj-lt"/>
              </a:defRPr>
            </a:lvl1pPr>
          </a:lstStyle>
          <a:p>
            <a:fld id="{9F779905-9F8D-0740-AB02-765762B067A2}" type="slidenum">
              <a:rPr lang="en-US" smtClean="0"/>
              <a:pPr/>
              <a:t>‹#›</a:t>
            </a:fld>
            <a:endParaRPr lang="en-US" dirty="0"/>
          </a:p>
        </p:txBody>
      </p:sp>
    </p:spTree>
    <p:extLst>
      <p:ext uri="{BB962C8B-B14F-4D97-AF65-F5344CB8AC3E}">
        <p14:creationId xmlns:p14="http://schemas.microsoft.com/office/powerpoint/2010/main" val="415613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5CABFA1-71F0-3444-841B-19C2A3B45380}"/>
              </a:ext>
            </a:extLst>
          </p:cNvPr>
          <p:cNvSpPr/>
          <p:nvPr userDrawn="1"/>
        </p:nvSpPr>
        <p:spPr>
          <a:xfrm>
            <a:off x="6357257" y="2133601"/>
            <a:ext cx="5384800" cy="394062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Medium" panose="020B0603020102020204" pitchFamily="34" charset="0"/>
            </a:endParaRPr>
          </a:p>
        </p:txBody>
      </p:sp>
      <p:sp>
        <p:nvSpPr>
          <p:cNvPr id="20" name="Rectangle 19">
            <a:extLst>
              <a:ext uri="{FF2B5EF4-FFF2-40B4-BE49-F238E27FC236}">
                <a16:creationId xmlns:a16="http://schemas.microsoft.com/office/drawing/2014/main" id="{6863AF11-482F-4641-9201-A610343A4F21}"/>
              </a:ext>
            </a:extLst>
          </p:cNvPr>
          <p:cNvSpPr/>
          <p:nvPr userDrawn="1"/>
        </p:nvSpPr>
        <p:spPr>
          <a:xfrm>
            <a:off x="457200" y="2010230"/>
            <a:ext cx="5384800" cy="40506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Medium" panose="020B0603020102020204" pitchFamily="34" charset="0"/>
            </a:endParaRPr>
          </a:p>
        </p:txBody>
      </p:sp>
      <p:sp>
        <p:nvSpPr>
          <p:cNvPr id="2" name="Title 1">
            <a:extLst>
              <a:ext uri="{FF2B5EF4-FFF2-40B4-BE49-F238E27FC236}">
                <a16:creationId xmlns:a16="http://schemas.microsoft.com/office/drawing/2014/main" id="{4570658D-540B-4F42-8BA5-FFA2F6C2FB85}"/>
              </a:ext>
            </a:extLst>
          </p:cNvPr>
          <p:cNvSpPr>
            <a:spLocks noGrp="1"/>
          </p:cNvSpPr>
          <p:nvPr>
            <p:ph type="title" hasCustomPrompt="1"/>
          </p:nvPr>
        </p:nvSpPr>
        <p:spPr/>
        <p:txBody>
          <a:bodyPr>
            <a:normAutofit/>
          </a:bodyPr>
          <a:lstStyle>
            <a:lvl1pPr>
              <a:defRPr sz="4000">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1E144C8-0E78-B148-9120-0D17A80333EF}"/>
              </a:ext>
            </a:extLst>
          </p:cNvPr>
          <p:cNvSpPr>
            <a:spLocks noGrp="1"/>
          </p:cNvSpPr>
          <p:nvPr>
            <p:ph sz="half" idx="1"/>
          </p:nvPr>
        </p:nvSpPr>
        <p:spPr>
          <a:xfrm>
            <a:off x="631371" y="2235202"/>
            <a:ext cx="5058230" cy="3839028"/>
          </a:xfrm>
        </p:spPr>
        <p:txBody>
          <a:bodyPr/>
          <a:lstStyle>
            <a:lvl1pPr marL="0" indent="0">
              <a:spcAft>
                <a:spcPts val="1200"/>
              </a:spcAft>
              <a:defRPr sz="2200"/>
            </a:lvl1pPr>
            <a:lvl2pPr marL="0" indent="0">
              <a:spcAft>
                <a:spcPts val="1200"/>
              </a:spcAft>
              <a:defRPr sz="2200"/>
            </a:lvl2pPr>
          </a:lstStyle>
          <a:p>
            <a:pPr lvl="0"/>
            <a:r>
              <a:rPr lang="en-US" dirty="0"/>
              <a:t>Click to edit Master text styles</a:t>
            </a:r>
          </a:p>
          <a:p>
            <a:pPr lvl="1"/>
            <a:endParaRPr lang="en-US" dirty="0"/>
          </a:p>
        </p:txBody>
      </p:sp>
      <p:sp>
        <p:nvSpPr>
          <p:cNvPr id="4" name="Content Placeholder 3">
            <a:extLst>
              <a:ext uri="{FF2B5EF4-FFF2-40B4-BE49-F238E27FC236}">
                <a16:creationId xmlns:a16="http://schemas.microsoft.com/office/drawing/2014/main" id="{C69CA090-41A3-BD4C-88B3-182A28AA6AC6}"/>
              </a:ext>
            </a:extLst>
          </p:cNvPr>
          <p:cNvSpPr>
            <a:spLocks noGrp="1"/>
          </p:cNvSpPr>
          <p:nvPr>
            <p:ph sz="half" idx="2"/>
          </p:nvPr>
        </p:nvSpPr>
        <p:spPr>
          <a:xfrm>
            <a:off x="6531428" y="2227831"/>
            <a:ext cx="5058230" cy="3723028"/>
          </a:xfrm>
        </p:spPr>
        <p:txBody>
          <a:bodyPr>
            <a:normAutofit/>
          </a:bodyPr>
          <a:lstStyle>
            <a:lvl1pPr marL="0" indent="0">
              <a:spcAft>
                <a:spcPts val="1200"/>
              </a:spcAft>
              <a:defRPr sz="2200"/>
            </a:lvl1pPr>
          </a:lstStyle>
          <a:p>
            <a:pPr lvl="0"/>
            <a:r>
              <a:rPr lang="en-US" dirty="0"/>
              <a:t>Click to edit Master text styles</a:t>
            </a:r>
          </a:p>
        </p:txBody>
      </p:sp>
      <p:cxnSp>
        <p:nvCxnSpPr>
          <p:cNvPr id="9" name="Straight Connector 8">
            <a:extLst>
              <a:ext uri="{FF2B5EF4-FFF2-40B4-BE49-F238E27FC236}">
                <a16:creationId xmlns:a16="http://schemas.microsoft.com/office/drawing/2014/main" id="{161837EA-3FA7-024C-B9BB-95B915774EA9}"/>
              </a:ext>
            </a:extLst>
          </p:cNvPr>
          <p:cNvCxnSpPr/>
          <p:nvPr userDrawn="1"/>
        </p:nvCxnSpPr>
        <p:spPr>
          <a:xfrm>
            <a:off x="6096000" y="1255488"/>
            <a:ext cx="0" cy="48053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5899C1C-83EF-D74B-8A1C-7478498D5A65}"/>
              </a:ext>
            </a:extLst>
          </p:cNvPr>
          <p:cNvSpPr/>
          <p:nvPr userDrawn="1"/>
        </p:nvSpPr>
        <p:spPr>
          <a:xfrm>
            <a:off x="457200" y="1378859"/>
            <a:ext cx="5384800" cy="7547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Medium" panose="020B0603020102020204" pitchFamily="34" charset="0"/>
            </a:endParaRPr>
          </a:p>
        </p:txBody>
      </p:sp>
      <p:sp>
        <p:nvSpPr>
          <p:cNvPr id="13" name="Rectangle 12">
            <a:extLst>
              <a:ext uri="{FF2B5EF4-FFF2-40B4-BE49-F238E27FC236}">
                <a16:creationId xmlns:a16="http://schemas.microsoft.com/office/drawing/2014/main" id="{4C286460-BEBB-6143-9616-3BD88AF6AC8A}"/>
              </a:ext>
            </a:extLst>
          </p:cNvPr>
          <p:cNvSpPr/>
          <p:nvPr userDrawn="1"/>
        </p:nvSpPr>
        <p:spPr>
          <a:xfrm>
            <a:off x="6350000" y="1378858"/>
            <a:ext cx="5384800" cy="7547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Franklin Gothic Medium" panose="020B0603020102020204" pitchFamily="34" charset="0"/>
            </a:endParaRPr>
          </a:p>
        </p:txBody>
      </p:sp>
      <p:sp>
        <p:nvSpPr>
          <p:cNvPr id="18" name="Text Placeholder 17">
            <a:extLst>
              <a:ext uri="{FF2B5EF4-FFF2-40B4-BE49-F238E27FC236}">
                <a16:creationId xmlns:a16="http://schemas.microsoft.com/office/drawing/2014/main" id="{45FC9083-739D-0845-B8B9-67D51FC40138}"/>
              </a:ext>
            </a:extLst>
          </p:cNvPr>
          <p:cNvSpPr>
            <a:spLocks noGrp="1"/>
          </p:cNvSpPr>
          <p:nvPr>
            <p:ph type="body" sz="quarter" idx="10"/>
          </p:nvPr>
        </p:nvSpPr>
        <p:spPr>
          <a:xfrm>
            <a:off x="784225" y="1487831"/>
            <a:ext cx="4724400" cy="508000"/>
          </a:xfrm>
        </p:spPr>
        <p:txBody>
          <a:bodyPr anchor="ctr">
            <a:noAutofit/>
          </a:bodyPr>
          <a:lstStyle>
            <a:lvl1pPr algn="ctr">
              <a:defRPr sz="2800" b="0">
                <a:solidFill>
                  <a:schemeClr val="bg1"/>
                </a:solidFill>
              </a:defRPr>
            </a:lvl1pPr>
          </a:lstStyle>
          <a:p>
            <a:pPr lvl="0"/>
            <a:r>
              <a:rPr lang="en-US" dirty="0"/>
              <a:t>Click to edit Master text styles</a:t>
            </a:r>
          </a:p>
        </p:txBody>
      </p:sp>
      <p:sp>
        <p:nvSpPr>
          <p:cNvPr id="19" name="Text Placeholder 17">
            <a:extLst>
              <a:ext uri="{FF2B5EF4-FFF2-40B4-BE49-F238E27FC236}">
                <a16:creationId xmlns:a16="http://schemas.microsoft.com/office/drawing/2014/main" id="{CB35BA72-605C-F640-81BA-9DECDF69F962}"/>
              </a:ext>
            </a:extLst>
          </p:cNvPr>
          <p:cNvSpPr>
            <a:spLocks noGrp="1"/>
          </p:cNvSpPr>
          <p:nvPr>
            <p:ph type="body" sz="quarter" idx="11"/>
          </p:nvPr>
        </p:nvSpPr>
        <p:spPr>
          <a:xfrm>
            <a:off x="6680200" y="1473088"/>
            <a:ext cx="4724400" cy="508000"/>
          </a:xfrm>
        </p:spPr>
        <p:txBody>
          <a:bodyPr anchor="ctr">
            <a:noAutofit/>
          </a:bodyPr>
          <a:lstStyle>
            <a:lvl1pPr algn="ctr">
              <a:defRPr sz="2800" b="0">
                <a:solidFill>
                  <a:schemeClr val="bg1"/>
                </a:solidFill>
              </a:defRPr>
            </a:lvl1pPr>
          </a:lstStyle>
          <a:p>
            <a:pPr lvl="0"/>
            <a:r>
              <a:rPr lang="en-US" dirty="0"/>
              <a:t>Click to edit Master text styles</a:t>
            </a:r>
          </a:p>
        </p:txBody>
      </p:sp>
      <p:sp>
        <p:nvSpPr>
          <p:cNvPr id="14" name="Slide Number Placeholder 5">
            <a:extLst>
              <a:ext uri="{FF2B5EF4-FFF2-40B4-BE49-F238E27FC236}">
                <a16:creationId xmlns:a16="http://schemas.microsoft.com/office/drawing/2014/main" id="{7D73FC2E-3170-854D-946E-79E6175FA517}"/>
              </a:ext>
            </a:extLst>
          </p:cNvPr>
          <p:cNvSpPr>
            <a:spLocks noGrp="1"/>
          </p:cNvSpPr>
          <p:nvPr>
            <p:ph type="sldNum" sz="quarter" idx="12"/>
          </p:nvPr>
        </p:nvSpPr>
        <p:spPr>
          <a:xfrm>
            <a:off x="310588" y="6335571"/>
            <a:ext cx="551726" cy="228259"/>
          </a:xfrm>
          <a:prstGeom prst="rect">
            <a:avLst/>
          </a:prstGeom>
        </p:spPr>
        <p:txBody>
          <a:bodyPr/>
          <a:lstStyle>
            <a:lvl1pPr>
              <a:defRPr sz="1000">
                <a:latin typeface="+mj-lt"/>
              </a:defRPr>
            </a:lvl1pPr>
          </a:lstStyle>
          <a:p>
            <a:fld id="{9F779905-9F8D-0740-AB02-765762B067A2}" type="slidenum">
              <a:rPr lang="en-US" smtClean="0"/>
              <a:pPr/>
              <a:t>‹#›</a:t>
            </a:fld>
            <a:endParaRPr lang="en-US" dirty="0"/>
          </a:p>
        </p:txBody>
      </p:sp>
    </p:spTree>
    <p:extLst>
      <p:ext uri="{BB962C8B-B14F-4D97-AF65-F5344CB8AC3E}">
        <p14:creationId xmlns:p14="http://schemas.microsoft.com/office/powerpoint/2010/main" val="2682188300"/>
      </p:ext>
    </p:extLst>
  </p:cSld>
  <p:clrMapOvr>
    <a:masterClrMapping/>
  </p:clrMapOvr>
  <p:extLst>
    <p:ext uri="{DCECCB84-F9BA-43D5-87BE-67443E8EF086}">
      <p15:sldGuideLst xmlns:p15="http://schemas.microsoft.com/office/powerpoint/2012/main">
        <p15:guide id="1" orient="horz" pos="38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ECAD6-C8B9-6948-B61C-A8C9EC15B1BE}"/>
              </a:ext>
            </a:extLst>
          </p:cNvPr>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685F0296-1C37-4F49-BFB8-27A26330E051}"/>
              </a:ext>
            </a:extLst>
          </p:cNvPr>
          <p:cNvSpPr>
            <a:spLocks noGrp="1"/>
          </p:cNvSpPr>
          <p:nvPr>
            <p:ph type="sldNum" sz="quarter" idx="12"/>
          </p:nvPr>
        </p:nvSpPr>
        <p:spPr>
          <a:xfrm>
            <a:off x="310588" y="6335571"/>
            <a:ext cx="551726" cy="228259"/>
          </a:xfrm>
          <a:prstGeom prst="rect">
            <a:avLst/>
          </a:prstGeom>
        </p:spPr>
        <p:txBody>
          <a:bodyPr/>
          <a:lstStyle>
            <a:lvl1pPr>
              <a:defRPr sz="1000">
                <a:latin typeface="+mj-lt"/>
              </a:defRPr>
            </a:lvl1pPr>
          </a:lstStyle>
          <a:p>
            <a:fld id="{9F779905-9F8D-0740-AB02-765762B067A2}" type="slidenum">
              <a:rPr lang="en-US" smtClean="0"/>
              <a:pPr/>
              <a:t>‹#›</a:t>
            </a:fld>
            <a:endParaRPr lang="en-US" dirty="0"/>
          </a:p>
        </p:txBody>
      </p:sp>
    </p:spTree>
    <p:extLst>
      <p:ext uri="{BB962C8B-B14F-4D97-AF65-F5344CB8AC3E}">
        <p14:creationId xmlns:p14="http://schemas.microsoft.com/office/powerpoint/2010/main" val="3788221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57363-6062-3A40-ACAD-7C62CA8813D2}"/>
              </a:ext>
            </a:extLst>
          </p:cNvPr>
          <p:cNvSpPr>
            <a:spLocks noGrp="1"/>
          </p:cNvSpPr>
          <p:nvPr>
            <p:ph type="title"/>
          </p:nvPr>
        </p:nvSpPr>
        <p:spPr>
          <a:xfrm>
            <a:off x="457200" y="228601"/>
            <a:ext cx="11277600" cy="825580"/>
          </a:xfrm>
        </p:spPr>
        <p:txBody>
          <a:bodyPr/>
          <a:lstStyle>
            <a:lvl1pPr>
              <a:defRPr>
                <a:solidFill>
                  <a:schemeClr val="bg1"/>
                </a:solidFill>
              </a:defRPr>
            </a:lvl1pPr>
          </a:lstStyle>
          <a:p>
            <a:r>
              <a:rPr lang="en-US"/>
              <a:t>Click to edit Master title style</a:t>
            </a:r>
          </a:p>
        </p:txBody>
      </p:sp>
      <p:sp>
        <p:nvSpPr>
          <p:cNvPr id="3" name="Slide Number Placeholder 5">
            <a:extLst>
              <a:ext uri="{FF2B5EF4-FFF2-40B4-BE49-F238E27FC236}">
                <a16:creationId xmlns:a16="http://schemas.microsoft.com/office/drawing/2014/main" id="{665F1C90-B739-984E-A607-3DDC1334D2ED}"/>
              </a:ext>
            </a:extLst>
          </p:cNvPr>
          <p:cNvSpPr>
            <a:spLocks noGrp="1"/>
          </p:cNvSpPr>
          <p:nvPr>
            <p:ph type="sldNum" sz="quarter" idx="12"/>
          </p:nvPr>
        </p:nvSpPr>
        <p:spPr>
          <a:xfrm>
            <a:off x="310588" y="6335571"/>
            <a:ext cx="551726" cy="228259"/>
          </a:xfrm>
          <a:prstGeom prst="rect">
            <a:avLst/>
          </a:prstGeom>
        </p:spPr>
        <p:txBody>
          <a:bodyPr/>
          <a:lstStyle>
            <a:lvl1pPr>
              <a:defRPr sz="1000">
                <a:latin typeface="+mj-lt"/>
              </a:defRPr>
            </a:lvl1pPr>
          </a:lstStyle>
          <a:p>
            <a:fld id="{9F779905-9F8D-0740-AB02-765762B067A2}" type="slidenum">
              <a:rPr lang="en-US" smtClean="0"/>
              <a:pPr/>
              <a:t>‹#›</a:t>
            </a:fld>
            <a:endParaRPr lang="en-US" dirty="0"/>
          </a:p>
        </p:txBody>
      </p:sp>
    </p:spTree>
    <p:extLst>
      <p:ext uri="{BB962C8B-B14F-4D97-AF65-F5344CB8AC3E}">
        <p14:creationId xmlns:p14="http://schemas.microsoft.com/office/powerpoint/2010/main" val="3846329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F55AB-C8D8-9E4A-AAD2-0072FAE095CF}"/>
              </a:ext>
            </a:extLst>
          </p:cNvPr>
          <p:cNvSpPr>
            <a:spLocks noGrp="1"/>
          </p:cNvSpPr>
          <p:nvPr>
            <p:ph type="title"/>
          </p:nvPr>
        </p:nvSpPr>
        <p:spPr>
          <a:xfrm>
            <a:off x="839788" y="1231818"/>
            <a:ext cx="3932237" cy="825581"/>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B682A5-AFDA-A54D-A428-6C6699549994}"/>
              </a:ext>
            </a:extLst>
          </p:cNvPr>
          <p:cNvSpPr>
            <a:spLocks noGrp="1"/>
          </p:cNvSpPr>
          <p:nvPr>
            <p:ph idx="1"/>
          </p:nvPr>
        </p:nvSpPr>
        <p:spPr>
          <a:xfrm>
            <a:off x="5183188" y="10281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92EC45-045C-1E40-B1D9-19C1880E9A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a:extLst>
              <a:ext uri="{FF2B5EF4-FFF2-40B4-BE49-F238E27FC236}">
                <a16:creationId xmlns:a16="http://schemas.microsoft.com/office/drawing/2014/main" id="{153A8C7B-580A-F543-B141-CADF66B3CA10}"/>
              </a:ext>
            </a:extLst>
          </p:cNvPr>
          <p:cNvSpPr txBox="1">
            <a:spLocks/>
          </p:cNvSpPr>
          <p:nvPr userDrawn="1"/>
        </p:nvSpPr>
        <p:spPr>
          <a:xfrm>
            <a:off x="457200" y="228601"/>
            <a:ext cx="11277600" cy="8255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a:lstStyle>
          <a:p>
            <a:r>
              <a:rPr lang="en-US" dirty="0"/>
              <a:t>Click to edit Master title style</a:t>
            </a:r>
          </a:p>
        </p:txBody>
      </p:sp>
      <p:sp>
        <p:nvSpPr>
          <p:cNvPr id="9" name="Slide Number Placeholder 5">
            <a:extLst>
              <a:ext uri="{FF2B5EF4-FFF2-40B4-BE49-F238E27FC236}">
                <a16:creationId xmlns:a16="http://schemas.microsoft.com/office/drawing/2014/main" id="{CFEA08DD-63D2-B54D-9C69-390E66A44166}"/>
              </a:ext>
            </a:extLst>
          </p:cNvPr>
          <p:cNvSpPr>
            <a:spLocks noGrp="1"/>
          </p:cNvSpPr>
          <p:nvPr>
            <p:ph type="sldNum" sz="quarter" idx="12"/>
          </p:nvPr>
        </p:nvSpPr>
        <p:spPr>
          <a:xfrm>
            <a:off x="310588" y="6335571"/>
            <a:ext cx="551726" cy="228259"/>
          </a:xfrm>
          <a:prstGeom prst="rect">
            <a:avLst/>
          </a:prstGeom>
        </p:spPr>
        <p:txBody>
          <a:bodyPr/>
          <a:lstStyle>
            <a:lvl1pPr>
              <a:defRPr sz="1000">
                <a:latin typeface="+mj-lt"/>
              </a:defRPr>
            </a:lvl1pPr>
          </a:lstStyle>
          <a:p>
            <a:fld id="{9F779905-9F8D-0740-AB02-765762B067A2}" type="slidenum">
              <a:rPr lang="en-US" smtClean="0"/>
              <a:pPr/>
              <a:t>‹#›</a:t>
            </a:fld>
            <a:endParaRPr lang="en-US" dirty="0"/>
          </a:p>
        </p:txBody>
      </p:sp>
    </p:spTree>
    <p:extLst>
      <p:ext uri="{BB962C8B-B14F-4D97-AF65-F5344CB8AC3E}">
        <p14:creationId xmlns:p14="http://schemas.microsoft.com/office/powerpoint/2010/main" val="2585510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1_Blank2">
    <p:spTree>
      <p:nvGrpSpPr>
        <p:cNvPr id="1" name=""/>
        <p:cNvGrpSpPr/>
        <p:nvPr/>
      </p:nvGrpSpPr>
      <p:grpSpPr>
        <a:xfrm>
          <a:off x="0" y="0"/>
          <a:ext cx="0" cy="0"/>
          <a:chOff x="0" y="0"/>
          <a:chExt cx="0" cy="0"/>
        </a:xfrm>
      </p:grpSpPr>
      <p:sp>
        <p:nvSpPr>
          <p:cNvPr id="5" name="Rectangle 4"/>
          <p:cNvSpPr/>
          <p:nvPr userDrawn="1"/>
        </p:nvSpPr>
        <p:spPr>
          <a:xfrm>
            <a:off x="0" y="5884985"/>
            <a:ext cx="12192000" cy="97301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userDrawn="1"/>
        </p:nvGrpSpPr>
        <p:grpSpPr>
          <a:xfrm>
            <a:off x="2828924" y="699697"/>
            <a:ext cx="6534151" cy="4509947"/>
            <a:chOff x="2828922" y="528247"/>
            <a:chExt cx="6534151" cy="4509947"/>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8433" y="528247"/>
              <a:ext cx="2055131" cy="1938411"/>
            </a:xfrm>
            <a:prstGeom prst="rect">
              <a:avLst/>
            </a:prstGeom>
          </p:spPr>
        </p:pic>
        <p:sp>
          <p:nvSpPr>
            <p:cNvPr id="2" name="TextBox 1"/>
            <p:cNvSpPr txBox="1"/>
            <p:nvPr userDrawn="1"/>
          </p:nvSpPr>
          <p:spPr>
            <a:xfrm>
              <a:off x="2828922" y="2836566"/>
              <a:ext cx="6534151" cy="2201628"/>
            </a:xfrm>
            <a:prstGeom prst="rect">
              <a:avLst/>
            </a:prstGeom>
            <a:noFill/>
          </p:spPr>
          <p:txBody>
            <a:bodyPr wrap="square" rtlCol="0">
              <a:spAutoFit/>
            </a:bodyPr>
            <a:lstStyle/>
            <a:p>
              <a:pPr algn="ctr">
                <a:lnSpc>
                  <a:spcPct val="110000"/>
                </a:lnSpc>
              </a:pPr>
              <a:r>
                <a:rPr lang="en-US" dirty="0"/>
                <a:t>Since 1927, the Carl Vinson</a:t>
              </a:r>
              <a:r>
                <a:rPr lang="en-US" baseline="0" dirty="0"/>
                <a:t> Institute of Government has been an integral part of the University of Georgia. A public service and outreach unit of the university, the Institute of Government is the largest and most comprehensive university based organization serving governments in the United States through research services, customized assistance, training and development, and the application of technology.</a:t>
              </a:r>
              <a:endParaRPr lang="en-US" dirty="0"/>
            </a:p>
          </p:txBody>
        </p:sp>
      </p:grpSp>
    </p:spTree>
    <p:extLst>
      <p:ext uri="{BB962C8B-B14F-4D97-AF65-F5344CB8AC3E}">
        <p14:creationId xmlns:p14="http://schemas.microsoft.com/office/powerpoint/2010/main" val="2550259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6DCC2A0-A427-C645-9B74-989BC2B4D35E}"/>
              </a:ext>
            </a:extLst>
          </p:cNvPr>
          <p:cNvSpPr/>
          <p:nvPr userDrawn="1"/>
        </p:nvSpPr>
        <p:spPr>
          <a:xfrm>
            <a:off x="0" y="0"/>
            <a:ext cx="12192000" cy="10541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0" i="0" dirty="0">
              <a:latin typeface="+mj-lt"/>
            </a:endParaRPr>
          </a:p>
        </p:txBody>
      </p:sp>
      <p:sp>
        <p:nvSpPr>
          <p:cNvPr id="2" name="Title Placeholder 1">
            <a:extLst>
              <a:ext uri="{FF2B5EF4-FFF2-40B4-BE49-F238E27FC236}">
                <a16:creationId xmlns:a16="http://schemas.microsoft.com/office/drawing/2014/main" id="{09800798-971A-8542-875A-B46B85475523}"/>
              </a:ext>
            </a:extLst>
          </p:cNvPr>
          <p:cNvSpPr>
            <a:spLocks noGrp="1"/>
          </p:cNvSpPr>
          <p:nvPr>
            <p:ph type="title"/>
          </p:nvPr>
        </p:nvSpPr>
        <p:spPr>
          <a:xfrm>
            <a:off x="457200" y="228601"/>
            <a:ext cx="11277600" cy="82558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662E9E6-D294-084F-8881-C31EA96178F0}"/>
              </a:ext>
            </a:extLst>
          </p:cNvPr>
          <p:cNvSpPr>
            <a:spLocks noGrp="1"/>
          </p:cNvSpPr>
          <p:nvPr>
            <p:ph type="body" idx="1"/>
          </p:nvPr>
        </p:nvSpPr>
        <p:spPr>
          <a:xfrm>
            <a:off x="457200" y="1371600"/>
            <a:ext cx="11277600" cy="4805363"/>
          </a:xfrm>
          <a:prstGeom prst="rect">
            <a:avLst/>
          </a:prstGeom>
        </p:spPr>
        <p:txBody>
          <a:bodyPr vert="horz" lIns="91440" tIns="45720" rIns="91440" bIns="45720" rtlCol="0">
            <a:normAutofit/>
          </a:bodyPr>
          <a:lstStyle/>
          <a:p>
            <a:pPr lvl="0"/>
            <a:r>
              <a:rPr lang="en-US" dirty="0"/>
              <a:t>Click to edit Master text styles</a:t>
            </a:r>
          </a:p>
          <a:p>
            <a:pPr lvl="1"/>
            <a:endParaRPr lang="en-US" dirty="0"/>
          </a:p>
        </p:txBody>
      </p:sp>
      <p:pic>
        <p:nvPicPr>
          <p:cNvPr id="9" name="Picture 8" descr="A picture containing logo&#10;&#10;Description automatically generated">
            <a:extLst>
              <a:ext uri="{FF2B5EF4-FFF2-40B4-BE49-F238E27FC236}">
                <a16:creationId xmlns:a16="http://schemas.microsoft.com/office/drawing/2014/main" id="{7C0E8F1C-379B-A54B-A0DA-BD61F1053294}"/>
              </a:ext>
            </a:extLst>
          </p:cNvPr>
          <p:cNvPicPr>
            <a:picLocks noChangeAspect="1"/>
          </p:cNvPicPr>
          <p:nvPr userDrawn="1"/>
        </p:nvPicPr>
        <p:blipFill>
          <a:blip r:embed="rId13"/>
          <a:stretch>
            <a:fillRect/>
          </a:stretch>
        </p:blipFill>
        <p:spPr>
          <a:xfrm>
            <a:off x="10133555" y="6199813"/>
            <a:ext cx="1601243" cy="402767"/>
          </a:xfrm>
          <a:prstGeom prst="rect">
            <a:avLst/>
          </a:prstGeom>
        </p:spPr>
      </p:pic>
      <p:sp>
        <p:nvSpPr>
          <p:cNvPr id="11" name="Rectangle 10">
            <a:extLst>
              <a:ext uri="{FF2B5EF4-FFF2-40B4-BE49-F238E27FC236}">
                <a16:creationId xmlns:a16="http://schemas.microsoft.com/office/drawing/2014/main" id="{2451CA6D-D0E0-4843-ADC3-7D3791CB4526}"/>
              </a:ext>
            </a:extLst>
          </p:cNvPr>
          <p:cNvSpPr/>
          <p:nvPr userDrawn="1"/>
        </p:nvSpPr>
        <p:spPr>
          <a:xfrm>
            <a:off x="156308" y="156308"/>
            <a:ext cx="11871569" cy="6549292"/>
          </a:xfrm>
          <a:prstGeom prst="rect">
            <a:avLst/>
          </a:prstGeom>
          <a:noFill/>
          <a:ln w="127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0" i="0" dirty="0">
              <a:latin typeface="+mj-lt"/>
            </a:endParaRPr>
          </a:p>
        </p:txBody>
      </p:sp>
    </p:spTree>
    <p:extLst>
      <p:ext uri="{BB962C8B-B14F-4D97-AF65-F5344CB8AC3E}">
        <p14:creationId xmlns:p14="http://schemas.microsoft.com/office/powerpoint/2010/main" val="2151711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000" b="1"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600"/>
        </a:spcAft>
        <a:buFontTx/>
        <a:buNone/>
        <a:defRPr sz="2200" kern="1200">
          <a:solidFill>
            <a:schemeClr val="tx1"/>
          </a:solidFill>
          <a:latin typeface="+mj-lt"/>
          <a:ea typeface="+mn-ea"/>
          <a:cs typeface="+mn-cs"/>
        </a:defRPr>
      </a:lvl1pPr>
      <a:lvl2pPr marL="228600" indent="-228600" algn="l" defTabSz="914400" rtl="0" eaLnBrk="1" latinLnBrk="0" hangingPunct="1">
        <a:lnSpc>
          <a:spcPct val="100000"/>
        </a:lnSpc>
        <a:spcBef>
          <a:spcPts val="500"/>
        </a:spcBef>
        <a:spcAft>
          <a:spcPts val="600"/>
        </a:spcAft>
        <a:buFontTx/>
        <a:buNone/>
        <a:defRPr sz="2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88">
          <p15:clr>
            <a:srgbClr val="F26B43"/>
          </p15:clr>
        </p15:guide>
        <p15:guide id="3" orient="horz" pos="2160">
          <p15:clr>
            <a:srgbClr val="F26B43"/>
          </p15:clr>
        </p15:guide>
        <p15:guide id="4" pos="7392">
          <p15:clr>
            <a:srgbClr val="F26B43"/>
          </p15:clr>
        </p15:guide>
        <p15:guide id="5" orient="horz" pos="144">
          <p15:clr>
            <a:srgbClr val="F26B43"/>
          </p15:clr>
        </p15:guide>
        <p15:guide id="6" orient="horz" pos="672">
          <p15:clr>
            <a:srgbClr val="F26B43"/>
          </p15:clr>
        </p15:guide>
        <p15:guide id="7" orient="horz"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cviog.uga.edu/arpa-resources.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ecfr.go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viog.uga.edu/training-and-education/financial-trainin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ARPA Reporting and Resources </a:t>
            </a:r>
          </a:p>
        </p:txBody>
      </p:sp>
      <p:sp>
        <p:nvSpPr>
          <p:cNvPr id="6" name="Text Placeholder 5"/>
          <p:cNvSpPr>
            <a:spLocks noGrp="1"/>
          </p:cNvSpPr>
          <p:nvPr>
            <p:ph type="body" idx="1"/>
          </p:nvPr>
        </p:nvSpPr>
        <p:spPr/>
        <p:txBody>
          <a:bodyPr/>
          <a:lstStyle/>
          <a:p>
            <a:r>
              <a:rPr lang="en-US" dirty="0"/>
              <a:t>Suzette Arnold, Public Service Assistant</a:t>
            </a:r>
          </a:p>
          <a:p>
            <a:r>
              <a:rPr lang="en-US" dirty="0"/>
              <a:t>suzette.arnold@uga.edu</a:t>
            </a:r>
          </a:p>
        </p:txBody>
      </p:sp>
      <p:sp>
        <p:nvSpPr>
          <p:cNvPr id="4" name="Slide Number Placeholder 3"/>
          <p:cNvSpPr>
            <a:spLocks noGrp="1"/>
          </p:cNvSpPr>
          <p:nvPr>
            <p:ph type="sldNum" sz="quarter" idx="12"/>
          </p:nvPr>
        </p:nvSpPr>
        <p:spPr/>
        <p:txBody>
          <a:bodyPr/>
          <a:lstStyle/>
          <a:p>
            <a:fld id="{9F779905-9F8D-0740-AB02-765762B067A2}" type="slidenum">
              <a:rPr lang="en-US" smtClean="0"/>
              <a:pPr/>
              <a:t>1</a:t>
            </a:fld>
            <a:endParaRPr lang="en-US" dirty="0"/>
          </a:p>
        </p:txBody>
      </p:sp>
      <p:sp>
        <p:nvSpPr>
          <p:cNvPr id="2" name="TextBox 1"/>
          <p:cNvSpPr txBox="1"/>
          <p:nvPr/>
        </p:nvSpPr>
        <p:spPr>
          <a:xfrm>
            <a:off x="310588" y="368134"/>
            <a:ext cx="11186556" cy="769441"/>
          </a:xfrm>
          <a:prstGeom prst="rect">
            <a:avLst/>
          </a:prstGeom>
          <a:noFill/>
        </p:spPr>
        <p:txBody>
          <a:bodyPr wrap="square" rtlCol="0">
            <a:spAutoFit/>
          </a:bodyPr>
          <a:lstStyle/>
          <a:p>
            <a:r>
              <a:rPr lang="en-US" sz="4400" b="1" dirty="0">
                <a:solidFill>
                  <a:schemeClr val="bg1"/>
                </a:solidFill>
                <a:latin typeface="+mj-lt"/>
              </a:rPr>
              <a:t>You Are Not Alone…  </a:t>
            </a:r>
          </a:p>
        </p:txBody>
      </p:sp>
    </p:spTree>
    <p:extLst>
      <p:ext uri="{BB962C8B-B14F-4D97-AF65-F5344CB8AC3E}">
        <p14:creationId xmlns:p14="http://schemas.microsoft.com/office/powerpoint/2010/main" val="257178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 Revenue Loss</a:t>
            </a:r>
          </a:p>
        </p:txBody>
      </p:sp>
      <p:sp>
        <p:nvSpPr>
          <p:cNvPr id="3" name="Slide Number Placeholder 2"/>
          <p:cNvSpPr>
            <a:spLocks noGrp="1"/>
          </p:cNvSpPr>
          <p:nvPr>
            <p:ph type="sldNum" sz="quarter" idx="12"/>
          </p:nvPr>
        </p:nvSpPr>
        <p:spPr/>
        <p:txBody>
          <a:bodyPr/>
          <a:lstStyle/>
          <a:p>
            <a:fld id="{9F779905-9F8D-0740-AB02-765762B067A2}" type="slidenum">
              <a:rPr lang="en-US" smtClean="0"/>
              <a:pPr/>
              <a:t>10</a:t>
            </a:fld>
            <a:endParaRPr lang="en-US" dirty="0"/>
          </a:p>
        </p:txBody>
      </p:sp>
      <p:pic>
        <p:nvPicPr>
          <p:cNvPr id="5" name="Picture 4"/>
          <p:cNvPicPr>
            <a:picLocks noChangeAspect="1"/>
          </p:cNvPicPr>
          <p:nvPr/>
        </p:nvPicPr>
        <p:blipFill>
          <a:blip r:embed="rId2"/>
          <a:stretch>
            <a:fillRect/>
          </a:stretch>
        </p:blipFill>
        <p:spPr>
          <a:xfrm>
            <a:off x="784413" y="1218833"/>
            <a:ext cx="8331307" cy="5344997"/>
          </a:xfrm>
          <a:prstGeom prst="rect">
            <a:avLst/>
          </a:prstGeom>
        </p:spPr>
      </p:pic>
      <p:sp>
        <p:nvSpPr>
          <p:cNvPr id="6" name="Down Arrow 5"/>
          <p:cNvSpPr/>
          <p:nvPr/>
        </p:nvSpPr>
        <p:spPr>
          <a:xfrm rot="4161876">
            <a:off x="9739595" y="4791943"/>
            <a:ext cx="163187" cy="12130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5638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 Revenue Loss</a:t>
            </a:r>
          </a:p>
        </p:txBody>
      </p:sp>
      <p:sp>
        <p:nvSpPr>
          <p:cNvPr id="3" name="Slide Number Placeholder 2"/>
          <p:cNvSpPr>
            <a:spLocks noGrp="1"/>
          </p:cNvSpPr>
          <p:nvPr>
            <p:ph type="sldNum" sz="quarter" idx="12"/>
          </p:nvPr>
        </p:nvSpPr>
        <p:spPr/>
        <p:txBody>
          <a:bodyPr/>
          <a:lstStyle/>
          <a:p>
            <a:fld id="{9F779905-9F8D-0740-AB02-765762B067A2}" type="slidenum">
              <a:rPr lang="en-US" smtClean="0"/>
              <a:pPr/>
              <a:t>11</a:t>
            </a:fld>
            <a:endParaRPr lang="en-US" dirty="0"/>
          </a:p>
        </p:txBody>
      </p:sp>
      <p:pic>
        <p:nvPicPr>
          <p:cNvPr id="4" name="Picture 3"/>
          <p:cNvPicPr>
            <a:picLocks noChangeAspect="1"/>
          </p:cNvPicPr>
          <p:nvPr/>
        </p:nvPicPr>
        <p:blipFill>
          <a:blip r:embed="rId3"/>
          <a:stretch>
            <a:fillRect/>
          </a:stretch>
        </p:blipFill>
        <p:spPr>
          <a:xfrm>
            <a:off x="1749282" y="1236720"/>
            <a:ext cx="7961646" cy="5391118"/>
          </a:xfrm>
          <a:prstGeom prst="rect">
            <a:avLst/>
          </a:prstGeom>
        </p:spPr>
      </p:pic>
      <p:sp>
        <p:nvSpPr>
          <p:cNvPr id="5" name="Right Arrow 4"/>
          <p:cNvSpPr/>
          <p:nvPr/>
        </p:nvSpPr>
        <p:spPr>
          <a:xfrm rot="20567860">
            <a:off x="298594" y="3613137"/>
            <a:ext cx="1347216" cy="1226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207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CVIOG Website </a:t>
            </a:r>
          </a:p>
        </p:txBody>
      </p:sp>
      <p:sp>
        <p:nvSpPr>
          <p:cNvPr id="6" name="Content Placeholder 5"/>
          <p:cNvSpPr>
            <a:spLocks noGrp="1"/>
          </p:cNvSpPr>
          <p:nvPr>
            <p:ph idx="1"/>
          </p:nvPr>
        </p:nvSpPr>
        <p:spPr>
          <a:xfrm>
            <a:off x="457200" y="1371600"/>
            <a:ext cx="11277600" cy="5192230"/>
          </a:xfrm>
        </p:spPr>
        <p:txBody>
          <a:bodyPr/>
          <a:lstStyle/>
          <a:p>
            <a:r>
              <a:rPr lang="en-US" sz="2800" dirty="0">
                <a:hlinkClick r:id="rId3"/>
              </a:rPr>
              <a:t>https://cviog.uga.edu/arpa-resources.html</a:t>
            </a:r>
            <a:r>
              <a:rPr lang="en-US" sz="2800" dirty="0"/>
              <a:t> </a:t>
            </a:r>
          </a:p>
          <a:p>
            <a:r>
              <a:rPr lang="en-US" sz="2800" dirty="0"/>
              <a:t>2 - 90 minute webinar recordings – “ Managing ARPA Funds” and “Planning Strategically for ARPA Funds”</a:t>
            </a:r>
          </a:p>
          <a:p>
            <a:pPr marL="342900" indent="-342900">
              <a:buFont typeface="Arial" panose="020B0604020202020204" pitchFamily="34" charset="0"/>
              <a:buChar char="•"/>
            </a:pPr>
            <a:r>
              <a:rPr lang="en-US" sz="2800" dirty="0"/>
              <a:t>Federal Guidance – Interim Final Rule, Frequently Asked Questions</a:t>
            </a:r>
          </a:p>
          <a:p>
            <a:pPr marL="342900" indent="-342900">
              <a:buFont typeface="Arial" panose="020B0604020202020204" pitchFamily="34" charset="0"/>
              <a:buChar char="•"/>
            </a:pPr>
            <a:r>
              <a:rPr lang="en-US" sz="2800" dirty="0"/>
              <a:t>Georgia Department of Community Affairs chart of account ARPA guidance </a:t>
            </a:r>
          </a:p>
          <a:p>
            <a:pPr marL="342900" indent="-342900">
              <a:buFont typeface="Arial" panose="020B0604020202020204" pitchFamily="34" charset="0"/>
              <a:buChar char="•"/>
            </a:pPr>
            <a:r>
              <a:rPr lang="en-US" sz="2800" dirty="0"/>
              <a:t>Revenue Loss Calculation worksheet and instructions</a:t>
            </a:r>
          </a:p>
          <a:p>
            <a:pPr marL="342900" indent="-342900">
              <a:buFont typeface="Arial" panose="020B0604020202020204" pitchFamily="34" charset="0"/>
              <a:buChar char="•"/>
            </a:pPr>
            <a:r>
              <a:rPr lang="en-US" sz="2800" dirty="0"/>
              <a:t>Uniform Grant Guidance  </a:t>
            </a:r>
            <a:r>
              <a:rPr lang="en-US" sz="2800" dirty="0">
                <a:hlinkClick r:id="rId4"/>
              </a:rPr>
              <a:t>www.ecfr.gov</a:t>
            </a:r>
            <a:endParaRPr lang="en-US" sz="2800" dirty="0"/>
          </a:p>
          <a:p>
            <a:r>
              <a:rPr lang="en-US" dirty="0"/>
              <a:t> </a:t>
            </a:r>
          </a:p>
        </p:txBody>
      </p:sp>
      <p:sp>
        <p:nvSpPr>
          <p:cNvPr id="4" name="Slide Number Placeholder 3"/>
          <p:cNvSpPr>
            <a:spLocks noGrp="1"/>
          </p:cNvSpPr>
          <p:nvPr>
            <p:ph type="sldNum" sz="quarter" idx="12"/>
          </p:nvPr>
        </p:nvSpPr>
        <p:spPr/>
        <p:txBody>
          <a:bodyPr/>
          <a:lstStyle/>
          <a:p>
            <a:fld id="{9F779905-9F8D-0740-AB02-765762B067A2}" type="slidenum">
              <a:rPr lang="en-US" smtClean="0"/>
              <a:pPr/>
              <a:t>12</a:t>
            </a:fld>
            <a:endParaRPr lang="en-US" dirty="0"/>
          </a:p>
        </p:txBody>
      </p:sp>
    </p:spTree>
    <p:extLst>
      <p:ext uri="{BB962C8B-B14F-4D97-AF65-F5344CB8AC3E}">
        <p14:creationId xmlns:p14="http://schemas.microsoft.com/office/powerpoint/2010/main" val="7117435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CVIOG Offerings…</a:t>
            </a:r>
          </a:p>
        </p:txBody>
      </p:sp>
      <p:sp>
        <p:nvSpPr>
          <p:cNvPr id="3" name="Slide Number Placeholder 2"/>
          <p:cNvSpPr>
            <a:spLocks noGrp="1"/>
          </p:cNvSpPr>
          <p:nvPr>
            <p:ph type="sldNum" sz="quarter" idx="12"/>
          </p:nvPr>
        </p:nvSpPr>
        <p:spPr/>
        <p:txBody>
          <a:bodyPr/>
          <a:lstStyle/>
          <a:p>
            <a:fld id="{9F779905-9F8D-0740-AB02-765762B067A2}" type="slidenum">
              <a:rPr lang="en-US" smtClean="0"/>
              <a:pPr/>
              <a:t>13</a:t>
            </a:fld>
            <a:endParaRPr lang="en-US" dirty="0"/>
          </a:p>
        </p:txBody>
      </p:sp>
      <p:sp>
        <p:nvSpPr>
          <p:cNvPr id="4" name="TextBox 3"/>
          <p:cNvSpPr txBox="1"/>
          <p:nvPr/>
        </p:nvSpPr>
        <p:spPr>
          <a:xfrm>
            <a:off x="2761488" y="1405999"/>
            <a:ext cx="8485632" cy="4832092"/>
          </a:xfrm>
          <a:prstGeom prst="rect">
            <a:avLst/>
          </a:prstGeom>
          <a:noFill/>
        </p:spPr>
        <p:txBody>
          <a:bodyPr wrap="square" rtlCol="0">
            <a:spAutoFit/>
          </a:bodyPr>
          <a:lstStyle/>
          <a:p>
            <a:pPr marL="285750" indent="-285750">
              <a:buFont typeface="Arial" panose="020B0604020202020204" pitchFamily="34" charset="0"/>
              <a:buChar char="•"/>
            </a:pPr>
            <a:r>
              <a:rPr lang="en-US" sz="2800" dirty="0"/>
              <a:t>Technical Assistance</a:t>
            </a:r>
          </a:p>
          <a:p>
            <a:pPr marL="742950" lvl="1" indent="-285750">
              <a:buFont typeface="Arial" panose="020B0604020202020204" pitchFamily="34" charset="0"/>
              <a:buChar char="•"/>
            </a:pPr>
            <a:r>
              <a:rPr lang="en-US" sz="2800" dirty="0"/>
              <a:t>Fiscal and Economic Analysis</a:t>
            </a:r>
          </a:p>
          <a:p>
            <a:pPr marL="742950" lvl="1" indent="-285750">
              <a:buFont typeface="Arial" panose="020B0604020202020204" pitchFamily="34" charset="0"/>
              <a:buChar char="•"/>
            </a:pPr>
            <a:r>
              <a:rPr lang="en-US" sz="2800" dirty="0"/>
              <a:t>Economic Development</a:t>
            </a:r>
          </a:p>
          <a:p>
            <a:pPr marL="742950" lvl="1" indent="-285750">
              <a:buFont typeface="Arial" panose="020B0604020202020204" pitchFamily="34" charset="0"/>
              <a:buChar char="•"/>
            </a:pPr>
            <a:r>
              <a:rPr lang="en-US" sz="2800" dirty="0"/>
              <a:t>State and Local Government Services</a:t>
            </a:r>
          </a:p>
          <a:p>
            <a:pPr marL="742950" lvl="1" indent="-285750">
              <a:buFont typeface="Arial" panose="020B0604020202020204" pitchFamily="34" charset="0"/>
              <a:buChar char="•"/>
            </a:pPr>
            <a:r>
              <a:rPr lang="en-US" sz="2800" dirty="0"/>
              <a:t>Strategic Planning</a:t>
            </a:r>
          </a:p>
          <a:p>
            <a:pPr marL="1200150" lvl="2" indent="-285750">
              <a:buFont typeface="Arial" panose="020B0604020202020204" pitchFamily="34" charset="0"/>
              <a:buChar char="•"/>
            </a:pPr>
            <a:r>
              <a:rPr lang="en-US" sz="2800" dirty="0"/>
              <a:t>Planning Retreats and Customized Facilitation</a:t>
            </a:r>
          </a:p>
          <a:p>
            <a:endParaRPr lang="en-US" sz="2800" dirty="0"/>
          </a:p>
          <a:p>
            <a:pPr marL="285750" indent="-285750">
              <a:buFont typeface="Arial" panose="020B0604020202020204" pitchFamily="34" charset="0"/>
              <a:buChar char="•"/>
            </a:pPr>
            <a:r>
              <a:rPr lang="en-US" sz="2800" dirty="0"/>
              <a:t>Visit our website:  </a:t>
            </a:r>
            <a:r>
              <a:rPr lang="en-US" sz="2800" dirty="0">
                <a:hlinkClick r:id="rId2"/>
              </a:rPr>
              <a:t>https://cviog.uga.edu/training-and-education/financial-training/</a:t>
            </a:r>
            <a:endParaRPr lang="en-US" sz="2800" dirty="0"/>
          </a:p>
          <a:p>
            <a:pPr marL="285750" indent="-285750">
              <a:buFont typeface="Arial" panose="020B0604020202020204" pitchFamily="34" charset="0"/>
              <a:buChar char="•"/>
            </a:pPr>
            <a:endParaRPr lang="en-US" sz="2800" dirty="0"/>
          </a:p>
          <a:p>
            <a:endParaRPr lang="en-US" sz="2800" dirty="0"/>
          </a:p>
        </p:txBody>
      </p:sp>
      <p:pic>
        <p:nvPicPr>
          <p:cNvPr id="6" name="Picture 5"/>
          <p:cNvPicPr>
            <a:picLocks noChangeAspect="1"/>
          </p:cNvPicPr>
          <p:nvPr/>
        </p:nvPicPr>
        <p:blipFill>
          <a:blip r:embed="rId3"/>
          <a:stretch>
            <a:fillRect/>
          </a:stretch>
        </p:blipFill>
        <p:spPr>
          <a:xfrm>
            <a:off x="310588" y="3966934"/>
            <a:ext cx="2011854" cy="2011854"/>
          </a:xfrm>
          <a:prstGeom prst="rect">
            <a:avLst/>
          </a:prstGeom>
        </p:spPr>
      </p:pic>
    </p:spTree>
    <p:extLst>
      <p:ext uri="{BB962C8B-B14F-4D97-AF65-F5344CB8AC3E}">
        <p14:creationId xmlns:p14="http://schemas.microsoft.com/office/powerpoint/2010/main" val="1282458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5372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fld id="{9F779905-9F8D-0740-AB02-765762B067A2}" type="slidenum">
              <a:rPr lang="en-US" smtClean="0"/>
              <a:pPr/>
              <a:t>15</a:t>
            </a:fld>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0057" y="1364334"/>
            <a:ext cx="7738424" cy="5114390"/>
          </a:xfrm>
          <a:prstGeom prst="rect">
            <a:avLst/>
          </a:prstGeom>
        </p:spPr>
      </p:pic>
    </p:spTree>
    <p:extLst>
      <p:ext uri="{BB962C8B-B14F-4D97-AF65-F5344CB8AC3E}">
        <p14:creationId xmlns:p14="http://schemas.microsoft.com/office/powerpoint/2010/main" val="1072344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B36E0-5834-6243-BE6D-282C7761295B}"/>
              </a:ext>
            </a:extLst>
          </p:cNvPr>
          <p:cNvSpPr>
            <a:spLocks noGrp="1"/>
          </p:cNvSpPr>
          <p:nvPr>
            <p:ph type="title"/>
          </p:nvPr>
        </p:nvSpPr>
        <p:spPr/>
        <p:txBody>
          <a:bodyPr/>
          <a:lstStyle/>
          <a:p>
            <a:r>
              <a:rPr lang="en-US" dirty="0"/>
              <a:t>REPORTING</a:t>
            </a:r>
          </a:p>
        </p:txBody>
      </p:sp>
      <p:sp>
        <p:nvSpPr>
          <p:cNvPr id="7" name="TextBox 6">
            <a:extLst>
              <a:ext uri="{FF2B5EF4-FFF2-40B4-BE49-F238E27FC236}">
                <a16:creationId xmlns:a16="http://schemas.microsoft.com/office/drawing/2014/main" id="{76ADB122-82BC-1E4D-9340-C54E3CDC11E6}"/>
              </a:ext>
            </a:extLst>
          </p:cNvPr>
          <p:cNvSpPr txBox="1"/>
          <p:nvPr/>
        </p:nvSpPr>
        <p:spPr>
          <a:xfrm>
            <a:off x="-712033" y="5396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Medium" panose="020B0603020102020204" pitchFamily="34" charset="0"/>
              <a:ea typeface="+mn-ea"/>
              <a:cs typeface="+mn-cs"/>
            </a:endParaRPr>
          </a:p>
        </p:txBody>
      </p:sp>
      <p:sp>
        <p:nvSpPr>
          <p:cNvPr id="39" name="Rectangle 38">
            <a:extLst>
              <a:ext uri="{FF2B5EF4-FFF2-40B4-BE49-F238E27FC236}">
                <a16:creationId xmlns:a16="http://schemas.microsoft.com/office/drawing/2014/main" id="{EB767290-0F8D-6D4F-BDEE-3668AD7F3F63}"/>
              </a:ext>
            </a:extLst>
          </p:cNvPr>
          <p:cNvSpPr/>
          <p:nvPr/>
        </p:nvSpPr>
        <p:spPr>
          <a:xfrm>
            <a:off x="4073735" y="1371601"/>
            <a:ext cx="7606311" cy="4686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Medium" panose="020B0603020102020204" pitchFamily="34" charset="0"/>
              <a:ea typeface="+mn-ea"/>
              <a:cs typeface="+mn-cs"/>
            </a:endParaRPr>
          </a:p>
        </p:txBody>
      </p:sp>
      <p:sp>
        <p:nvSpPr>
          <p:cNvPr id="16" name="TextBox 15">
            <a:extLst>
              <a:ext uri="{FF2B5EF4-FFF2-40B4-BE49-F238E27FC236}">
                <a16:creationId xmlns:a16="http://schemas.microsoft.com/office/drawing/2014/main" id="{C780B42D-0B91-1643-B38C-DB57576A2C10}"/>
              </a:ext>
            </a:extLst>
          </p:cNvPr>
          <p:cNvSpPr txBox="1"/>
          <p:nvPr/>
        </p:nvSpPr>
        <p:spPr>
          <a:xfrm>
            <a:off x="4489707" y="2332535"/>
            <a:ext cx="6774366" cy="35240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Franklin Gothic Book" panose="020B0503020102020204"/>
                <a:ea typeface="+mn-ea"/>
                <a:cs typeface="+mn-cs"/>
              </a:rPr>
              <a:t>One interim report submitted by 8/31/21 (expenditures from date of award — 7/31/21)</a:t>
            </a:r>
          </a:p>
          <a:p>
            <a:pPr marL="685800" marR="0" lvl="2"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Exception — not required for NEU government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Franklin Gothic Book" panose="020B0503020102020204"/>
                <a:ea typeface="+mn-ea"/>
                <a:cs typeface="+mn-cs"/>
              </a:rPr>
              <a:t>Quarterly Project and Expenditure Reports through 12/31/26 (page 111)</a:t>
            </a:r>
          </a:p>
          <a:p>
            <a:pPr marL="685800" marR="0" lvl="2"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Franklin Gothic Book" panose="020B0503020102020204"/>
                <a:ea typeface="+mn-ea"/>
                <a:cs typeface="+mn-cs"/>
              </a:rPr>
              <a:t>Initial report — from date of award to 9/30/21, submitted to Treasury by 10/31/21</a:t>
            </a:r>
          </a:p>
          <a:p>
            <a:pPr marL="685800" marR="0" lvl="2" indent="-2286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Franklin Gothic Book" panose="020B0503020102020204"/>
                <a:ea typeface="+mn-ea"/>
                <a:cs typeface="+mn-cs"/>
              </a:rPr>
              <a:t>Subsequent reports submitted 30 days after end of each calendar quarter</a:t>
            </a:r>
          </a:p>
        </p:txBody>
      </p:sp>
      <p:sp>
        <p:nvSpPr>
          <p:cNvPr id="43" name="TextBox 42">
            <a:extLst>
              <a:ext uri="{FF2B5EF4-FFF2-40B4-BE49-F238E27FC236}">
                <a16:creationId xmlns:a16="http://schemas.microsoft.com/office/drawing/2014/main" id="{E0F57F85-0BBC-AC4B-B11E-66472EDC827E}"/>
              </a:ext>
            </a:extLst>
          </p:cNvPr>
          <p:cNvSpPr txBox="1"/>
          <p:nvPr/>
        </p:nvSpPr>
        <p:spPr>
          <a:xfrm>
            <a:off x="4445817" y="1628209"/>
            <a:ext cx="4592573"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400" b="1" i="0" u="sng" strike="noStrike" kern="1200" cap="none" spc="0" normalizeH="0" baseline="0" noProof="0" dirty="0">
                <a:ln>
                  <a:noFill/>
                </a:ln>
                <a:solidFill>
                  <a:srgbClr val="000000"/>
                </a:solidFill>
                <a:effectLst/>
                <a:uLnTx/>
                <a:uFillTx/>
                <a:latin typeface="Franklin Gothic Medium" panose="020B0603020102020204"/>
                <a:ea typeface="+mn-ea"/>
                <a:cs typeface="+mn-cs"/>
              </a:rPr>
              <a:t>Section VIII</a:t>
            </a:r>
            <a:r>
              <a:rPr kumimoji="0" lang="en-US" sz="2800" b="1" i="0" u="sng" strike="noStrike" kern="1200" cap="none" spc="0" normalizeH="0" baseline="0" noProof="0" dirty="0">
                <a:ln>
                  <a:noFill/>
                </a:ln>
                <a:solidFill>
                  <a:srgbClr val="000000"/>
                </a:solidFill>
                <a:effectLst/>
                <a:uLnTx/>
                <a:uFillTx/>
                <a:latin typeface="Franklin Gothic Medium" panose="020B0603020102020204"/>
                <a:ea typeface="+mn-ea"/>
                <a:cs typeface="+mn-cs"/>
              </a:rPr>
              <a:t> </a:t>
            </a:r>
            <a:r>
              <a:rPr kumimoji="0" lang="en-US" sz="2200" b="0" i="0" u="sng" strike="noStrike" kern="1200" cap="none" spc="0" normalizeH="0" baseline="0" noProof="0" dirty="0">
                <a:ln>
                  <a:noFill/>
                </a:ln>
                <a:solidFill>
                  <a:srgbClr val="000000"/>
                </a:solidFill>
                <a:effectLst/>
                <a:uLnTx/>
                <a:uFillTx/>
                <a:latin typeface="Franklin Gothic Medium" panose="020B0603020102020204"/>
                <a:ea typeface="+mn-ea"/>
                <a:cs typeface="+mn-cs"/>
              </a:rPr>
              <a:t>(Interim Final Rule Pages 110–111)</a:t>
            </a:r>
          </a:p>
        </p:txBody>
      </p:sp>
      <p:sp>
        <p:nvSpPr>
          <p:cNvPr id="44" name="TextBox 43">
            <a:extLst>
              <a:ext uri="{FF2B5EF4-FFF2-40B4-BE49-F238E27FC236}">
                <a16:creationId xmlns:a16="http://schemas.microsoft.com/office/drawing/2014/main" id="{2E6AFABC-4482-324C-B28B-68C571C38A60}"/>
              </a:ext>
            </a:extLst>
          </p:cNvPr>
          <p:cNvSpPr txBox="1"/>
          <p:nvPr/>
        </p:nvSpPr>
        <p:spPr>
          <a:xfrm>
            <a:off x="457200" y="1378428"/>
            <a:ext cx="336665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A0C2F"/>
                </a:solidFill>
                <a:effectLst/>
                <a:uLnTx/>
                <a:uFillTx/>
                <a:latin typeface="Franklin Gothic Medium" panose="020B0603020102020204"/>
                <a:ea typeface="+mn-ea"/>
                <a:cs typeface="+mn-cs"/>
              </a:rPr>
              <a:t>INTERIM FINAL RULE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Franklin Gothic Medium" panose="020B0603020102020204"/>
                <a:ea typeface="+mn-ea"/>
                <a:cs typeface="+mn-cs"/>
              </a:rPr>
              <a:t>CSLFRF</a:t>
            </a:r>
          </a:p>
        </p:txBody>
      </p:sp>
      <p:pic>
        <p:nvPicPr>
          <p:cNvPr id="45" name="Graphic 44">
            <a:extLst>
              <a:ext uri="{FF2B5EF4-FFF2-40B4-BE49-F238E27FC236}">
                <a16:creationId xmlns:a16="http://schemas.microsoft.com/office/drawing/2014/main" id="{5DF0B93F-4351-6E4C-B85C-25EC38A67F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0596" y="2514411"/>
            <a:ext cx="2011055" cy="2011055"/>
          </a:xfrm>
          <a:prstGeom prst="rect">
            <a:avLst/>
          </a:prstGeom>
        </p:spPr>
      </p:pic>
      <p:sp>
        <p:nvSpPr>
          <p:cNvPr id="3" name="Slide Number Placeholder 2">
            <a:extLst>
              <a:ext uri="{FF2B5EF4-FFF2-40B4-BE49-F238E27FC236}">
                <a16:creationId xmlns:a16="http://schemas.microsoft.com/office/drawing/2014/main" id="{89E9EC28-CF9B-7845-8771-090ACF104C4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779905-9F8D-0740-AB02-765762B067A2}" type="slidenum">
              <a:rPr kumimoji="0" lang="en-US" sz="1000" b="0" i="0" u="none" strike="noStrike" kern="1200" cap="none" spc="0" normalizeH="0" baseline="0" noProof="0" smtClean="0">
                <a:ln>
                  <a:noFill/>
                </a:ln>
                <a:solidFill>
                  <a:srgbClr val="000000"/>
                </a:solidFill>
                <a:effectLst/>
                <a:uLnTx/>
                <a:uFillTx/>
                <a:latin typeface="Franklin Gothic Medium" panose="020B06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dirty="0">
              <a:ln>
                <a:noFill/>
              </a:ln>
              <a:solidFill>
                <a:srgbClr val="000000"/>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1374983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9A53475-0E3C-254C-91C5-B98D639DCF10}"/>
              </a:ext>
            </a:extLst>
          </p:cNvPr>
          <p:cNvSpPr/>
          <p:nvPr/>
        </p:nvSpPr>
        <p:spPr>
          <a:xfrm>
            <a:off x="4073735" y="1371601"/>
            <a:ext cx="7606311" cy="4686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Medium" panose="020B0603020102020204" pitchFamily="34" charset="0"/>
              <a:ea typeface="+mn-ea"/>
              <a:cs typeface="+mn-cs"/>
            </a:endParaRPr>
          </a:p>
        </p:txBody>
      </p:sp>
      <p:sp>
        <p:nvSpPr>
          <p:cNvPr id="2" name="Title 1">
            <a:extLst>
              <a:ext uri="{FF2B5EF4-FFF2-40B4-BE49-F238E27FC236}">
                <a16:creationId xmlns:a16="http://schemas.microsoft.com/office/drawing/2014/main" id="{1DBB36E0-5834-6243-BE6D-282C7761295B}"/>
              </a:ext>
            </a:extLst>
          </p:cNvPr>
          <p:cNvSpPr>
            <a:spLocks noGrp="1"/>
          </p:cNvSpPr>
          <p:nvPr>
            <p:ph type="title"/>
          </p:nvPr>
        </p:nvSpPr>
        <p:spPr/>
        <p:txBody>
          <a:bodyPr/>
          <a:lstStyle/>
          <a:p>
            <a:r>
              <a:rPr lang="en-US" dirty="0"/>
              <a:t>REPORTING</a:t>
            </a:r>
          </a:p>
        </p:txBody>
      </p:sp>
      <p:sp>
        <p:nvSpPr>
          <p:cNvPr id="7" name="TextBox 6">
            <a:extLst>
              <a:ext uri="{FF2B5EF4-FFF2-40B4-BE49-F238E27FC236}">
                <a16:creationId xmlns:a16="http://schemas.microsoft.com/office/drawing/2014/main" id="{76ADB122-82BC-1E4D-9340-C54E3CDC11E6}"/>
              </a:ext>
            </a:extLst>
          </p:cNvPr>
          <p:cNvSpPr txBox="1"/>
          <p:nvPr/>
        </p:nvSpPr>
        <p:spPr>
          <a:xfrm>
            <a:off x="-712033" y="5396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Medium" panose="020B0603020102020204" pitchFamily="34" charset="0"/>
              <a:ea typeface="+mn-ea"/>
              <a:cs typeface="+mn-cs"/>
            </a:endParaRPr>
          </a:p>
        </p:txBody>
      </p:sp>
      <p:sp>
        <p:nvSpPr>
          <p:cNvPr id="24" name="TextBox 23">
            <a:extLst>
              <a:ext uri="{FF2B5EF4-FFF2-40B4-BE49-F238E27FC236}">
                <a16:creationId xmlns:a16="http://schemas.microsoft.com/office/drawing/2014/main" id="{A6789A59-CDE5-1242-AFB7-FCA302DDD808}"/>
              </a:ext>
            </a:extLst>
          </p:cNvPr>
          <p:cNvSpPr txBox="1"/>
          <p:nvPr/>
        </p:nvSpPr>
        <p:spPr>
          <a:xfrm>
            <a:off x="457200" y="1378428"/>
            <a:ext cx="336665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A0C2F"/>
                </a:solidFill>
                <a:effectLst/>
                <a:uLnTx/>
                <a:uFillTx/>
                <a:latin typeface="Franklin Gothic Medium" panose="020B0603020102020204"/>
                <a:ea typeface="+mn-ea"/>
                <a:cs typeface="+mn-cs"/>
              </a:rPr>
              <a:t>INTERIM FINAL RULE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Franklin Gothic Medium" panose="020B0603020102020204"/>
                <a:ea typeface="+mn-ea"/>
                <a:cs typeface="+mn-cs"/>
              </a:rPr>
              <a:t>CSLFRF</a:t>
            </a:r>
          </a:p>
        </p:txBody>
      </p:sp>
      <p:pic>
        <p:nvPicPr>
          <p:cNvPr id="25" name="Graphic 24">
            <a:extLst>
              <a:ext uri="{FF2B5EF4-FFF2-40B4-BE49-F238E27FC236}">
                <a16:creationId xmlns:a16="http://schemas.microsoft.com/office/drawing/2014/main" id="{5E568E63-0B45-1F48-B7EA-6A7D6D55DD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0596" y="2514411"/>
            <a:ext cx="2011055" cy="2011055"/>
          </a:xfrm>
          <a:prstGeom prst="rect">
            <a:avLst/>
          </a:prstGeom>
        </p:spPr>
      </p:pic>
      <p:sp>
        <p:nvSpPr>
          <p:cNvPr id="26" name="TextBox 25">
            <a:extLst>
              <a:ext uri="{FF2B5EF4-FFF2-40B4-BE49-F238E27FC236}">
                <a16:creationId xmlns:a16="http://schemas.microsoft.com/office/drawing/2014/main" id="{1DC9D727-2A68-0A4A-8159-172339B5782E}"/>
              </a:ext>
            </a:extLst>
          </p:cNvPr>
          <p:cNvSpPr txBox="1"/>
          <p:nvPr/>
        </p:nvSpPr>
        <p:spPr>
          <a:xfrm>
            <a:off x="4468432" y="2332535"/>
            <a:ext cx="6816915" cy="29238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Franklin Gothic Book" panose="020B0503020102020204"/>
                <a:ea typeface="+mn-ea"/>
                <a:cs typeface="+mn-cs"/>
              </a:rPr>
              <a:t>NEUs submit annual project and expenditure reports until the end of the award period 12/31/26</a:t>
            </a:r>
          </a:p>
          <a:p>
            <a:pPr marL="685800" marR="0" lvl="2"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Franklin Gothic Book" panose="020B0503020102020204"/>
                <a:ea typeface="+mn-ea"/>
                <a:cs typeface="+mn-cs"/>
              </a:rPr>
              <a:t>Initial report — activity from date of award to 9/30/21</a:t>
            </a:r>
          </a:p>
          <a:p>
            <a:pPr marL="685800" marR="0" lvl="2"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Franklin Gothic Book" panose="020B0503020102020204"/>
                <a:ea typeface="+mn-ea"/>
                <a:cs typeface="+mn-cs"/>
              </a:rPr>
              <a:t>Must be submitted to Treasury by 10/31/21</a:t>
            </a:r>
          </a:p>
          <a:p>
            <a:pPr marL="685800" marR="0" lvl="2"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Franklin Gothic Book" panose="020B0503020102020204"/>
                <a:ea typeface="+mn-ea"/>
                <a:cs typeface="+mn-cs"/>
              </a:rPr>
              <a:t>Annual reports submitted to Treasury by 10/31 each year </a:t>
            </a:r>
          </a:p>
        </p:txBody>
      </p:sp>
      <p:sp>
        <p:nvSpPr>
          <p:cNvPr id="27" name="TextBox 26">
            <a:extLst>
              <a:ext uri="{FF2B5EF4-FFF2-40B4-BE49-F238E27FC236}">
                <a16:creationId xmlns:a16="http://schemas.microsoft.com/office/drawing/2014/main" id="{17424316-74FD-D240-A8BE-9BDE6808059C}"/>
              </a:ext>
            </a:extLst>
          </p:cNvPr>
          <p:cNvSpPr txBox="1"/>
          <p:nvPr/>
        </p:nvSpPr>
        <p:spPr>
          <a:xfrm>
            <a:off x="4445817" y="1628209"/>
            <a:ext cx="4592573"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400" b="1" i="0" u="sng" strike="noStrike" kern="1200" cap="none" spc="0" normalizeH="0" baseline="0" noProof="0" dirty="0">
                <a:ln>
                  <a:noFill/>
                </a:ln>
                <a:solidFill>
                  <a:srgbClr val="000000"/>
                </a:solidFill>
                <a:effectLst/>
                <a:uLnTx/>
                <a:uFillTx/>
                <a:latin typeface="Franklin Gothic Medium" panose="020B0603020102020204"/>
                <a:ea typeface="+mn-ea"/>
                <a:cs typeface="+mn-cs"/>
              </a:rPr>
              <a:t>Section VIII</a:t>
            </a:r>
            <a:r>
              <a:rPr kumimoji="0" lang="en-US" sz="2800" b="1" i="0" u="sng" strike="noStrike" kern="1200" cap="none" spc="0" normalizeH="0" baseline="0" noProof="0" dirty="0">
                <a:ln>
                  <a:noFill/>
                </a:ln>
                <a:solidFill>
                  <a:srgbClr val="000000"/>
                </a:solidFill>
                <a:effectLst/>
                <a:uLnTx/>
                <a:uFillTx/>
                <a:latin typeface="Franklin Gothic Medium" panose="020B0603020102020204"/>
                <a:ea typeface="+mn-ea"/>
                <a:cs typeface="+mn-cs"/>
              </a:rPr>
              <a:t> </a:t>
            </a:r>
            <a:r>
              <a:rPr kumimoji="0" lang="en-US" sz="2200" b="0" i="0" u="sng" strike="noStrike" kern="1200" cap="none" spc="0" normalizeH="0" baseline="0" noProof="0" dirty="0">
                <a:ln>
                  <a:noFill/>
                </a:ln>
                <a:solidFill>
                  <a:srgbClr val="000000"/>
                </a:solidFill>
                <a:effectLst/>
                <a:uLnTx/>
                <a:uFillTx/>
                <a:latin typeface="Franklin Gothic Medium" panose="020B0603020102020204"/>
                <a:ea typeface="+mn-ea"/>
                <a:cs typeface="+mn-cs"/>
              </a:rPr>
              <a:t>(Interim Final Rule Page 111)</a:t>
            </a:r>
          </a:p>
        </p:txBody>
      </p:sp>
      <p:sp>
        <p:nvSpPr>
          <p:cNvPr id="3" name="Slide Number Placeholder 2">
            <a:extLst>
              <a:ext uri="{FF2B5EF4-FFF2-40B4-BE49-F238E27FC236}">
                <a16:creationId xmlns:a16="http://schemas.microsoft.com/office/drawing/2014/main" id="{176F9B95-B18F-2B4F-872A-10E85C3F484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779905-9F8D-0740-AB02-765762B067A2}" type="slidenum">
              <a:rPr kumimoji="0" lang="en-US" sz="1000" b="0" i="0" u="none" strike="noStrike" kern="1200" cap="none" spc="0" normalizeH="0" baseline="0" noProof="0" smtClean="0">
                <a:ln>
                  <a:noFill/>
                </a:ln>
                <a:solidFill>
                  <a:srgbClr val="000000"/>
                </a:solidFill>
                <a:effectLst/>
                <a:uLnTx/>
                <a:uFillTx/>
                <a:latin typeface="Franklin Gothic Medium" panose="020B06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000000"/>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3802367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B36E0-5834-6243-BE6D-282C7761295B}"/>
              </a:ext>
            </a:extLst>
          </p:cNvPr>
          <p:cNvSpPr>
            <a:spLocks noGrp="1"/>
          </p:cNvSpPr>
          <p:nvPr>
            <p:ph type="title"/>
          </p:nvPr>
        </p:nvSpPr>
        <p:spPr/>
        <p:txBody>
          <a:bodyPr/>
          <a:lstStyle/>
          <a:p>
            <a:r>
              <a:rPr lang="en-US" dirty="0"/>
              <a:t>REPORTING</a:t>
            </a:r>
          </a:p>
        </p:txBody>
      </p:sp>
      <p:sp>
        <p:nvSpPr>
          <p:cNvPr id="7" name="TextBox 6">
            <a:extLst>
              <a:ext uri="{FF2B5EF4-FFF2-40B4-BE49-F238E27FC236}">
                <a16:creationId xmlns:a16="http://schemas.microsoft.com/office/drawing/2014/main" id="{76ADB122-82BC-1E4D-9340-C54E3CDC11E6}"/>
              </a:ext>
            </a:extLst>
          </p:cNvPr>
          <p:cNvSpPr txBox="1"/>
          <p:nvPr/>
        </p:nvSpPr>
        <p:spPr>
          <a:xfrm>
            <a:off x="-712033" y="5396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Medium" panose="020B0603020102020204" pitchFamily="34" charset="0"/>
              <a:ea typeface="+mn-ea"/>
              <a:cs typeface="+mn-cs"/>
            </a:endParaRPr>
          </a:p>
        </p:txBody>
      </p:sp>
      <p:sp>
        <p:nvSpPr>
          <p:cNvPr id="4" name="Rectangle 3">
            <a:extLst>
              <a:ext uri="{FF2B5EF4-FFF2-40B4-BE49-F238E27FC236}">
                <a16:creationId xmlns:a16="http://schemas.microsoft.com/office/drawing/2014/main" id="{BCF18EC9-C3B4-DC41-9495-F187DB194187}"/>
              </a:ext>
            </a:extLst>
          </p:cNvPr>
          <p:cNvSpPr/>
          <p:nvPr/>
        </p:nvSpPr>
        <p:spPr>
          <a:xfrm>
            <a:off x="4073735" y="1371601"/>
            <a:ext cx="7606311" cy="4686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Medium" panose="020B0603020102020204" pitchFamily="34" charset="0"/>
              <a:ea typeface="+mn-ea"/>
              <a:cs typeface="+mn-cs"/>
            </a:endParaRPr>
          </a:p>
        </p:txBody>
      </p:sp>
      <p:sp>
        <p:nvSpPr>
          <p:cNvPr id="16" name="TextBox 15">
            <a:extLst>
              <a:ext uri="{FF2B5EF4-FFF2-40B4-BE49-F238E27FC236}">
                <a16:creationId xmlns:a16="http://schemas.microsoft.com/office/drawing/2014/main" id="{C780B42D-0B91-1643-B38C-DB57576A2C10}"/>
              </a:ext>
            </a:extLst>
          </p:cNvPr>
          <p:cNvSpPr txBox="1"/>
          <p:nvPr/>
        </p:nvSpPr>
        <p:spPr>
          <a:xfrm>
            <a:off x="4228102" y="1921876"/>
            <a:ext cx="6883822"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Franklin Gothic Book" panose="020B0503020102020204"/>
                <a:ea typeface="+mn-ea"/>
                <a:cs typeface="+mn-cs"/>
              </a:rPr>
              <a:t>Local Governments with </a:t>
            </a:r>
            <a:r>
              <a:rPr kumimoji="0" lang="en-US" sz="2200" b="1" i="0" u="none" strike="noStrike" kern="1200" cap="none" spc="0" normalizeH="0" baseline="0" noProof="0" dirty="0">
                <a:ln>
                  <a:noFill/>
                </a:ln>
                <a:solidFill>
                  <a:srgbClr val="000000"/>
                </a:solidFill>
                <a:effectLst/>
                <a:uLnTx/>
                <a:uFillTx/>
                <a:latin typeface="Franklin Gothic Medium" panose="020B0603020102020204"/>
                <a:ea typeface="+mn-ea"/>
                <a:cs typeface="+mn-cs"/>
              </a:rPr>
              <a:t>&gt; 250,000 residents </a:t>
            </a:r>
            <a:r>
              <a:rPr kumimoji="0" lang="en-US" sz="2200" b="0" i="0" u="none" strike="noStrike" kern="1200" cap="none" spc="0" normalizeH="0" baseline="0" noProof="0" dirty="0">
                <a:ln>
                  <a:noFill/>
                </a:ln>
                <a:solidFill>
                  <a:srgbClr val="000000"/>
                </a:solidFill>
                <a:effectLst/>
                <a:uLnTx/>
                <a:uFillTx/>
                <a:latin typeface="Franklin Gothic Book" panose="020B0503020102020204"/>
                <a:ea typeface="+mn-ea"/>
                <a:cs typeface="+mn-cs"/>
              </a:rPr>
              <a:t>required to submit annual Recovery Plan Performance to Treasury (Page 112)</a:t>
            </a:r>
          </a:p>
          <a:p>
            <a:pPr marL="685800" marR="0" lvl="2"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Franklin Gothic Book" panose="020B0503020102020204"/>
                <a:ea typeface="+mn-ea"/>
                <a:cs typeface="+mn-cs"/>
              </a:rPr>
              <a:t>Initial report cover period from date of award to July 31, 2021</a:t>
            </a:r>
          </a:p>
          <a:p>
            <a:pPr marL="685800" marR="0" lvl="2"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Franklin Gothic Book" panose="020B0503020102020204"/>
                <a:ea typeface="+mn-ea"/>
                <a:cs typeface="+mn-cs"/>
              </a:rPr>
              <a:t>Submitted to Treasury by 8/31/21</a:t>
            </a:r>
          </a:p>
          <a:p>
            <a:pPr marL="685800" marR="0" lvl="2"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Franklin Gothic Book" panose="020B0503020102020204"/>
                <a:ea typeface="+mn-ea"/>
                <a:cs typeface="+mn-cs"/>
              </a:rPr>
              <a:t>Covers 12-month period thereafter and submitted within 30 days of 12-month period</a:t>
            </a:r>
          </a:p>
          <a:p>
            <a:pPr marL="1143000" marR="0" lvl="3"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srgbClr val="000000"/>
                </a:solidFill>
                <a:effectLst/>
                <a:uLnTx/>
                <a:uFillTx/>
                <a:latin typeface="Franklin Gothic Book" panose="020B0503020102020204"/>
                <a:ea typeface="+mn-ea"/>
                <a:cs typeface="+mn-cs"/>
              </a:rPr>
              <a:t>2</a:t>
            </a:r>
            <a:r>
              <a:rPr kumimoji="0" lang="en-US" sz="2200" b="1" i="0" u="none" strike="noStrike" kern="1200" cap="none" spc="0" normalizeH="0" baseline="30000" noProof="0" dirty="0">
                <a:ln>
                  <a:noFill/>
                </a:ln>
                <a:solidFill>
                  <a:srgbClr val="000000"/>
                </a:solidFill>
                <a:effectLst/>
                <a:uLnTx/>
                <a:uFillTx/>
                <a:latin typeface="Franklin Gothic Book" panose="020B0503020102020204"/>
                <a:ea typeface="+mn-ea"/>
                <a:cs typeface="+mn-cs"/>
              </a:rPr>
              <a:t>nd</a:t>
            </a:r>
            <a:r>
              <a:rPr kumimoji="0" lang="en-US" sz="2200" b="0" i="0" u="none" strike="noStrike" kern="1200" cap="none" spc="0" normalizeH="0" baseline="0" noProof="0" dirty="0">
                <a:ln>
                  <a:noFill/>
                </a:ln>
                <a:solidFill>
                  <a:srgbClr val="000000"/>
                </a:solidFill>
                <a:effectLst/>
                <a:uLnTx/>
                <a:uFillTx/>
                <a:latin typeface="Franklin Gothic Book" panose="020B0503020102020204"/>
                <a:ea typeface="+mn-ea"/>
                <a:cs typeface="+mn-cs"/>
              </a:rPr>
              <a:t> report covers 7/1/21-6/30/22</a:t>
            </a:r>
          </a:p>
          <a:p>
            <a:pPr marL="1143000" marR="0" lvl="3"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000000"/>
                </a:solidFill>
                <a:effectLst/>
                <a:uLnTx/>
                <a:uFillTx/>
                <a:latin typeface="Franklin Gothic Book" panose="020B0503020102020204"/>
                <a:ea typeface="+mn-ea"/>
                <a:cs typeface="+mn-cs"/>
              </a:rPr>
              <a:t>Submit to Treasury by 7/31/22</a:t>
            </a:r>
          </a:p>
        </p:txBody>
      </p:sp>
      <p:sp>
        <p:nvSpPr>
          <p:cNvPr id="20" name="TextBox 19">
            <a:extLst>
              <a:ext uri="{FF2B5EF4-FFF2-40B4-BE49-F238E27FC236}">
                <a16:creationId xmlns:a16="http://schemas.microsoft.com/office/drawing/2014/main" id="{5E70EF09-7A7B-CB4C-96DF-C60903D9AF40}"/>
              </a:ext>
            </a:extLst>
          </p:cNvPr>
          <p:cNvSpPr txBox="1"/>
          <p:nvPr/>
        </p:nvSpPr>
        <p:spPr>
          <a:xfrm>
            <a:off x="457200" y="1378428"/>
            <a:ext cx="336665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A0C2F"/>
                </a:solidFill>
                <a:effectLst/>
                <a:uLnTx/>
                <a:uFillTx/>
                <a:latin typeface="Franklin Gothic Medium" panose="020B0603020102020204"/>
                <a:ea typeface="+mn-ea"/>
                <a:cs typeface="+mn-cs"/>
              </a:rPr>
              <a:t>INTERIM FINAL RULE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Franklin Gothic Medium" panose="020B0603020102020204"/>
                <a:ea typeface="+mn-ea"/>
                <a:cs typeface="+mn-cs"/>
              </a:rPr>
              <a:t>CSLFRF</a:t>
            </a:r>
          </a:p>
        </p:txBody>
      </p:sp>
      <p:pic>
        <p:nvPicPr>
          <p:cNvPr id="21" name="Graphic 20">
            <a:extLst>
              <a:ext uri="{FF2B5EF4-FFF2-40B4-BE49-F238E27FC236}">
                <a16:creationId xmlns:a16="http://schemas.microsoft.com/office/drawing/2014/main" id="{14B2A777-418D-404B-AFF8-F8A4CBBA0C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0596" y="2514411"/>
            <a:ext cx="2011055" cy="2011055"/>
          </a:xfrm>
          <a:prstGeom prst="rect">
            <a:avLst/>
          </a:prstGeom>
        </p:spPr>
      </p:pic>
      <p:sp>
        <p:nvSpPr>
          <p:cNvPr id="22" name="TextBox 21">
            <a:extLst>
              <a:ext uri="{FF2B5EF4-FFF2-40B4-BE49-F238E27FC236}">
                <a16:creationId xmlns:a16="http://schemas.microsoft.com/office/drawing/2014/main" id="{0183AF37-1379-A848-AEB6-7CA733DB672B}"/>
              </a:ext>
            </a:extLst>
          </p:cNvPr>
          <p:cNvSpPr txBox="1"/>
          <p:nvPr/>
        </p:nvSpPr>
        <p:spPr>
          <a:xfrm>
            <a:off x="4228102" y="1482893"/>
            <a:ext cx="63822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400" b="1" i="0" u="sng" strike="noStrike" kern="1200" cap="none" spc="0" normalizeH="0" baseline="0" noProof="0" dirty="0">
                <a:ln>
                  <a:noFill/>
                </a:ln>
                <a:solidFill>
                  <a:srgbClr val="000000"/>
                </a:solidFill>
                <a:effectLst/>
                <a:uLnTx/>
                <a:uFillTx/>
                <a:latin typeface="Franklin Gothic Medium" panose="020B0603020102020204"/>
                <a:ea typeface="+mn-ea"/>
                <a:cs typeface="+mn-cs"/>
              </a:rPr>
              <a:t>Section VIII</a:t>
            </a:r>
            <a:r>
              <a:rPr kumimoji="0" lang="en-US" sz="2800" b="1" i="0" u="sng" strike="noStrike" kern="1200" cap="none" spc="0" normalizeH="0" baseline="0" noProof="0" dirty="0">
                <a:ln>
                  <a:noFill/>
                </a:ln>
                <a:solidFill>
                  <a:srgbClr val="000000"/>
                </a:solidFill>
                <a:effectLst/>
                <a:uLnTx/>
                <a:uFillTx/>
                <a:latin typeface="Franklin Gothic Medium" panose="020B0603020102020204"/>
                <a:ea typeface="+mn-ea"/>
                <a:cs typeface="+mn-cs"/>
              </a:rPr>
              <a:t> </a:t>
            </a:r>
            <a:r>
              <a:rPr kumimoji="0" lang="en-US" sz="2200" b="0" i="0" u="sng" strike="noStrike" kern="1200" cap="none" spc="0" normalizeH="0" baseline="0" noProof="0" dirty="0">
                <a:ln>
                  <a:noFill/>
                </a:ln>
                <a:solidFill>
                  <a:srgbClr val="000000"/>
                </a:solidFill>
                <a:effectLst/>
                <a:uLnTx/>
                <a:uFillTx/>
                <a:latin typeface="Franklin Gothic Medium" panose="020B0603020102020204"/>
                <a:ea typeface="+mn-ea"/>
                <a:cs typeface="+mn-cs"/>
              </a:rPr>
              <a:t>(Interim Final Rule Page 112)</a:t>
            </a:r>
          </a:p>
        </p:txBody>
      </p:sp>
      <p:sp>
        <p:nvSpPr>
          <p:cNvPr id="3" name="Slide Number Placeholder 2">
            <a:extLst>
              <a:ext uri="{FF2B5EF4-FFF2-40B4-BE49-F238E27FC236}">
                <a16:creationId xmlns:a16="http://schemas.microsoft.com/office/drawing/2014/main" id="{5E939EDB-7B7B-A144-B1EB-53469B7CBD83}"/>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779905-9F8D-0740-AB02-765762B067A2}" type="slidenum">
              <a:rPr kumimoji="0" lang="en-US" sz="1000" b="0" i="0" u="none" strike="noStrike" kern="1200" cap="none" spc="0" normalizeH="0" baseline="0" noProof="0" smtClean="0">
                <a:ln>
                  <a:noFill/>
                </a:ln>
                <a:solidFill>
                  <a:srgbClr val="000000"/>
                </a:solidFill>
                <a:effectLst/>
                <a:uLnTx/>
                <a:uFillTx/>
                <a:latin typeface="Franklin Gothic Medium" panose="020B06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000000"/>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459718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B36E0-5834-6243-BE6D-282C7761295B}"/>
              </a:ext>
            </a:extLst>
          </p:cNvPr>
          <p:cNvSpPr>
            <a:spLocks noGrp="1"/>
          </p:cNvSpPr>
          <p:nvPr>
            <p:ph type="title"/>
          </p:nvPr>
        </p:nvSpPr>
        <p:spPr/>
        <p:txBody>
          <a:bodyPr/>
          <a:lstStyle/>
          <a:p>
            <a:r>
              <a:rPr lang="en-US" dirty="0"/>
              <a:t>REPORTING</a:t>
            </a:r>
          </a:p>
        </p:txBody>
      </p:sp>
      <p:sp>
        <p:nvSpPr>
          <p:cNvPr id="7" name="TextBox 6">
            <a:extLst>
              <a:ext uri="{FF2B5EF4-FFF2-40B4-BE49-F238E27FC236}">
                <a16:creationId xmlns:a16="http://schemas.microsoft.com/office/drawing/2014/main" id="{76ADB122-82BC-1E4D-9340-C54E3CDC11E6}"/>
              </a:ext>
            </a:extLst>
          </p:cNvPr>
          <p:cNvSpPr txBox="1"/>
          <p:nvPr/>
        </p:nvSpPr>
        <p:spPr>
          <a:xfrm>
            <a:off x="-712033" y="539646"/>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Medium" panose="020B0603020102020204" pitchFamily="34" charset="0"/>
              <a:ea typeface="+mn-ea"/>
              <a:cs typeface="+mn-cs"/>
            </a:endParaRPr>
          </a:p>
        </p:txBody>
      </p:sp>
      <p:sp>
        <p:nvSpPr>
          <p:cNvPr id="4" name="Rectangle 3">
            <a:extLst>
              <a:ext uri="{FF2B5EF4-FFF2-40B4-BE49-F238E27FC236}">
                <a16:creationId xmlns:a16="http://schemas.microsoft.com/office/drawing/2014/main" id="{BCF18EC9-C3B4-DC41-9495-F187DB194187}"/>
              </a:ext>
            </a:extLst>
          </p:cNvPr>
          <p:cNvSpPr/>
          <p:nvPr/>
        </p:nvSpPr>
        <p:spPr>
          <a:xfrm>
            <a:off x="4073735" y="1371601"/>
            <a:ext cx="7606311" cy="4686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Medium" panose="020B0603020102020204" pitchFamily="34" charset="0"/>
              <a:ea typeface="+mn-ea"/>
              <a:cs typeface="+mn-cs"/>
            </a:endParaRPr>
          </a:p>
        </p:txBody>
      </p:sp>
      <p:sp>
        <p:nvSpPr>
          <p:cNvPr id="16" name="TextBox 15">
            <a:extLst>
              <a:ext uri="{FF2B5EF4-FFF2-40B4-BE49-F238E27FC236}">
                <a16:creationId xmlns:a16="http://schemas.microsoft.com/office/drawing/2014/main" id="{C780B42D-0B91-1643-B38C-DB57576A2C10}"/>
              </a:ext>
            </a:extLst>
          </p:cNvPr>
          <p:cNvSpPr txBox="1"/>
          <p:nvPr/>
        </p:nvSpPr>
        <p:spPr>
          <a:xfrm>
            <a:off x="4411434" y="2332535"/>
            <a:ext cx="6930911"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240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Franklin Gothic Book" panose="020B0503020102020204"/>
                <a:ea typeface="+mn-ea"/>
                <a:cs typeface="+mn-cs"/>
              </a:rPr>
              <a:t>Note that Local Governments </a:t>
            </a:r>
            <a:r>
              <a:rPr kumimoji="0" lang="en-US" sz="2200" b="1" i="0" u="none" strike="noStrike" kern="1200" cap="none" spc="0" normalizeH="0" baseline="0" noProof="0" dirty="0">
                <a:ln>
                  <a:noFill/>
                </a:ln>
                <a:solidFill>
                  <a:srgbClr val="000000"/>
                </a:solidFill>
                <a:effectLst/>
                <a:uLnTx/>
                <a:uFillTx/>
                <a:latin typeface="Franklin Gothic Medium" panose="020B0603020102020204"/>
                <a:ea typeface="+mn-ea"/>
                <a:cs typeface="+mn-cs"/>
              </a:rPr>
              <a:t>(&lt; 250,000 residents) </a:t>
            </a:r>
            <a:r>
              <a:rPr kumimoji="0" lang="en-US" sz="2200" b="0" i="0" u="none" strike="noStrike" kern="1200" cap="none" spc="0" normalizeH="0" baseline="0" noProof="0" dirty="0">
                <a:ln>
                  <a:noFill/>
                </a:ln>
                <a:solidFill>
                  <a:srgbClr val="000000"/>
                </a:solidFill>
                <a:effectLst/>
                <a:uLnTx/>
                <a:uFillTx/>
                <a:latin typeface="Franklin Gothic Book" panose="020B0503020102020204"/>
                <a:ea typeface="+mn-ea"/>
                <a:cs typeface="+mn-cs"/>
              </a:rPr>
              <a:t>are not required to develop Recovery Plan Performance report</a:t>
            </a:r>
          </a:p>
        </p:txBody>
      </p:sp>
      <p:sp>
        <p:nvSpPr>
          <p:cNvPr id="9" name="TextBox 8">
            <a:extLst>
              <a:ext uri="{FF2B5EF4-FFF2-40B4-BE49-F238E27FC236}">
                <a16:creationId xmlns:a16="http://schemas.microsoft.com/office/drawing/2014/main" id="{59AE9C06-1186-CE43-AFFE-3E7AA6F9E23F}"/>
              </a:ext>
            </a:extLst>
          </p:cNvPr>
          <p:cNvSpPr txBox="1"/>
          <p:nvPr/>
        </p:nvSpPr>
        <p:spPr>
          <a:xfrm>
            <a:off x="457200" y="1378428"/>
            <a:ext cx="336665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A0C2F"/>
                </a:solidFill>
                <a:effectLst/>
                <a:uLnTx/>
                <a:uFillTx/>
                <a:latin typeface="Franklin Gothic Medium" panose="020B0603020102020204"/>
                <a:ea typeface="+mn-ea"/>
                <a:cs typeface="+mn-cs"/>
              </a:rPr>
              <a:t>INTERIM FINAL RULE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Franklin Gothic Medium" panose="020B0603020102020204"/>
                <a:ea typeface="+mn-ea"/>
                <a:cs typeface="+mn-cs"/>
              </a:rPr>
              <a:t>CSLFRF</a:t>
            </a:r>
          </a:p>
        </p:txBody>
      </p:sp>
      <p:pic>
        <p:nvPicPr>
          <p:cNvPr id="10" name="Graphic 9">
            <a:extLst>
              <a:ext uri="{FF2B5EF4-FFF2-40B4-BE49-F238E27FC236}">
                <a16:creationId xmlns:a16="http://schemas.microsoft.com/office/drawing/2014/main" id="{BA35D3B2-8665-ED46-B6CA-C6FCBBFFD7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50596" y="2514411"/>
            <a:ext cx="2011055" cy="2011055"/>
          </a:xfrm>
          <a:prstGeom prst="rect">
            <a:avLst/>
          </a:prstGeom>
        </p:spPr>
      </p:pic>
      <p:sp>
        <p:nvSpPr>
          <p:cNvPr id="15" name="TextBox 14">
            <a:extLst>
              <a:ext uri="{FF2B5EF4-FFF2-40B4-BE49-F238E27FC236}">
                <a16:creationId xmlns:a16="http://schemas.microsoft.com/office/drawing/2014/main" id="{3B8BC187-14EA-6048-BB7C-6F2D7AAF07DE}"/>
              </a:ext>
            </a:extLst>
          </p:cNvPr>
          <p:cNvSpPr txBox="1"/>
          <p:nvPr/>
        </p:nvSpPr>
        <p:spPr>
          <a:xfrm>
            <a:off x="4445817" y="1628209"/>
            <a:ext cx="624689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400" b="1" i="0" u="sng" strike="noStrike" kern="1200" cap="none" spc="0" normalizeH="0" baseline="0" noProof="0" dirty="0">
                <a:ln>
                  <a:noFill/>
                </a:ln>
                <a:solidFill>
                  <a:srgbClr val="000000"/>
                </a:solidFill>
                <a:effectLst/>
                <a:uLnTx/>
                <a:uFillTx/>
                <a:latin typeface="Franklin Gothic Medium" panose="020B0603020102020204"/>
                <a:ea typeface="+mn-ea"/>
                <a:cs typeface="+mn-cs"/>
              </a:rPr>
              <a:t>Section VIII</a:t>
            </a:r>
            <a:r>
              <a:rPr kumimoji="0" lang="en-US" sz="2800" b="1" i="0" u="sng" strike="noStrike" kern="1200" cap="none" spc="0" normalizeH="0" baseline="0" noProof="0" dirty="0">
                <a:ln>
                  <a:noFill/>
                </a:ln>
                <a:solidFill>
                  <a:srgbClr val="000000"/>
                </a:solidFill>
                <a:effectLst/>
                <a:uLnTx/>
                <a:uFillTx/>
                <a:latin typeface="Franklin Gothic Medium" panose="020B0603020102020204"/>
                <a:ea typeface="+mn-ea"/>
                <a:cs typeface="+mn-cs"/>
              </a:rPr>
              <a:t> </a:t>
            </a:r>
            <a:r>
              <a:rPr kumimoji="0" lang="en-US" sz="2200" b="0" i="0" u="sng" strike="noStrike" kern="1200" cap="none" spc="0" normalizeH="0" baseline="0" noProof="0" dirty="0">
                <a:ln>
                  <a:noFill/>
                </a:ln>
                <a:solidFill>
                  <a:srgbClr val="000000"/>
                </a:solidFill>
                <a:effectLst/>
                <a:uLnTx/>
                <a:uFillTx/>
                <a:latin typeface="Franklin Gothic Medium" panose="020B0603020102020204"/>
                <a:ea typeface="+mn-ea"/>
                <a:cs typeface="+mn-cs"/>
              </a:rPr>
              <a:t>(Interim Final Rule Page 112)</a:t>
            </a:r>
          </a:p>
        </p:txBody>
      </p:sp>
      <p:sp>
        <p:nvSpPr>
          <p:cNvPr id="3" name="Slide Number Placeholder 2">
            <a:extLst>
              <a:ext uri="{FF2B5EF4-FFF2-40B4-BE49-F238E27FC236}">
                <a16:creationId xmlns:a16="http://schemas.microsoft.com/office/drawing/2014/main" id="{CD6D02D8-B946-3248-B9EF-E21579E2DC3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779905-9F8D-0740-AB02-765762B067A2}" type="slidenum">
              <a:rPr kumimoji="0" lang="en-US" sz="1000" b="0" i="0" u="none" strike="noStrike" kern="1200" cap="none" spc="0" normalizeH="0" baseline="0" noProof="0" smtClean="0">
                <a:ln>
                  <a:noFill/>
                </a:ln>
                <a:solidFill>
                  <a:srgbClr val="000000"/>
                </a:solidFill>
                <a:effectLst/>
                <a:uLnTx/>
                <a:uFillTx/>
                <a:latin typeface="Franklin Gothic Medium" panose="020B06030201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000000"/>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1075632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ARPA Resources </a:t>
            </a:r>
          </a:p>
        </p:txBody>
      </p:sp>
      <p:sp>
        <p:nvSpPr>
          <p:cNvPr id="6" name="Text Placeholder 5"/>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9F779905-9F8D-0740-AB02-765762B067A2}" type="slidenum">
              <a:rPr lang="en-US" smtClean="0"/>
              <a:pPr/>
              <a:t>6</a:t>
            </a:fld>
            <a:endParaRPr lang="en-US" dirty="0"/>
          </a:p>
        </p:txBody>
      </p:sp>
    </p:spTree>
    <p:extLst>
      <p:ext uri="{BB962C8B-B14F-4D97-AF65-F5344CB8AC3E}">
        <p14:creationId xmlns:p14="http://schemas.microsoft.com/office/powerpoint/2010/main" val="3984134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CVIOG - Resources Available </a:t>
            </a:r>
          </a:p>
        </p:txBody>
      </p:sp>
      <p:sp>
        <p:nvSpPr>
          <p:cNvPr id="3" name="Slide Number Placeholder 2"/>
          <p:cNvSpPr>
            <a:spLocks noGrp="1"/>
          </p:cNvSpPr>
          <p:nvPr>
            <p:ph type="sldNum" sz="quarter" idx="12"/>
          </p:nvPr>
        </p:nvSpPr>
        <p:spPr/>
        <p:txBody>
          <a:bodyPr/>
          <a:lstStyle/>
          <a:p>
            <a:fld id="{9F779905-9F8D-0740-AB02-765762B067A2}" type="slidenum">
              <a:rPr lang="en-US" smtClean="0"/>
              <a:pPr/>
              <a:t>7</a:t>
            </a:fld>
            <a:endParaRPr lang="en-US" dirty="0"/>
          </a:p>
        </p:txBody>
      </p:sp>
      <p:pic>
        <p:nvPicPr>
          <p:cNvPr id="4" name="Picture 3"/>
          <p:cNvPicPr>
            <a:picLocks noChangeAspect="1"/>
          </p:cNvPicPr>
          <p:nvPr/>
        </p:nvPicPr>
        <p:blipFill>
          <a:blip r:embed="rId2"/>
          <a:stretch>
            <a:fillRect/>
          </a:stretch>
        </p:blipFill>
        <p:spPr>
          <a:xfrm>
            <a:off x="5450774" y="1306193"/>
            <a:ext cx="6175168" cy="4777366"/>
          </a:xfrm>
          <a:prstGeom prst="rect">
            <a:avLst/>
          </a:prstGeom>
        </p:spPr>
      </p:pic>
      <p:sp>
        <p:nvSpPr>
          <p:cNvPr id="5" name="TextBox 4"/>
          <p:cNvSpPr txBox="1"/>
          <p:nvPr/>
        </p:nvSpPr>
        <p:spPr>
          <a:xfrm>
            <a:off x="730333" y="2044074"/>
            <a:ext cx="3532909" cy="523220"/>
          </a:xfrm>
          <a:prstGeom prst="rect">
            <a:avLst/>
          </a:prstGeom>
          <a:noFill/>
        </p:spPr>
        <p:txBody>
          <a:bodyPr wrap="square" rtlCol="0">
            <a:spAutoFit/>
          </a:bodyPr>
          <a:lstStyle/>
          <a:p>
            <a:r>
              <a:rPr lang="en-US" sz="2800" b="1" dirty="0">
                <a:solidFill>
                  <a:schemeClr val="accent1"/>
                </a:solidFill>
                <a:latin typeface="+mj-lt"/>
              </a:rPr>
              <a:t>Visit cviog.uga.edu</a:t>
            </a:r>
          </a:p>
        </p:txBody>
      </p:sp>
      <p:sp>
        <p:nvSpPr>
          <p:cNvPr id="8" name="Right Arrow 7"/>
          <p:cNvSpPr/>
          <p:nvPr/>
        </p:nvSpPr>
        <p:spPr>
          <a:xfrm rot="20227068">
            <a:off x="3456026" y="5197167"/>
            <a:ext cx="1669026" cy="1346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0265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93" y="228601"/>
            <a:ext cx="11842228" cy="825580"/>
          </a:xfrm>
        </p:spPr>
        <p:txBody>
          <a:bodyPr/>
          <a:lstStyle/>
          <a:p>
            <a:r>
              <a:rPr lang="en-US" dirty="0">
                <a:solidFill>
                  <a:srgbClr val="FFFFFF"/>
                </a:solidFill>
              </a:rPr>
              <a:t>CVIOG – Resources Available</a:t>
            </a:r>
            <a:endParaRPr lang="en-US" dirty="0"/>
          </a:p>
        </p:txBody>
      </p:sp>
      <p:sp>
        <p:nvSpPr>
          <p:cNvPr id="3" name="Slide Number Placeholder 2"/>
          <p:cNvSpPr>
            <a:spLocks noGrp="1"/>
          </p:cNvSpPr>
          <p:nvPr>
            <p:ph type="sldNum" sz="quarter" idx="12"/>
          </p:nvPr>
        </p:nvSpPr>
        <p:spPr/>
        <p:txBody>
          <a:bodyPr/>
          <a:lstStyle/>
          <a:p>
            <a:fld id="{9F779905-9F8D-0740-AB02-765762B067A2}" type="slidenum">
              <a:rPr lang="en-US" smtClean="0"/>
              <a:pPr/>
              <a:t>8</a:t>
            </a:fld>
            <a:endParaRPr lang="en-US" dirty="0"/>
          </a:p>
        </p:txBody>
      </p:sp>
      <p:pic>
        <p:nvPicPr>
          <p:cNvPr id="4" name="Picture 3"/>
          <p:cNvPicPr>
            <a:picLocks noChangeAspect="1"/>
          </p:cNvPicPr>
          <p:nvPr/>
        </p:nvPicPr>
        <p:blipFill>
          <a:blip r:embed="rId3"/>
          <a:stretch>
            <a:fillRect/>
          </a:stretch>
        </p:blipFill>
        <p:spPr>
          <a:xfrm>
            <a:off x="689087" y="1435379"/>
            <a:ext cx="8958765" cy="4900192"/>
          </a:xfrm>
          <a:prstGeom prst="rect">
            <a:avLst/>
          </a:prstGeom>
        </p:spPr>
      </p:pic>
    </p:spTree>
    <p:extLst>
      <p:ext uri="{BB962C8B-B14F-4D97-AF65-F5344CB8AC3E}">
        <p14:creationId xmlns:p14="http://schemas.microsoft.com/office/powerpoint/2010/main" val="1877951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 – Revenue Loss</a:t>
            </a:r>
          </a:p>
        </p:txBody>
      </p:sp>
      <p:sp>
        <p:nvSpPr>
          <p:cNvPr id="3" name="Slide Number Placeholder 2"/>
          <p:cNvSpPr>
            <a:spLocks noGrp="1"/>
          </p:cNvSpPr>
          <p:nvPr>
            <p:ph type="sldNum" sz="quarter" idx="12"/>
          </p:nvPr>
        </p:nvSpPr>
        <p:spPr/>
        <p:txBody>
          <a:bodyPr/>
          <a:lstStyle/>
          <a:p>
            <a:fld id="{9F779905-9F8D-0740-AB02-765762B067A2}" type="slidenum">
              <a:rPr lang="en-US" smtClean="0"/>
              <a:pPr/>
              <a:t>9</a:t>
            </a:fld>
            <a:endParaRPr lang="en-US" dirty="0"/>
          </a:p>
        </p:txBody>
      </p:sp>
      <p:pic>
        <p:nvPicPr>
          <p:cNvPr id="5" name="Picture 4"/>
          <p:cNvPicPr>
            <a:picLocks noChangeAspect="1"/>
          </p:cNvPicPr>
          <p:nvPr/>
        </p:nvPicPr>
        <p:blipFill>
          <a:blip r:embed="rId3"/>
          <a:stretch>
            <a:fillRect/>
          </a:stretch>
        </p:blipFill>
        <p:spPr>
          <a:xfrm>
            <a:off x="1432872" y="1126922"/>
            <a:ext cx="7758261" cy="5436908"/>
          </a:xfrm>
          <a:prstGeom prst="rect">
            <a:avLst/>
          </a:prstGeom>
        </p:spPr>
      </p:pic>
      <p:sp>
        <p:nvSpPr>
          <p:cNvPr id="6" name="Right Arrow 5"/>
          <p:cNvSpPr/>
          <p:nvPr/>
        </p:nvSpPr>
        <p:spPr>
          <a:xfrm rot="20322437">
            <a:off x="291826" y="2103818"/>
            <a:ext cx="1327531" cy="1462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6432609"/>
      </p:ext>
    </p:extLst>
  </p:cSld>
  <p:clrMapOvr>
    <a:masterClrMapping/>
  </p:clrMapOvr>
</p:sld>
</file>

<file path=ppt/theme/theme1.xml><?xml version="1.0" encoding="utf-8"?>
<a:theme xmlns:a="http://schemas.openxmlformats.org/drawingml/2006/main" name="1_Office Theme">
  <a:themeElements>
    <a:clrScheme name="Custom 5">
      <a:dk1>
        <a:srgbClr val="000000"/>
      </a:dk1>
      <a:lt1>
        <a:srgbClr val="FFFFFF"/>
      </a:lt1>
      <a:dk2>
        <a:srgbClr val="44546A"/>
      </a:dk2>
      <a:lt2>
        <a:srgbClr val="E7E6E6"/>
      </a:lt2>
      <a:accent1>
        <a:srgbClr val="BA0C2F"/>
      </a:accent1>
      <a:accent2>
        <a:srgbClr val="00677F"/>
      </a:accent2>
      <a:accent3>
        <a:srgbClr val="7F7F7F"/>
      </a:accent3>
      <a:accent4>
        <a:srgbClr val="C8D8EB"/>
      </a:accent4>
      <a:accent5>
        <a:srgbClr val="F2F2F2"/>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7908</TotalTime>
  <Words>782</Words>
  <Application>Microsoft Office PowerPoint</Application>
  <PresentationFormat>Widescreen</PresentationFormat>
  <Paragraphs>104</Paragraphs>
  <Slides>15</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Franklin Gothic Book</vt:lpstr>
      <vt:lpstr>Franklin Gothic Heavy</vt:lpstr>
      <vt:lpstr>Franklin Gothic Medium</vt:lpstr>
      <vt:lpstr>1_Office Theme</vt:lpstr>
      <vt:lpstr>ARPA Reporting and Resources </vt:lpstr>
      <vt:lpstr>REPORTING</vt:lpstr>
      <vt:lpstr>REPORTING</vt:lpstr>
      <vt:lpstr>REPORTING</vt:lpstr>
      <vt:lpstr>REPORTING</vt:lpstr>
      <vt:lpstr>ARPA Resources </vt:lpstr>
      <vt:lpstr>CVIOG - Resources Available </vt:lpstr>
      <vt:lpstr>CVIOG – Resources Available</vt:lpstr>
      <vt:lpstr>Resource – Revenue Loss</vt:lpstr>
      <vt:lpstr>Resource – Revenue Loss</vt:lpstr>
      <vt:lpstr>Resource – Revenue Loss</vt:lpstr>
      <vt:lpstr>CVIOG Website </vt:lpstr>
      <vt:lpstr>Other CVIOG Offerings…</vt:lpstr>
      <vt:lpstr>PowerPoint Presentation</vt:lpstr>
      <vt:lpstr>PowerPoint Presentation</vt:lpstr>
    </vt:vector>
  </TitlesOfParts>
  <Company>UGA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ARPA Resources and Reporting</dc:title>
  <dc:creator>Tracy Arner</dc:creator>
  <cp:lastModifiedBy>Chris Obenschain</cp:lastModifiedBy>
  <cp:revision>40</cp:revision>
  <dcterms:created xsi:type="dcterms:W3CDTF">2021-07-26T20:40:22Z</dcterms:created>
  <dcterms:modified xsi:type="dcterms:W3CDTF">2021-08-09T21:55:11Z</dcterms:modified>
</cp:coreProperties>
</file>