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5"/>
  </p:sldMasterIdLst>
  <p:notesMasterIdLst>
    <p:notesMasterId r:id="rId28"/>
  </p:notesMasterIdLst>
  <p:sldIdLst>
    <p:sldId id="1152" r:id="rId6"/>
    <p:sldId id="259" r:id="rId7"/>
    <p:sldId id="262" r:id="rId8"/>
    <p:sldId id="588" r:id="rId9"/>
    <p:sldId id="2145705905" r:id="rId10"/>
    <p:sldId id="2145705909" r:id="rId11"/>
    <p:sldId id="2145705910" r:id="rId12"/>
    <p:sldId id="2145705903" r:id="rId13"/>
    <p:sldId id="2145705920" r:id="rId14"/>
    <p:sldId id="2145705912" r:id="rId15"/>
    <p:sldId id="2145705913" r:id="rId16"/>
    <p:sldId id="2145705914" r:id="rId17"/>
    <p:sldId id="2145705915" r:id="rId18"/>
    <p:sldId id="2145705916" r:id="rId19"/>
    <p:sldId id="2145705812" r:id="rId20"/>
    <p:sldId id="2147470092" r:id="rId21"/>
    <p:sldId id="2147470094" r:id="rId22"/>
    <p:sldId id="2147470095" r:id="rId23"/>
    <p:sldId id="2147470093" r:id="rId24"/>
    <p:sldId id="2145705917" r:id="rId25"/>
    <p:sldId id="2145705918" r:id="rId26"/>
    <p:sldId id="2145705908"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D73422-2764-3D41-23FA-10B725C578B1}" name="Bourque, Anna" initials="BA" userId="S::anna.bourque@dbhdd.ga.gov::55a26abc-f982-40d3-a8cf-4af2b017aa0c" providerId="AD"/>
  <p188:author id="{D66E6D2F-8D65-759E-2170-7931256DA18A}" name="Hoyt, Greg" initials="HG" userId="S::greg.hoyt@dbhdd.ga.gov::1f9dc357-be96-4471-80b1-3433a47fe794" providerId="AD"/>
  <p188:author id="{9B63E835-3FE6-2444-0CDD-B5090C22645D}" name="Polacek, Michael" initials="PM" userId="S::Michael.Polacek@dbhdd.ga.gov::ce9ac84b-7845-45a6-b3da-fed05e5c6ab7" providerId="AD"/>
  <p188:author id="{127BD855-B7B7-D417-F49B-A4942C9433CC}" name="Polacek, Michael" initials="PM" userId="S::michael.polacek@dbhdd.ga.gov::ce9ac84b-7845-45a6-b3da-fed05e5c6ab7" providerId="AD"/>
  <p188:author id="{D5F4C466-3079-8EA0-0B15-12293E277C04}" name="Bielecki, Patryk" initials="BP" userId="S::Patryk.Bielecki@dbhdd.ga.gov::d7b7a90f-629d-4909-be71-e6fa549f866e" providerId="AD"/>
  <p188:author id="{FC84728F-F998-8AE8-2B03-DCA2B457971D}" name="Fielding, Ashley" initials="FA" userId="S::ashley.fielding@dbhdd.ga.gov::857c3323-22b4-4a48-b7f5-aa5de8acbfc1" providerId="AD"/>
  <p188:author id="{4A85D793-1033-6BED-EA85-6A08B3F1BB11}" name="Brian Tolleson" initials="BT" userId="S::brian.tolleson@dbhdd.ga.gov::940c6fb0-b264-477f-9f53-be3acbf6106a" providerId="AD"/>
  <p188:author id="{B6414EB3-CB6B-751A-C4A1-9CC3913FFBCA}" name="Sofferin, David" initials="SD" userId="S::david.sofferin@dbhdd.ga.gov::3af178eb-d93d-4e11-a0cd-216d985deb67" providerId="AD"/>
  <p188:author id="{02687BC2-13DE-CE19-3A80-DF9B3126F1BB}" name="Fielding, Ashley" initials="FA" userId="S::Ashley.Fielding@dbhdd.ga.gov::857c3323-22b4-4a48-b7f5-aa5de8acbfc1" providerId="AD"/>
  <p188:author id="{808D0BCE-16B6-42CC-7546-68C933896239}" name="Mays, Jill" initials="MJ" userId="S::jill.mays@dbhdd.ga.gov::59ed13c7-bdd8-4a30-8cc5-160a4a12686c" providerId="AD"/>
  <p188:author id="{FD907CCE-FF0F-0F64-6492-479A2F412E65}" name="Price, Cassandra" initials="PC" userId="S::cassandra.price@dbhdd.ga.gov::5b7ae126-55f6-4653-87b1-62701e0a683b" providerId="AD"/>
  <p188:author id="{F9BB7AE3-CE5A-9DDD-781D-EA6382E8416C}" name="Peel, Dawn" initials="PD" userId="S::dawn.peel@dbhdd.ga.gov::e9c4e63c-65ee-4588-af0e-5f5909479f8e" providerId="AD"/>
  <p188:author id="{BA20C3E8-E50B-9312-0E79-28AE7A57B90C}" name="Wakefield, Ronald" initials="WR" userId="S::ronald.wakefield@dbhdd.ga.gov::6829e2c5-09ce-4745-8e2a-c06abd2edfd9" providerId="AD"/>
  <p188:author id="{8F3D60E9-6856-CA66-5D66-4DACA29B4B2F}" name="Sperbeck, Melissa" initials="SM" userId="S::melissa.sperbeck@dbhdd.ga.gov::7986243d-6964-45db-9a0a-3c7bd1ff97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83" autoAdjust="0"/>
  </p:normalViewPr>
  <p:slideViewPr>
    <p:cSldViewPr snapToGrid="0">
      <p:cViewPr varScale="1">
        <p:scale>
          <a:sx n="83" d="100"/>
          <a:sy n="83" d="100"/>
        </p:scale>
        <p:origin x="163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AFSP11DISILN01A.isilon.local\2PT_Users$\De.Thompson-mosley1\Ryan\Commissioner%20presentations\Data%20for%20Updated%20Rotary%20slide%20deck%2011.14.23.xlsx"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AFSP11DISILN01A.isilon.local\2PT_Users$\De.Thompson-mosley1\Ryan\Commissioner%20presentations\Data%20for%20Updated%20Rotary%20slide%20deck%2011.14.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for Updated Rotary slide deck 11.14.23.xlsx]Sheet3!PivotTable4</c:name>
    <c:fmtId val="1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Sheet3!$B$1</c:f>
              <c:strCache>
                <c:ptCount val="1"/>
                <c:pt idx="0">
                  <c:v>Total</c:v>
                </c:pt>
              </c:strCache>
            </c:strRef>
          </c:tx>
          <c:spPr>
            <a:solidFill>
              <a:schemeClr val="accent1"/>
            </a:solidFill>
            <a:ln w="28575">
              <a:solidFill>
                <a:schemeClr val="tx2"/>
              </a:solidFill>
            </a:ln>
            <a:effectLst/>
          </c:spPr>
          <c:invertIfNegative val="0"/>
          <c:dLbls>
            <c:dLbl>
              <c:idx val="0"/>
              <c:layout>
                <c:manualLayout>
                  <c:x val="-8.2163380441855752E-18"/>
                  <c:y val="-3.24735430118469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34-496A-A215-EEE2490A508C}"/>
                </c:ext>
              </c:extLst>
            </c:dLbl>
            <c:dLbl>
              <c:idx val="2"/>
              <c:layout>
                <c:manualLayout>
                  <c:x val="0"/>
                  <c:y val="-1.94841258071081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34-496A-A215-EEE2490A508C}"/>
                </c:ext>
              </c:extLst>
            </c:dLbl>
            <c:spPr>
              <a:noFill/>
              <a:ln>
                <a:noFill/>
              </a:ln>
              <a:effectLst/>
            </c:spPr>
            <c:txPr>
              <a:bodyPr rot="0" spcFirstLastPara="1" vertOverflow="ellipsis" vert="horz" wrap="square" lIns="38100" tIns="19050" rIns="38100" bIns="19050" anchor="ctr" anchorCtr="1">
                <a:spAutoFit/>
              </a:bodyPr>
              <a:lstStyle/>
              <a:p>
                <a:pPr>
                  <a:defRPr sz="96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Sheet3!$A$2:$A$12</c:f>
              <c:strCache>
                <c:ptCount val="10"/>
                <c:pt idx="0">
                  <c:v>18-24</c:v>
                </c:pt>
                <c:pt idx="1">
                  <c:v>25-34</c:v>
                </c:pt>
                <c:pt idx="2">
                  <c:v>35-44</c:v>
                </c:pt>
                <c:pt idx="3">
                  <c:v>45-54</c:v>
                </c:pt>
                <c:pt idx="4">
                  <c:v>55-64</c:v>
                </c:pt>
                <c:pt idx="5">
                  <c:v>65-74</c:v>
                </c:pt>
                <c:pt idx="6">
                  <c:v>75-84</c:v>
                </c:pt>
                <c:pt idx="7">
                  <c:v>85+</c:v>
                </c:pt>
                <c:pt idx="8">
                  <c:v>Under 18</c:v>
                </c:pt>
                <c:pt idx="9">
                  <c:v>Unknown</c:v>
                </c:pt>
              </c:strCache>
            </c:strRef>
          </c:cat>
          <c:val>
            <c:numRef>
              <c:f>Sheet3!$B$2:$B$12</c:f>
              <c:numCache>
                <c:formatCode>General</c:formatCode>
                <c:ptCount val="10"/>
                <c:pt idx="0">
                  <c:v>13.7</c:v>
                </c:pt>
                <c:pt idx="1">
                  <c:v>24.7</c:v>
                </c:pt>
                <c:pt idx="2">
                  <c:v>19.2</c:v>
                </c:pt>
                <c:pt idx="3">
                  <c:v>12.6</c:v>
                </c:pt>
                <c:pt idx="4">
                  <c:v>9.6</c:v>
                </c:pt>
                <c:pt idx="5">
                  <c:v>3.1</c:v>
                </c:pt>
                <c:pt idx="6">
                  <c:v>0.7</c:v>
                </c:pt>
                <c:pt idx="7">
                  <c:v>0.1</c:v>
                </c:pt>
                <c:pt idx="8">
                  <c:v>8.3000000000000007</c:v>
                </c:pt>
                <c:pt idx="9">
                  <c:v>8</c:v>
                </c:pt>
              </c:numCache>
            </c:numRef>
          </c:val>
          <c:extLst>
            <c:ext xmlns:c16="http://schemas.microsoft.com/office/drawing/2014/chart" uri="{C3380CC4-5D6E-409C-BE32-E72D297353CC}">
              <c16:uniqueId val="{00000002-D334-496A-A215-EEE2490A508C}"/>
            </c:ext>
          </c:extLst>
        </c:ser>
        <c:dLbls>
          <c:dLblPos val="outEnd"/>
          <c:showLegendKey val="0"/>
          <c:showVal val="1"/>
          <c:showCatName val="0"/>
          <c:showSerName val="0"/>
          <c:showPercent val="0"/>
          <c:showBubbleSize val="0"/>
        </c:dLbls>
        <c:gapWidth val="219"/>
        <c:overlap val="-27"/>
        <c:axId val="1288490863"/>
        <c:axId val="1288492783"/>
      </c:barChart>
      <c:catAx>
        <c:axId val="128849086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1288492783"/>
        <c:crosses val="autoZero"/>
        <c:auto val="1"/>
        <c:lblAlgn val="ctr"/>
        <c:lblOffset val="100"/>
        <c:noMultiLvlLbl val="0"/>
      </c:catAx>
      <c:valAx>
        <c:axId val="1288492783"/>
        <c:scaling>
          <c:orientation val="minMax"/>
        </c:scaling>
        <c:delete val="0"/>
        <c:axPos val="l"/>
        <c:majorGridlines>
          <c:spPr>
            <a:ln w="28575" cap="flat" cmpd="sng" algn="ctr">
              <a:solidFill>
                <a:schemeClr val="tx2"/>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1288490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'Crisis Prevalance'!$A$2:$C$160</cx:f>
        <cx:nf>'Crisis Prevalance'!$A$1:$C$1</cx:nf>
        <cx:lvl ptCount="159" name="County">
          <cx:pt idx="0">Dade</cx:pt>
          <cx:pt idx="1">Walker</cx:pt>
          <cx:pt idx="2">Catoosa</cx:pt>
          <cx:pt idx="3">Whitfield</cx:pt>
          <cx:pt idx="4">Murray</cx:pt>
          <cx:pt idx="5">Fannin</cx:pt>
          <cx:pt idx="6">Gilmer</cx:pt>
          <cx:pt idx="7">Union</cx:pt>
          <cx:pt idx="8">Towns</cx:pt>
          <cx:pt idx="9">Rabun</cx:pt>
          <cx:pt idx="10">Chattooga</cx:pt>
          <cx:pt idx="11">Floyd</cx:pt>
          <cx:pt idx="12">Gordon</cx:pt>
          <cx:pt idx="13">Bartow</cx:pt>
          <cx:pt idx="14">Pickens</cx:pt>
          <cx:pt idx="15">Cherokee</cx:pt>
          <cx:pt idx="16">Dawson</cx:pt>
          <cx:pt idx="17">Forsyth</cx:pt>
          <cx:pt idx="18">Lumpkin</cx:pt>
          <cx:pt idx="19">Hall</cx:pt>
          <cx:pt idx="20">White</cx:pt>
          <cx:pt idx="21">Habersham</cx:pt>
          <cx:pt idx="22">Banks</cx:pt>
          <cx:pt idx="23">Stephens</cx:pt>
          <cx:pt idx="24">Franklin</cx:pt>
          <cx:pt idx="25">Hart</cx:pt>
          <cx:pt idx="26">Polk</cx:pt>
          <cx:pt idx="27">Haralson</cx:pt>
          <cx:pt idx="28">Paulding</cx:pt>
          <cx:pt idx="29">Douglas</cx:pt>
          <cx:pt idx="30">Cobb</cx:pt>
          <cx:pt idx="31">Carroll</cx:pt>
          <cx:pt idx="32">Heard</cx:pt>
          <cx:pt idx="33">Fulton</cx:pt>
          <cx:pt idx="34">DeKalb</cx:pt>
          <cx:pt idx="35">Gwinnett</cx:pt>
          <cx:pt idx="36">Barrow</cx:pt>
          <cx:pt idx="37">Jackson</cx:pt>
          <cx:pt idx="38">Clarke</cx:pt>
          <cx:pt idx="39">Madison</cx:pt>
          <cx:pt idx="40">Elbert</cx:pt>
          <cx:pt idx="41">Coweta</cx:pt>
          <cx:pt idx="42">Fayette</cx:pt>
          <cx:pt idx="43">Clayton</cx:pt>
          <cx:pt idx="44">Henry</cx:pt>
          <cx:pt idx="45">Rockdale</cx:pt>
          <cx:pt idx="46">Newton</cx:pt>
          <cx:pt idx="47">Walton</cx:pt>
          <cx:pt idx="48">Morgan</cx:pt>
          <cx:pt idx="49">Oconee</cx:pt>
          <cx:pt idx="50">Greene</cx:pt>
          <cx:pt idx="51">Oglethorpe</cx:pt>
          <cx:pt idx="52">Wilkes</cx:pt>
          <cx:pt idx="53">Lincoln</cx:pt>
          <cx:pt idx="54">Taliaferro</cx:pt>
          <cx:pt idx="55">Troup</cx:pt>
          <cx:pt idx="56">Meriwether</cx:pt>
          <cx:pt idx="57">Spalding</cx:pt>
          <cx:pt idx="58">Pike</cx:pt>
          <cx:pt idx="59">Butts</cx:pt>
          <cx:pt idx="60">Jasper</cx:pt>
          <cx:pt idx="61">Putnam</cx:pt>
          <cx:pt idx="62">Hancock</cx:pt>
          <cx:pt idx="63">Warren</cx:pt>
          <cx:pt idx="64">McDuffie</cx:pt>
          <cx:pt idx="65">Columbia</cx:pt>
          <cx:pt idx="66">Harris</cx:pt>
          <cx:pt idx="67">Talbot</cx:pt>
          <cx:pt idx="68">Upson</cx:pt>
          <cx:pt idx="69">Lamar</cx:pt>
          <cx:pt idx="70">Monroe</cx:pt>
          <cx:pt idx="71">Jones</cx:pt>
          <cx:pt idx="72">Baldwin</cx:pt>
          <cx:pt idx="73">Washington</cx:pt>
          <cx:pt idx="74">Glascock</cx:pt>
          <cx:pt idx="75">Jefferson</cx:pt>
          <cx:pt idx="76">Burke</cx:pt>
          <cx:pt idx="77">Richmond</cx:pt>
          <cx:pt idx="78">Taylor</cx:pt>
          <cx:pt idx="79">Crawford</cx:pt>
          <cx:pt idx="80">Peach</cx:pt>
          <cx:pt idx="81">Bibb</cx:pt>
          <cx:pt idx="82">Twiggs</cx:pt>
          <cx:pt idx="83">Houston</cx:pt>
          <cx:pt idx="84">Macon</cx:pt>
          <cx:pt idx="85">Schley</cx:pt>
          <cx:pt idx="86">Marion</cx:pt>
          <cx:pt idx="87">Chattahoochee</cx:pt>
          <cx:pt idx="88">Muscogee</cx:pt>
          <cx:pt idx="89">Stewart</cx:pt>
          <cx:pt idx="90">Webster</cx:pt>
          <cx:pt idx="91">Quitman</cx:pt>
          <cx:pt idx="92">Randolph</cx:pt>
          <cx:pt idx="93">Clay </cx:pt>
          <cx:pt idx="94">Calhoun</cx:pt>
          <cx:pt idx="95">Early</cx:pt>
          <cx:pt idx="96">Miller</cx:pt>
          <cx:pt idx="97">Seminole</cx:pt>
          <cx:pt idx="98">Dooly</cx:pt>
          <cx:pt idx="99">Pulaski</cx:pt>
          <cx:pt idx="100">Bleckley</cx:pt>
          <cx:pt idx="101">Sumter</cx:pt>
          <cx:pt idx="102">Crisp</cx:pt>
          <cx:pt idx="103">Wilcox</cx:pt>
          <cx:pt idx="104">Dodge</cx:pt>
          <cx:pt idx="105">Laurens</cx:pt>
          <cx:pt idx="106">Johnson</cx:pt>
          <cx:pt idx="107">Treutlen</cx:pt>
          <cx:pt idx="108">Emanuel</cx:pt>
          <cx:pt idx="109">Jenkins</cx:pt>
          <cx:pt idx="110">Screven</cx:pt>
          <cx:pt idx="111">Decatur</cx:pt>
          <cx:pt idx="112">Telfair</cx:pt>
          <cx:pt idx="113">Wheeler</cx:pt>
          <cx:pt idx="114">Montgomery</cx:pt>
          <cx:pt idx="115">Toombs</cx:pt>
          <cx:pt idx="116">Candler</cx:pt>
          <cx:pt idx="117">Tattnall</cx:pt>
          <cx:pt idx="118">Bulloch</cx:pt>
          <cx:pt idx="119">Effingham</cx:pt>
          <cx:pt idx="120">Evans</cx:pt>
          <cx:pt idx="121">Terrell</cx:pt>
          <cx:pt idx="122">Lee</cx:pt>
          <cx:pt idx="123">Worth</cx:pt>
          <cx:pt idx="124">Turner</cx:pt>
          <cx:pt idx="125">Ben Hill</cx:pt>
          <cx:pt idx="126">Irwin</cx:pt>
          <cx:pt idx="127">Coffee</cx:pt>
          <cx:pt idx="128">Jeff Davis</cx:pt>
          <cx:pt idx="129">Appling</cx:pt>
          <cx:pt idx="130">Wayne</cx:pt>
          <cx:pt idx="131">Long</cx:pt>
          <cx:pt idx="132">Liberty</cx:pt>
          <cx:pt idx="133">Bryan</cx:pt>
          <cx:pt idx="134">Chatham</cx:pt>
          <cx:pt idx="135">Pierce</cx:pt>
          <cx:pt idx="136">Brantley</cx:pt>
          <cx:pt idx="137">McIntosh</cx:pt>
          <cx:pt idx="138">Glynn</cx:pt>
          <cx:pt idx="139">Camden</cx:pt>
          <cx:pt idx="140">Charlton</cx:pt>
          <cx:pt idx="141">Ware</cx:pt>
          <cx:pt idx="142">Atkinson</cx:pt>
          <cx:pt idx="143">Clinch</cx:pt>
          <cx:pt idx="144">Bacon</cx:pt>
          <cx:pt idx="145">Berrien</cx:pt>
          <cx:pt idx="146">Lanier</cx:pt>
          <cx:pt idx="147">Lowndes</cx:pt>
          <cx:pt idx="148">Cook</cx:pt>
          <cx:pt idx="149">Tift</cx:pt>
          <cx:pt idx="150">Colquitt</cx:pt>
          <cx:pt idx="151">Brooks</cx:pt>
          <cx:pt idx="152">Thomas</cx:pt>
          <cx:pt idx="153">Mitchell</cx:pt>
          <cx:pt idx="154">Grady</cx:pt>
          <cx:pt idx="155">Baker</cx:pt>
          <cx:pt idx="156">Dougherty</cx:pt>
          <cx:pt idx="157">Echols</cx:pt>
          <cx:pt idx="158">Wilkinson</cx:pt>
        </cx:lvl>
        <cx:lvl ptCount="159" name="Country">
          <cx:pt idx="0">United States</cx:pt>
          <cx:pt idx="1">United States</cx:pt>
          <cx:pt idx="2">United States</cx:pt>
          <cx:pt idx="3">United States</cx:pt>
          <cx:pt idx="4">United States</cx:pt>
          <cx:pt idx="5">United States</cx:pt>
          <cx:pt idx="6">United States</cx:pt>
          <cx:pt idx="7">United States</cx:pt>
          <cx:pt idx="8">United States</cx:pt>
          <cx:pt idx="9">United States</cx:pt>
          <cx:pt idx="10">United States</cx:pt>
          <cx:pt idx="11">United States</cx:pt>
          <cx:pt idx="12">United States</cx:pt>
          <cx:pt idx="13">United States</cx:pt>
          <cx:pt idx="14">United States</cx:pt>
          <cx:pt idx="15">United States</cx:pt>
          <cx:pt idx="16">United States</cx:pt>
          <cx:pt idx="17">United States</cx:pt>
          <cx:pt idx="18">United States</cx:pt>
          <cx:pt idx="19">United States</cx:pt>
          <cx:pt idx="20">United States</cx:pt>
          <cx:pt idx="21">United States</cx:pt>
          <cx:pt idx="22">United States</cx:pt>
          <cx:pt idx="23">United States</cx:pt>
          <cx:pt idx="24">United States</cx:pt>
          <cx:pt idx="25">United States</cx:pt>
          <cx:pt idx="26">United States</cx:pt>
          <cx:pt idx="27">United States</cx:pt>
          <cx:pt idx="28">United States</cx:pt>
          <cx:pt idx="29">United States</cx:pt>
          <cx:pt idx="30">United States</cx:pt>
          <cx:pt idx="31">United States</cx:pt>
          <cx:pt idx="32">United States</cx:pt>
          <cx:pt idx="33">United States</cx:pt>
          <cx:pt idx="34">United States</cx:pt>
          <cx:pt idx="35">United States</cx:pt>
          <cx:pt idx="36">United States</cx:pt>
          <cx:pt idx="37">United States</cx:pt>
          <cx:pt idx="38">United States</cx:pt>
          <cx:pt idx="39">United States</cx:pt>
          <cx:pt idx="40">United States</cx:pt>
          <cx:pt idx="41">United States</cx:pt>
          <cx:pt idx="42">United States</cx:pt>
          <cx:pt idx="43">United States</cx:pt>
          <cx:pt idx="44">United States</cx:pt>
          <cx:pt idx="45">United States</cx:pt>
          <cx:pt idx="46">United States</cx:pt>
          <cx:pt idx="47">United States</cx:pt>
          <cx:pt idx="48">United States</cx:pt>
          <cx:pt idx="49">United States</cx:pt>
          <cx:pt idx="50">United States</cx:pt>
          <cx:pt idx="51">United States</cx:pt>
          <cx:pt idx="52">United States</cx:pt>
          <cx:pt idx="53">United States</cx:pt>
          <cx:pt idx="54">United States</cx:pt>
          <cx:pt idx="55">United States</cx:pt>
          <cx:pt idx="56">United States</cx:pt>
          <cx:pt idx="57">United States</cx:pt>
          <cx:pt idx="58">United States</cx:pt>
          <cx:pt idx="59">United States</cx:pt>
          <cx:pt idx="60">United States</cx:pt>
          <cx:pt idx="61">United States</cx:pt>
          <cx:pt idx="62">United States</cx:pt>
          <cx:pt idx="63">United States</cx:pt>
          <cx:pt idx="64">United States</cx:pt>
          <cx:pt idx="65">United States</cx:pt>
          <cx:pt idx="66">United States</cx:pt>
          <cx:pt idx="67">United States</cx:pt>
          <cx:pt idx="68">United States</cx:pt>
          <cx:pt idx="69">United States</cx:pt>
          <cx:pt idx="70">United States</cx:pt>
          <cx:pt idx="71">United States</cx:pt>
          <cx:pt idx="72">United States</cx:pt>
          <cx:pt idx="73">United States</cx:pt>
          <cx:pt idx="74">United States</cx:pt>
          <cx:pt idx="75">United States</cx:pt>
          <cx:pt idx="76">United States</cx:pt>
          <cx:pt idx="77">United States</cx:pt>
          <cx:pt idx="78">United States</cx:pt>
          <cx:pt idx="79">United States</cx:pt>
          <cx:pt idx="80">United States</cx:pt>
          <cx:pt idx="81">United States</cx:pt>
          <cx:pt idx="82">United States</cx:pt>
          <cx:pt idx="83">United States</cx:pt>
          <cx:pt idx="84">United States</cx:pt>
          <cx:pt idx="85">United States</cx:pt>
          <cx:pt idx="86">United States</cx:pt>
          <cx:pt idx="87">United States</cx:pt>
          <cx:pt idx="88">United States</cx:pt>
          <cx:pt idx="89">United States</cx:pt>
          <cx:pt idx="90">United States</cx:pt>
          <cx:pt idx="91">United States</cx:pt>
          <cx:pt idx="92">United States</cx:pt>
          <cx:pt idx="93">United States</cx:pt>
          <cx:pt idx="94">United States</cx:pt>
          <cx:pt idx="95">United States</cx:pt>
          <cx:pt idx="96">United States</cx:pt>
          <cx:pt idx="97">United States</cx:pt>
          <cx:pt idx="98">United States</cx:pt>
          <cx:pt idx="99">United States</cx:pt>
          <cx:pt idx="100">United States</cx:pt>
          <cx:pt idx="101">United States</cx:pt>
          <cx:pt idx="102">United States</cx:pt>
          <cx:pt idx="103">United States</cx:pt>
          <cx:pt idx="104">United States</cx:pt>
          <cx:pt idx="105">United States</cx:pt>
          <cx:pt idx="106">United States</cx:pt>
          <cx:pt idx="107">United States</cx:pt>
          <cx:pt idx="108">United States</cx:pt>
          <cx:pt idx="109">United States</cx:pt>
          <cx:pt idx="110">United States</cx:pt>
          <cx:pt idx="111">United States</cx:pt>
          <cx:pt idx="112">United States</cx:pt>
          <cx:pt idx="113">United States</cx:pt>
          <cx:pt idx="114">United States</cx:pt>
          <cx:pt idx="115">United States</cx:pt>
          <cx:pt idx="116">United States</cx:pt>
          <cx:pt idx="117">United States</cx:pt>
          <cx:pt idx="118">United States</cx:pt>
          <cx:pt idx="119">United States</cx:pt>
          <cx:pt idx="120">United States</cx:pt>
          <cx:pt idx="121">United States</cx:pt>
          <cx:pt idx="122">United States</cx:pt>
          <cx:pt idx="123">United States</cx:pt>
          <cx:pt idx="124">United States</cx:pt>
          <cx:pt idx="125">United States</cx:pt>
          <cx:pt idx="126">United States</cx:pt>
          <cx:pt idx="127">United States</cx:pt>
          <cx:pt idx="128">United States</cx:pt>
          <cx:pt idx="129">United States</cx:pt>
          <cx:pt idx="130">United States</cx:pt>
          <cx:pt idx="131">United States</cx:pt>
          <cx:pt idx="132">United States</cx:pt>
          <cx:pt idx="133">United States</cx:pt>
          <cx:pt idx="134">United States</cx:pt>
          <cx:pt idx="135">United States</cx:pt>
          <cx:pt idx="136">United States</cx:pt>
          <cx:pt idx="137">United States</cx:pt>
          <cx:pt idx="138">United States</cx:pt>
          <cx:pt idx="139">United States</cx:pt>
          <cx:pt idx="140">United States</cx:pt>
          <cx:pt idx="141">United States</cx:pt>
          <cx:pt idx="142">United States</cx:pt>
          <cx:pt idx="143">United States</cx:pt>
          <cx:pt idx="144">United States</cx:pt>
          <cx:pt idx="145">United States</cx:pt>
          <cx:pt idx="146">United States</cx:pt>
          <cx:pt idx="147">United States</cx:pt>
          <cx:pt idx="148">United States</cx:pt>
          <cx:pt idx="149">United States</cx:pt>
          <cx:pt idx="150">United States</cx:pt>
          <cx:pt idx="151">United States</cx:pt>
          <cx:pt idx="152">United States</cx:pt>
          <cx:pt idx="153">United States</cx:pt>
          <cx:pt idx="154">United States</cx:pt>
          <cx:pt idx="155">United States</cx:pt>
          <cx:pt idx="156">United States</cx:pt>
          <cx:pt idx="157">United States</cx:pt>
          <cx:pt idx="158">United States</cx:pt>
        </cx:lvl>
        <cx:lvl ptCount="159" name="State">
          <cx:pt idx="0">Georgia</cx:pt>
          <cx:pt idx="1">Georgia</cx:pt>
          <cx:pt idx="2">Georgia</cx:pt>
          <cx:pt idx="3">Georgia</cx:pt>
          <cx:pt idx="4">Georgia</cx:pt>
          <cx:pt idx="5">Georgia</cx:pt>
          <cx:pt idx="6">Georgia</cx:pt>
          <cx:pt idx="7">Georgia</cx:pt>
          <cx:pt idx="8">Georgia</cx:pt>
          <cx:pt idx="9">Georgia</cx:pt>
          <cx:pt idx="10">Georgia</cx:pt>
          <cx:pt idx="11">Georgia</cx:pt>
          <cx:pt idx="12">Georgia</cx:pt>
          <cx:pt idx="13">Georgia</cx:pt>
          <cx:pt idx="14">Georgia</cx:pt>
          <cx:pt idx="15">Georgia</cx:pt>
          <cx:pt idx="16">Georgia</cx:pt>
          <cx:pt idx="17">Georgia</cx:pt>
          <cx:pt idx="18">Georgia</cx:pt>
          <cx:pt idx="19">Georgia</cx:pt>
          <cx:pt idx="20">Georgia</cx:pt>
          <cx:pt idx="21">Georgia</cx:pt>
          <cx:pt idx="22">Georgia</cx:pt>
          <cx:pt idx="23">Georgia</cx:pt>
          <cx:pt idx="24">Georgia</cx:pt>
          <cx:pt idx="25">Georgia</cx:pt>
          <cx:pt idx="26">Georgia</cx:pt>
          <cx:pt idx="27">Georgia</cx:pt>
          <cx:pt idx="28">Georgia</cx:pt>
          <cx:pt idx="29">Georgia</cx:pt>
          <cx:pt idx="30">Georgia</cx:pt>
          <cx:pt idx="31">Georgia</cx:pt>
          <cx:pt idx="32">Georgia</cx:pt>
          <cx:pt idx="33">Georgia</cx:pt>
          <cx:pt idx="34">Georgia</cx:pt>
          <cx:pt idx="35">Georgia</cx:pt>
          <cx:pt idx="36">Georgia</cx:pt>
          <cx:pt idx="37">Georgia</cx:pt>
          <cx:pt idx="38">Georgia</cx:pt>
          <cx:pt idx="39">Georgia</cx:pt>
          <cx:pt idx="40">Georgia</cx:pt>
          <cx:pt idx="41">Georgia</cx:pt>
          <cx:pt idx="42">Georgia</cx:pt>
          <cx:pt idx="43">Georgia</cx:pt>
          <cx:pt idx="44">Georgia</cx:pt>
          <cx:pt idx="45">Georgia</cx:pt>
          <cx:pt idx="46">Georgia</cx:pt>
          <cx:pt idx="47">Georgia</cx:pt>
          <cx:pt idx="48">Georgia</cx:pt>
          <cx:pt idx="49">Georgia</cx:pt>
          <cx:pt idx="50">Georgia</cx:pt>
          <cx:pt idx="51">Georgia</cx:pt>
          <cx:pt idx="52">Georgia</cx:pt>
          <cx:pt idx="53">Georgia</cx:pt>
          <cx:pt idx="54">Georgia</cx:pt>
          <cx:pt idx="55">Georgia</cx:pt>
          <cx:pt idx="56">Georgia</cx:pt>
          <cx:pt idx="57">Georgia</cx:pt>
          <cx:pt idx="58">Georgia</cx:pt>
          <cx:pt idx="59">Georgia</cx:pt>
          <cx:pt idx="60">Georgia</cx:pt>
          <cx:pt idx="61">Georgia</cx:pt>
          <cx:pt idx="62">Georgia</cx:pt>
          <cx:pt idx="63">Georgia</cx:pt>
          <cx:pt idx="64">Georgia</cx:pt>
          <cx:pt idx="65">Georgia</cx:pt>
          <cx:pt idx="66">Georgia</cx:pt>
          <cx:pt idx="67">Georgia</cx:pt>
          <cx:pt idx="68">Georgia</cx:pt>
          <cx:pt idx="69">Georgia</cx:pt>
          <cx:pt idx="70">Georgia</cx:pt>
          <cx:pt idx="71">Georgia</cx:pt>
          <cx:pt idx="72">Georgia</cx:pt>
          <cx:pt idx="73">Georgia</cx:pt>
          <cx:pt idx="74">Georgia</cx:pt>
          <cx:pt idx="75">Georgia</cx:pt>
          <cx:pt idx="76">Georgia</cx:pt>
          <cx:pt idx="77">Georgia</cx:pt>
          <cx:pt idx="78">Georgia</cx:pt>
          <cx:pt idx="79">Georgia</cx:pt>
          <cx:pt idx="80">Georgia</cx:pt>
          <cx:pt idx="81">Georgia</cx:pt>
          <cx:pt idx="82">Georgia</cx:pt>
          <cx:pt idx="83">Georgia</cx:pt>
          <cx:pt idx="84">Georgia</cx:pt>
          <cx:pt idx="85">Georgia</cx:pt>
          <cx:pt idx="86">Georgia</cx:pt>
          <cx:pt idx="87">Georgia</cx:pt>
          <cx:pt idx="88">Georgia</cx:pt>
          <cx:pt idx="89">Georgia</cx:pt>
          <cx:pt idx="90">Georgia</cx:pt>
          <cx:pt idx="91">Georgia</cx:pt>
          <cx:pt idx="92">Georgia</cx:pt>
          <cx:pt idx="93">Georgia</cx:pt>
          <cx:pt idx="94">Georgia</cx:pt>
          <cx:pt idx="95">Georgia</cx:pt>
          <cx:pt idx="96">Georgia</cx:pt>
          <cx:pt idx="97">Georgia</cx:pt>
          <cx:pt idx="98">Georgia</cx:pt>
          <cx:pt idx="99">Georgia</cx:pt>
          <cx:pt idx="100">Georgia</cx:pt>
          <cx:pt idx="101">Georgia</cx:pt>
          <cx:pt idx="102">Georgia</cx:pt>
          <cx:pt idx="103">Georgia</cx:pt>
          <cx:pt idx="104">Georgia</cx:pt>
          <cx:pt idx="105">Georgia</cx:pt>
          <cx:pt idx="106">Georgia</cx:pt>
          <cx:pt idx="107">Georgia</cx:pt>
          <cx:pt idx="108">Georgia</cx:pt>
          <cx:pt idx="109">Georgia</cx:pt>
          <cx:pt idx="110">Georgia</cx:pt>
          <cx:pt idx="111">Georgia</cx:pt>
          <cx:pt idx="112">Georgia</cx:pt>
          <cx:pt idx="113">Georgia</cx:pt>
          <cx:pt idx="114">Georgia</cx:pt>
          <cx:pt idx="115">Georgia</cx:pt>
          <cx:pt idx="116">Georgia</cx:pt>
          <cx:pt idx="117">Georgia</cx:pt>
          <cx:pt idx="118">Georgia</cx:pt>
          <cx:pt idx="119">Georgia</cx:pt>
          <cx:pt idx="120">Georgia</cx:pt>
          <cx:pt idx="121">Georgia</cx:pt>
          <cx:pt idx="122">Georgia</cx:pt>
          <cx:pt idx="123">Georgia</cx:pt>
          <cx:pt idx="124">Georgia</cx:pt>
          <cx:pt idx="125">Georgia</cx:pt>
          <cx:pt idx="126">Georgia</cx:pt>
          <cx:pt idx="127">Georgia</cx:pt>
          <cx:pt idx="128">Georgia</cx:pt>
          <cx:pt idx="129">Georgia</cx:pt>
          <cx:pt idx="130">Georgia</cx:pt>
          <cx:pt idx="131">Georgia</cx:pt>
          <cx:pt idx="132">Georgia</cx:pt>
          <cx:pt idx="133">Georgia</cx:pt>
          <cx:pt idx="134">Georgia</cx:pt>
          <cx:pt idx="135">Georgia</cx:pt>
          <cx:pt idx="136">Georgia</cx:pt>
          <cx:pt idx="137">Georgia</cx:pt>
          <cx:pt idx="138">Georgia</cx:pt>
          <cx:pt idx="139">Georgia</cx:pt>
          <cx:pt idx="140">Georgia</cx:pt>
          <cx:pt idx="141">Georgia</cx:pt>
          <cx:pt idx="142">Georgia</cx:pt>
          <cx:pt idx="143">Georgia</cx:pt>
          <cx:pt idx="144">Georgia</cx:pt>
          <cx:pt idx="145">Georgia</cx:pt>
          <cx:pt idx="146">Georgia</cx:pt>
          <cx:pt idx="147">Georgia</cx:pt>
          <cx:pt idx="148">Georgia</cx:pt>
          <cx:pt idx="149">Georgia</cx:pt>
          <cx:pt idx="150">Georgia</cx:pt>
          <cx:pt idx="151">Georgia</cx:pt>
          <cx:pt idx="152">Georgia</cx:pt>
          <cx:pt idx="153">Georgia</cx:pt>
          <cx:pt idx="154">Georgia</cx:pt>
          <cx:pt idx="155">Georgia</cx:pt>
          <cx:pt idx="156">Georgia</cx:pt>
          <cx:pt idx="157">Georgia</cx:pt>
          <cx:pt idx="158">Georgia</cx:pt>
        </cx:lvl>
      </cx:strDim>
      <cx:numDim type="colorVal">
        <cx:f>'Crisis Prevalance'!$D$2:$D$160</cx:f>
        <cx:nf>'Crisis Prevalance'!$D$1</cx:nf>
        <cx:lvl ptCount="159" formatCode="0.0" name="% Crisis episodes">
          <cx:pt idx="0">4.2999999999999998</cx:pt>
          <cx:pt idx="1">6.9000000000000004</cx:pt>
          <cx:pt idx="2">8.5</cx:pt>
          <cx:pt idx="3">10.199999999999999</cx:pt>
          <cx:pt idx="4">5.4000000000000004</cx:pt>
          <cx:pt idx="5">5.2999999999999998</cx:pt>
          <cx:pt idx="6">7.5</cx:pt>
          <cx:pt idx="7">5.0999999999999996</cx:pt>
          <cx:pt idx="8">8.5</cx:pt>
          <cx:pt idx="9">5.5</cx:pt>
          <cx:pt idx="10">9.4000000000000004</cx:pt>
          <cx:pt idx="11">10.5</cx:pt>
          <cx:pt idx="12">5.4000000000000004</cx:pt>
          <cx:pt idx="13">9</cx:pt>
          <cx:pt idx="14">6</cx:pt>
          <cx:pt idx="15">7</cx:pt>
          <cx:pt idx="16">9</cx:pt>
          <cx:pt idx="17">2.5</cx:pt>
          <cx:pt idx="18">7.2999999999999998</cx:pt>
          <cx:pt idx="19">11.4</cx:pt>
          <cx:pt idx="20">5.7000000000000002</cx:pt>
          <cx:pt idx="21">8.4000000000000004</cx:pt>
          <cx:pt idx="22">5.5999999999999996</cx:pt>
          <cx:pt idx="23">9.5999999999999996</cx:pt>
          <cx:pt idx="24">12.9</cx:pt>
          <cx:pt idx="25">6.7999999999999998</cx:pt>
          <cx:pt idx="26">13.6</cx:pt>
          <cx:pt idx="27">6.5999999999999996</cx:pt>
          <cx:pt idx="28">6.5</cx:pt>
          <cx:pt idx="29">10.800000000000001</cx:pt>
          <cx:pt idx="30">8.4000000000000004</cx:pt>
          <cx:pt idx="31">9.5</cx:pt>
          <cx:pt idx="32">10.199999999999999</cx:pt>
          <cx:pt idx="33">16</cx:pt>
          <cx:pt idx="34">10.5</cx:pt>
          <cx:pt idx="35">6.9000000000000004</cx:pt>
          <cx:pt idx="36">7.5999999999999996</cx:pt>
          <cx:pt idx="37">6.2000000000000002</cx:pt>
          <cx:pt idx="38">12.300000000000001</cx:pt>
          <cx:pt idx="39">11.6</cx:pt>
          <cx:pt idx="40">8.1999999999999993</cx:pt>
          <cx:pt idx="41">9.4000000000000004</cx:pt>
          <cx:pt idx="42">7.2000000000000002</cx:pt>
          <cx:pt idx="43">10</cx:pt>
          <cx:pt idx="44">10.1</cx:pt>
          <cx:pt idx="45">8.9000000000000004</cx:pt>
          <cx:pt idx="46">8.9000000000000004</cx:pt>
          <cx:pt idx="47">7.2999999999999998</cx:pt>
          <cx:pt idx="48">6.5</cx:pt>
          <cx:pt idx="49">4</cx:pt>
          <cx:pt idx="50">6.9000000000000004</cx:pt>
          <cx:pt idx="51">6.5999999999999996</cx:pt>
          <cx:pt idx="52">8.1999999999999993</cx:pt>
          <cx:pt idx="53">8</cx:pt>
          <cx:pt idx="54">6.2999999999999998</cx:pt>
          <cx:pt idx="55">11.6</cx:pt>
          <cx:pt idx="56">10.9</cx:pt>
          <cx:pt idx="57">14.699999999999999</cx:pt>
          <cx:pt idx="58">4.0999999999999996</cx:pt>
          <cx:pt idx="59">10.199999999999999</cx:pt>
          <cx:pt idx="60">6.9000000000000004</cx:pt>
          <cx:pt idx="61">7.5999999999999996</cx:pt>
          <cx:pt idx="62">8.1999999999999993</cx:pt>
          <cx:pt idx="63">11.4</cx:pt>
          <cx:pt idx="64">7.2999999999999998</cx:pt>
          <cx:pt idx="65">5.2000000000000002</cx:pt>
          <cx:pt idx="66">4.5999999999999996</cx:pt>
          <cx:pt idx="67">10.1</cx:pt>
          <cx:pt idx="68">10.5</cx:pt>
          <cx:pt idx="69">10.300000000000001</cx:pt>
          <cx:pt idx="70">5.7000000000000002</cx:pt>
          <cx:pt idx="71">5.2000000000000002</cx:pt>
          <cx:pt idx="72">8.8000000000000007</cx:pt>
          <cx:pt idx="73">8.6999999999999993</cx:pt>
          <cx:pt idx="74">29</cx:pt>
          <cx:pt idx="75">6.5</cx:pt>
          <cx:pt idx="76">7.0999999999999996</cx:pt>
          <cx:pt idx="77">12</cx:pt>
          <cx:pt idx="78">5.7000000000000002</cx:pt>
          <cx:pt idx="79">4.0999999999999996</cx:pt>
          <cx:pt idx="80">10.699999999999999</cx:pt>
          <cx:pt idx="81">14.300000000000001</cx:pt>
          <cx:pt idx="82">7.2999999999999998</cx:pt>
          <cx:pt idx="83">7.0999999999999996</cx:pt>
          <cx:pt idx="84">6.0999999999999996</cx:pt>
          <cx:pt idx="85">4.5</cx:pt>
          <cx:pt idx="86">8.3000000000000007</cx:pt>
          <cx:pt idx="87">4.0999999999999996</cx:pt>
          <cx:pt idx="88">12.9</cx:pt>
          <cx:pt idx="89">8.3000000000000007</cx:pt>
          <cx:pt idx="90">7.7000000000000002</cx:pt>
          <cx:pt idx="91">4.4000000000000004</cx:pt>
          <cx:pt idx="92">13.6</cx:pt>
          <cx:pt idx="93">2.2999999999999998</cx:pt>
          <cx:pt idx="94">9</cx:pt>
          <cx:pt idx="95">14.4</cx:pt>
          <cx:pt idx="96">10.5</cx:pt>
          <cx:pt idx="97">9.3000000000000007</cx:pt>
          <cx:pt idx="98">9.8000000000000007</cx:pt>
          <cx:pt idx="99">9.8000000000000007</cx:pt>
          <cx:pt idx="100">10.9</cx:pt>
          <cx:pt idx="101">10.800000000000001</cx:pt>
          <cx:pt idx="102">10.800000000000001</cx:pt>
          <cx:pt idx="103">10.300000000000001</cx:pt>
          <cx:pt idx="104">11.300000000000001</cx:pt>
          <cx:pt idx="105">16.5</cx:pt>
          <cx:pt idx="106">11</cx:pt>
          <cx:pt idx="107">7.9000000000000004</cx:pt>
          <cx:pt idx="108">12.9</cx:pt>
          <cx:pt idx="109">8</cx:pt>
          <cx:pt idx="110">10.699999999999999</cx:pt>
          <cx:pt idx="111">17.5</cx:pt>
          <cx:pt idx="112">6.7000000000000002</cx:pt>
          <cx:pt idx="113">7.2000000000000002</cx:pt>
          <cx:pt idx="114">2.6000000000000001</cx:pt>
          <cx:pt idx="115">10.800000000000001</cx:pt>
          <cx:pt idx="116">12.6</cx:pt>
          <cx:pt idx="117">8.8000000000000007</cx:pt>
          <cx:pt idx="118">9.6999999999999993</cx:pt>
          <cx:pt idx="119">5.5</cx:pt>
          <cx:pt idx="120">14.4</cx:pt>
          <cx:pt idx="121">11.199999999999999</cx:pt>
          <cx:pt idx="122">7.2000000000000002</cx:pt>
          <cx:pt idx="123">7.4000000000000004</cx:pt>
          <cx:pt idx="124">26.899999999999999</cx:pt>
          <cx:pt idx="125">12.4</cx:pt>
          <cx:pt idx="126">7.5</cx:pt>
          <cx:pt idx="127">9.4000000000000004</cx:pt>
          <cx:pt idx="128">12.800000000000001</cx:pt>
          <cx:pt idx="129">14.699999999999999</cx:pt>
          <cx:pt idx="130">7</cx:pt>
          <cx:pt idx="131">4.5</cx:pt>
          <cx:pt idx="132">10.1</cx:pt>
          <cx:pt idx="133">6.4000000000000004</cx:pt>
          <cx:pt idx="134">12.300000000000001</cx:pt>
          <cx:pt idx="135">5.9000000000000004</cx:pt>
          <cx:pt idx="136">8.5</cx:pt>
          <cx:pt idx="137">14.5</cx:pt>
          <cx:pt idx="138">13.6</cx:pt>
          <cx:pt idx="139">6.5</cx:pt>
          <cx:pt idx="140">4.9000000000000004</cx:pt>
          <cx:pt idx="141">19.699999999999999</cx:pt>
          <cx:pt idx="142">6</cx:pt>
          <cx:pt idx="143">9</cx:pt>
          <cx:pt idx="144">10.5</cx:pt>
          <cx:pt idx="145">8.1999999999999993</cx:pt>
          <cx:pt idx="146">13.6</cx:pt>
          <cx:pt idx="147">18</cx:pt>
          <cx:pt idx="148">11.199999999999999</cx:pt>
          <cx:pt idx="149">19.699999999999999</cx:pt>
          <cx:pt idx="150">13.699999999999999</cx:pt>
          <cx:pt idx="151">9.1999999999999993</cx:pt>
          <cx:pt idx="152">14.199999999999999</cx:pt>
          <cx:pt idx="153">12.5</cx:pt>
          <cx:pt idx="154">15</cx:pt>
          <cx:pt idx="155">11.9</cx:pt>
          <cx:pt idx="156">17.100000000000001</cx:pt>
          <cx:pt idx="157">1.7</cx:pt>
          <cx:pt idx="158">22</cx:pt>
        </cx:lvl>
      </cx:numDim>
    </cx:data>
  </cx:chartData>
  <cx:chart>
    <cx:plotArea>
      <cx:plotAreaRegion>
        <cx:series layoutId="regionMap" uniqueId="{7AD67453-2AAD-455A-90B7-ECF84C524E2B}">
          <cx:tx>
            <cx:txData>
              <cx:f/>
              <cx:v>Crisis Episodes</cx:v>
            </cx:txData>
          </cx:tx>
          <cx:dataLabels>
            <cx:visibility seriesName="0" categoryName="0" value="1"/>
          </cx:dataLabels>
          <cx:dataId val="0"/>
          <cx:layoutPr>
            <cx:geography cultureLanguage="en-US" cultureRegion="US" attribution="Powered by Bing">
              <cx:geoCache provider="{E9337A44-BEBE-4D9F-B70C-5C5E7DAFC167}">
                <cx:binary>5H1pk5vItu1fcfjzQw1JMp04fSMOaKjRQ7lsd/cXhVwlA2IUk4Bf/xYCykUi98E0N17Eg+7owdJK
bWntzNy5p/z3U/6vJ3e/i97knuvH/3rKf39rJUn4r99+i5+svbeLF579FAVx8D1ZPAXeb8H37/bT
/rfnaHeyffM3wgv0tydrFyX7/O3//BujmfvgLnjaJXbgf0z3UfGwj1M3if/mtYsvvXkKUj+p4CZG
+v3tZ99O9s9vPiW7ZB+/fbN79mx/acdJZD8lwu9vN/sgMu0d8wL5/a3h7ook8N++2fuJnRSPRbj/
/W0HTd6++Y0VoSfuGxffKEmfARbFhUQEUdY0otXP2zdu4JvNy5xKF6JEeZlqlD8/Qvvh73Ye8I1E
b4zqCxbtaxcFO4u1e36O9nGMr3z+d3+AzrfBT/Gfn/4KL5/59z+uHQdn4aLCCKpv/PnT+Sf6rcvu
//yb+QP8aMyfvFIA9hf+by9Nxf9y97z/29/4F8mnC1URNCKJtOZeZciXFhKvEVGQoB/Vo7QfXpNf
ifPCwt+o5GXmO+gBtHfePx/OsVZMO+Mr0sEnmH2Z0Z0ZLy40SeMJkUj9utQl/SzPeNa78AG0dwHz
4X0ZpKa1j/7LovqLE15YSIpKZV7WmJlOF4IkQS8E+SLpL8KMJ74/xADy+6D5KMB9GkW7v99Sf5F9
ulBkWeAFVXxZzjszv3pdw1rfvKwxM78WaLwGMPgB9DOI+XD/dec6+6hdeC+aU7/OPS8QharNVs4u
ANKCqETGTn95AagFGs89gx/APYOYD/cf7H30NKmZJyxEXpQEWVTrec9yTxaESlQiqlov/jhE1NZc
bebVAo3nnsEP4J5BzIf7r5adfLf37nPLwERTXxEkKkgN+yz9dKEpgqKo7dJA2w+v6X+RabwG9IcY
oAR90Hz04Gb//fub5S6z4R34m4PVL+4BwkKVqSoQFRt7Z+MnCwkqQDS1Mfnl9lNrDfghzXgVuDDG
AB24gJqPEtzZ/lPgTuztUTRCZFltDvw40DOKQBUFFoBQbwQ8sxQ0Eo3XAnaAASrAQubD/2MUpGE7
E6fYCMQFL6oKJTj+nZ++u4cnmkz5ZhXgxfbD62XgLM947rvwAcx3AfPh3dglQRDD/Tvdyo8tXpAU
Iil8zTw776WFwOPYx5PGRoBmvLYAG4nGc88OMIB9FjIf/tduUExsABKZp6C2WdXhw++s+mBf5WVw
L7xox2v2z/KM574LH8B8FzAf3lfezk/3bjv1pljxK8NO1niq9C0+URRVmYiNSjCe/UaU8aSzAwyg
nYXMh3g9TZJJDX1xQTSKqJ3aHPjZjR4uflmmEiJ7Fyf8WZ7x3HfhA5jvAubD+83uyYmnDu4IgkJl
0vrx4crpLPUI9yqiqAhqsxcwBn4j0Xju2QEGsM9C5sP/euf79qTnO8T2ZImqRPx5NB9xPVVuXT1w
BXV2+rNA49mvv9ALfgD5DGI+3G9s15vaw4/gDdZ8Ed6bzpynC2gETADSuHeZY10tyQtpf3PouBzH
Z/ADSGcQ8yH9MTj5k270ONdRFXu59sNz36FeXCiSgk0eNuD5Yag/yzOe+S58APFdwHx4f9h9S6de
5xVVlEShv78jT0vVqKDUhDPpWmdBxhPehQ8gvAuYD+FIi4ucSWN4VVaOQhHBbZxz7BleXIiKjFUA
yXrnBwe+1zt7LdB45hn8AOoZxHy4r+JWk1JPq0O8IsAvy2zsWN1loiKhp9EJ5hB/FmQ85V34AMa7
gPkQbli7BB5bc2KPLYVPTqFKk4zDHuGlhUgVlVfbXB7Gkn+RaTz//SEG6EAfNB892ATR89SneQku
eVjvP1n0Yf5JCOfKYuO4ZU7ztUDjNYDBD6CfQcyHex1FA8Gp3XOncN0iI1MWNREJe8yqjzM+dnhR
/ElSdi3JeNIZ/ADSGcR8SP9gPzn7qQ90FFachjzMHuu0ys+gauOxZwz7RpTxtLMDDOCdhcyHeGMX
RYE7aaQGjlmVFwW+TcFhZ7204BVFUkWxieAyS30j0Xj+2QEG8M9CZsQ/EvMDZz+xlU+oCDeddmHm
a6IK6puTHePDMRpZ/gH17AhDuGcx8yG/qklwd5O68So3HUHcRmStfGTkU16hUnuqZxLzGlHGU88O
MIB5FjIj4nenyaN1lMClo2lNvh2mdsd9CxtQUAUEa5o4LePUWZ4F+gfsd/FDyO8i5sO9sfOf3Wnj
NWQhagpOdnKzo7NznyzwkiDCv98eK+o0vEaU8bSzAwzgnYXMh/h1EMVFYrUUTHOyI7zCUxkVmOeH
JR6znqJeQ0HU5vwwbr1GovH8swMM4J+FzIf/u9QLnamD9JKIinuB/mTVh6tfFYkiV1X556dVvnr+
NxKN558dYAD/LGQ+/H+wp47jCDzBMa+O0iDTvrfli1SQJVTl1+9gznmVOOOZ76AH0N55/3w4v9pN
e7anSMdTFeReN6SznIsLFXn3lR1Yv4Gx8itxxnPeQQ/gvPP+OXH+bR/F1s5rF9tpdvqqohY1Fz+c
dh37vmq+IiuqDObPT4/4RqZ/wj47xCAVYEHz0QN95zuTnu3RQAcJlyqKqmqOYc0xOoDDHUXiVqME
zBnvLM94/rvwAdx3AfPh/X4f2ad9ArfWlAsAKq5QbYmcjWa/x27eIR/+HUGUUI33Y2d4nbXxQ6jx
GnBhjAFqcAE1H134lOxDa/LAjqRgG0ABbrPWM5qA/B0k7cqE/xHvf60JrUjj9aA3wgAt6GHmowNX
u2jnTuzug52H5UCR2s5KrB1Y1WFpMBVaby+zFbQijdeB3ggDdKCHmY8OrCMYA+7Uh38c61X0WerN
fyJKIk6GTZQHuV6v538rynjueyMM4L6HmQ/3X3fRpOE9YYE2iwjwIcR7fthcPniD0aJDoyi/Pj9M
lK8SZzz3HfQA3jvvnw/nWOqSdtpNc/wTcb5TKd+kZ7GOXrLQEM9XCSL/54fx9VTijOe8gx7Aeef9
8+H8Q+A603KOJrII5Mo/OfKjz5ZEkblJGzuQmeeVOOM576AHcN55/3w41/dRZO8nLcjA8s6jlepL
jRVr2qEiV0L/Na0py6hSuV9v741E45lnBxhAPguZD/8r9xsaa7YMTLPSo3+GRtvijJ5Xn6AuUxUE
Xm57cLUfXod0aoHGs8/gB5DPIObD/Ydd6j6j2XdLwBTsI2BHKMrp21x91sWHjF1U7sAP1LgAmX2+
FWk8/70RBmhADzMfHbjaobHW06TbPtZ3BV2TJbRXPT99815TYPojFvATU+8s0XgNaL7SywADFICF
zId/I/j2beL5L6GTCnKzX8I4jJcXjTZ4iizO9lObTB7I8cJYbQ5cXI4u111X3+IFPYDvzvvnQ/YG
Vzv4+2TS7b4qxpQQu1fZhL0qdQNJ+u0hn2c8eK0sL7T9Mum9EQYQ38PMiPxov/cn9eNUDVQkDa66
pk9yXwME9FFGncaPkq3Xhv7mLNA/4L+LH8J+FzEf7pf725078TqPEI4kSVWHzOphD3lVnocsofnO
5W4LtUDjuWfwA7hnEPPh/gqXAD23m+3FPfUXW+dW9l3VXaWN0rMmPspzqqQ9KEVtAjAL/1me8cx3
4QOI7wLmw/satzNNW4KL0gyqSkjWbcK2LPFI70BrTZ60hj2TwlMLNJ55Bj+AegYxH+5RhhpNW4IL
a07jVQEh+V6wToG9rwkC472tRRjPNoMfwDaDmA/b97tn3Ow1qQ8XefcEjXNQklHPdTZcgz2AYKqj
ZOe8+/PMVG8kGs8+O8AA+lnIfPh/hA9/P22arrCAeSej40bDb9+8o1TGxG/vx2FO841E4/lnBxjA
PwuZD//vTRfZekEUTny6Q7GdCG9uPcMvdNwR4MUX1XYJYDy5P4QarwUXxhigCBdQ89GFq70fFdNa
+5jpGtJ0GjXorwQCRXMO3JhUv4ExA87yjNeALnwA+V3AfHg3AmTs7qYlXkQVttLy2pv/yNdFM0VB
bAtymflfCzSeeQY/gHoGMR/u17sCTt2JF38kZigSznMvs5px46MQX8D+36wKDPmNROPZZwcYQD8L
mQ//H9LEn7ZYBxnYREJLzdaF0z/0oZAH+blVl8XqYVw8tUDj2WfwA8hnEPPh/gHB2+edO/Hkr3x7
siD88Nszk5/HHWmaoCDuUz0wCV779VuRxvPfG2GABvQw89GBd/vT5J4+tNlE89wmca/n3Uf2viwq
Cq7Se3EPvNaAWqDx/DP4AewziPlw/3UXW0jhmZh/ZOOqqMmH0d+4ehmnH3K4cPar/D8XV4AfQo3X
gQtjDNCDC6g56cL/gscfmXzVPdk1z/0IL2r2UKeFfnznhzn84d5aKOY/0YEOfhD/HcR8uL8PInM3
qQsY0X1kdiiVk+/8sNEecVG1Z5RFscneZo4AtUDjuWfwA7hnEPPh/v1T4E/bgO+8v6MMu83c7897
ipAPUnx/ZH683v9rgcZzz+AHcM8g5sP9Vxu3o8etAT5NeB+JHYj1Sc3Rv5++idxemUftZr0uMKGf
WqDx3DP4AdwziPlw/7hz7d13BH+CaflHi0WCnso/qc6G7YfabLyn8f0wp78fQo3XgQtjDNCDC6j5
6IJuT5vHC5aR1lfdg1o/7CogLtBpXUaNz2XLrxJnPP8d9ADmO++fD+efwt3/Qv0GyjdQs9demsPy
jry+qhV7e5ti1aH39c7fijSe+94IA/jvYeajAze7OJy6TwvS9+Vz08XzBt9P/cC9amjLIDbnAubM
Vws0nn8GP4B9BjEf7h+twJu2+TKPVR8tORDaYRw+SP/CJVsqsr1ftoPX076WZDzpDH4A6QxiPqSj
H0G0n/igj77a8OIjiNNx85MFLtxAJWfLOWvonwUZz3n9RV7wAzhnEPPh/P5pmX7/bk8c5KEVvfQC
7dVFO0qV3HN+mNheK8sLcfU6cPHkeblYqzfCAOp7mPmQbwRu6n2zJ87tQNtdRPhJU4PP+nfIQhB5
ItP2mlRm6rcijdeB3ggDdKCHmY8OoCFJZE/q5SHVbagqPLjN+Y218lCnjfAuIa2hD+/v6w2/Fmg8
/wx+APsMYj7cw63xLUjan//iOvuLBTzY2BWl2tp/ejM2zHssANVbzk/74XWpbi3QeO4Z/ADuGcR8
uP8cTpzXD7eOihvvcXhjjD3U7qBUE20Xf3h9X8/3syDjKe/CBzDeBcyH8Ludt4va6TbFXEfXVYlK
Ghqu1dZcn3cBVZwEbRjrqY7XX/N+lmc87134AN67gPnwfh/4UTCxfY+wPC+1tXi99F2c6HGeF6jS
THhmg68FGs88gx9APYOYD/c3iN5OatthzvO4Jfl8qq9mPTvnEdkXoRdVr+Xzw8z5szzjme/CBxDf
BcyHdx3eezTkaBfciVZ7tNVFVV4Tm+3nbGCL5yVJZg50jSjjSWcHGEA7C5kP8Rtcmfe/0HQJJ3rc
kf2T8xypsnmopGqXmy61Io3XgN4IA1Sgh5mPDtzsvyNyP7l1X63nuDOXXfHJAvk6uFWxTehlV/xW
mPH0v3yflyEG8N8HzUcB9DSa+jal6lIdsaW4t+vjDj0BWz768dS7PrsFVPK8kPfLTt3z13mBD+C+
C5gP73d21XBz0hJNAT0VFSoL7G4vYM2XCVL0GNu+EeGFrV8mmx1gAN0sZD6Efw2iae9MBK2Vbw7Z
mfWRvh+rVVG5idNdPc81pjb/LM947rvwAcx3AfPh/cF+srzAf57WvoeBRzX03mi4Zbx4wkKTKdJz
Ws8ts8a3Io1nvzfCAAXoYeajA4+7wg0m9efBjkdXNfTUazSAXfORn4U++tgOmsQ9Jiu/Fmg8/wx+
APsMYj7cG9Hu9D2YtvUaonYCKrPQP5WZ+PTs8iGvjb/XbtxWlvHE90YYQH0PMx/yP+x3T9aUK381
73EPMlb2n276KvI5hLYhD5O1cZZnPPtd+ADqu4D58P54sk0znpZ4Gd3SKaoxL2/5KNWnSNdXqytT
z0/74U2w9izQeObrL/SCH0A9g5gP91dBGk9eh4vYHbKxxZ/s9ujIKBI04sL96eeH2e0biV7Y++WD
HjvAAPpZyHz4v9+hDq+dfVN48wl66IJ7JOnUM7tv66H+TqFS26KL8eqd5RnPfRc+gPkuYD68V/Vn
tj+5KxcV9gja4/bzdlnvJOeKC0HBJRsyLtI4Pwz3LzKN578/xAAd6IPmowefnix3P6ljDwsAKnFw
2Gtctv0kPVyZpvJQg5cF4rXVXws0XgMY/AD6GcR8uL/fRfbUi7+IeA3M+SZgx3r56EJCd31yTtGv
2GcWgFqg8dwz+AHcM4j5cG9YuyTZWUHwZE1bhY97MOHnrXps9k776L2DhK22PQvDfUeg8SpweZgB
mnAZOB+FuE8R3jen1gWUayBbu+200ncAoT83RcJ205GHCfm0Io3Xht4IAxShh5mPDuC68BPuLJ32
OICOSzyuxa0tvl5Trqohp6pSUWw8AcxhsJFovAawAwxQABYyH/6/7r/FybSFuQjg4+oFbAc/rsXu
HAlgEaBltya0gT/GBdhINJ5/doAB/LOQ+fD/MbUTb9qGTAjzq7h/A9co19Y+uwVICwGnAST3X07w
aCQazz87wAD+Wch8+H8MAu9bPO3yT9BvT0Vjnnr9x/Lemf6wFokADWlzP5nYby3QePYZ/ADyGcR8
uH/Y+c+BG04a/6kuZJBRjNd6+dnJX23+cASiXLvWDmbxb0Uaz39vhAEa0MPMRwcMd1e8mXL6CwuZ
l9GZhf4kAIhbtyjMv5eWncz0P8tjBKn/X1LPLpdsd9ADiO+8f0ak71wLP/G0tOMuZUR121LNvisA
qf64p+PV669dgEYt0fhpzw4whHzmM+fD/2oXuZM6gIUF4j8o0f55J24NlTzwAjb0M6v+WZ7x3Hfh
A5jvAubD+73tutOe9QSEd+DLUVQs4x0rD/u8KIpoz974eZhlvpZkPOUMfgDnDGI+pH/ae7YfTNt5
X8AmTuHja2/b6Tv9VfTdJ8juqx+G/Vak8fz3RhigAT3MfHRgGQTTLvjw8Wi4TwnH+NqMZ9vvIeFD
Q+NFvs0Ggjnwers/yzOe/S58APVdwHx4/5CihM+x2x9/omQPXLVE2rzeqrFiZ+Gv2m3LGsGdyvXU
Z5hvJBrPPTvAAPZZyHz41939kzN5sF9UZbTVhbVfPz0FQNdFBTGgH/6f11O/FWm8BvRGGKACPcx8
dOA6mrh4uyrXQiYn2nL1mCcStgUkALcLTp3beZZgPN9d+ACyu4D5MP0p9aYP5SBxE7ZcE8tjt/mq
iqPqwvmTxb4WaDzzDH4A9QxiPtwb6LsWttNuin2+KtE6n+dbj01vsuPKRRlh3MtH+rM845nvwgcQ
3wXMh3ckMj4F+cTEa0TElRo/JR7ZPljl20R+xsCrBRrPPIMfQD2DmA/3y+DZ3E9JPdpparhNE/el
vdjujG2PVD8Zh7pGNZjknbM845nvwgcQ3wXMh/e7XYrWyhMHbXGHqoa2K63HhlntcdEaTyWqIm/j
/DAO3Eai8dyzAwxgn4XMh/+bwJo+jR8NeZCoq/64LKUz888FnajWbq/SZGZ+I9F4/tkBBvDPQubD
/2O0TxN32ubqyMpA4J6KWALOD3Z1RgGq5oy4Zwv+ntfH+VaW8dT3RhjAfQ8zH/Jv9n5VxdOyMIWp
j2arPC5QRyDnMvc4CiBdD2ZB03uTSdhsJBqvAewAAxSAhcyH/09P0T6beu4rEsE1qW2LTfaUj5QO
USBSW9Jdteh8vQQ0Eo3nnx1gAP8sZD78L/dPuySNWgqmmP88jDv4cETCOvSQqavgak1ZaWp7mDBe
I8p44tkBBhDPQuZD/OPe/b6zJyW+ytRGFz604uvt9rADNVRsN8QzDt1GlPHEswMMIJ6FzIf4ryjX
mjhtAwd9XJeM41yfeEVBJSfuW6lNAcbaa0QZTzw7wADiWch8iEen6cQMvH1UTLnag3v016wuVXmh
uGfpo23TuXfP623+hzTj6b8wxgANuICajxI8omjT37nutCrAY+qjQOcnV2ZDRaAjVVFv/TD7fivS
eD3ojTBAC3qY+eiAnrouqnanVQFKVWTqy01+Hnb4zipQ5fHDFYyOPnWCD2MBNBKN1wB2gAEKwELm
w/8Kl6r5prXzptUAUeFB/8/2AeT0CqJAsVLUiwBMhdfbwYtM43WgP8QALeiDZqQH2W5qz4+AU72q
8M1Kz5qD8PygWFtBJ0eG/EqQf0B8Bz6E9A5gPoTfTVucj0Ud6Rpw9DT7Oks3hWnIV506GtOQcfRB
mvGcvwYPYPz12+fD92Ma+VMn6Cs8PPdyE9fpFePjfnQJhdpI5u7O8FqS8XQz+AGMM4j5kK7v/TdX
qMxoCZjCpYeZLlBcndPcr9Jz8IgLAo+fRquo7/lpP7zO2GtFGs9/b4QBGtDDzEcHjADXbEyay4Es
TVTZY3L/pPs6gj4Stv2Xvm3M/K8FGs8/gx/APoOYE/fuEV0YknYKTjP/BWzyIi5Jr49vbIEO6jNQ
g0uwPNSvM/F8XGF7Fumf8M+MMEgDGMx8dOA/YejiiDetCiBsI+CKhfZ+BeaEj4g/RUGuVt3GUj2M
k6eRaLwGsAMMUAAWMh/+v+4Kf+LlHy1Xz4Z8zS67AFRNWhDxwwXqrc7VO/9ZkPGkd+EDKO8C5kP4
XTD5bBeIisBNa/Exsx0GIZWpStqqHIb2SpzxrHfQA0jvvH8+nOtRMW2nJfjpkbBFSHNnbu9wh8QN
1NzzFI6+88NkbZ7lGc96Fz6A9i5gPrxXfSYnd97yKppqY3fvzfNqP9fQfaumnNnVG1HGk84OMIB2
FjIf4vVo5yNRc9LwrbBA9S1BXXXN74U5r6lERGHO5V7LrUjjNaA3wgAV6GHmowP3T9d+EsSTBu8Q
moHLnkeLhdp5w/pxhQW6a0qq/Kody+vQTSvSeB3ojTBAB3qY+ejAxi38ibstCdVlCwjdvLjvXFhw
dpI+739/y6mV84dQdFq7XIN9lmc8+134AOq7gPnwbuy852lTdZGqWfXRwgVaPyNewRkAYdvmGMCE
7WuBxjPP4AdQzyBmxL2FJlsTX7PDL3DDjozmuWy2BhI50YGdF1tvbt/qO8vyD4hvvs3LCEOoZzHz
If8/yfQ3rcDwQ3Emmmr9pOVO5dAnKNBp79RkUjdbkV4YrC2Ci87my80VeyMM0IEeZj46YMChO23O
FrpuoUhLghZcNvtQpEdlVG4jZeP8wOf32uyrBRrPP4MfwD6DmA/3+m7iK7Zg0FGc+3jW0ifotqQq
Iu5RrSln8nTOcoxnvAsfQHgXMB++73a+PXXeBmaxqkntLQogtmPhiwsePZYkgiu2zw8Tvq0FGs88
gx9APYOYEffByX/ex+1ae3FDffPbeUs198FdgPItXMEUs3/wxsWf1+c3sbLzkHWHvb7HOlptwr3T
XrTFOHTvalH+Ae3MAEN4ZyDzId4IAmdK1tFLFW4dilLbHutVuy2+ukLt/LCHOsgxnvLqW7ygB/Dd
ef98yH60v0+coEElHmU2tKmpZjd2sUrfQUcOOPkvre+VOC+s/bIl30EP4Lzz/vlwrkeYGxMv7Ep1
8QVVcThjtnMJROPWjMa0Zxb2WpLxhDP4AZQziPmQfm8nuB9v6mxMIlaXpMIt02Ed7fNQZ4dD+2Uj
rhVlPO+9EQYw38PMh/tNtHueNFgHQw5WOuVF1nwH8wjgouHK5S39LMh42rvwAZx3AfMhXN85Ux/b
qqIpND/+SRoOXSAwBy+NwuTfnAUZT3gXPoDwLmA+hK+erMCdekvnRdxo9TcHdSKKiMc0oTiG+Fqg
8cwz+AHUM4j//7j/z98cyt7+4kmcLM5Jc+iNVLtc2XQbdDvHXUfwvv1kHd8HkWnv/k6gy772TQu8
QOj/C8Z+e8r/9cp78TFFU4KHfZy6yYsjY7lLdisfPoxi8KutD4SBNl7rC56U9oe8fv79bZXcAK/X
i2elGqTj7375Devz0SvMfhcnVZgc2zPl0etC4TF/0coWh7DTvn5JwjVW6HLNoykabjFBY7y3b/wg
Sqzf34qwzeMgPf8nvziv5oizq4qATLy37Tf6gPsWzFdenub/3/ip9yGw/ST+/S1RCAYN6zdWwkkU
t6bJ+AuHPgHXa2ATwetPuwckhuP9wv/RSOCr20B1r2Iv3AeHo6eXqc6Xx++aJN/kHEn0VHM+297x
jhfNTWFZtqFaWXrjlsJ9ETu6YrnZylRjU/dyhzfcbWLraOZvXp24Q2h4W2W1jTSiC7FmGfFJ+Kim
3Dv1FIu6GYi8Eari96jgwyXczftSPt7wMqfdHsTMXrtWZhnBgb7juMxZxjTLdCEXonWucP46so7v
ROcQr1zPDVcnKfFWZVxYKzFV33nkj5NwMBLJPRjx4UB1OZA+hBwXGKkjHZayGN9zXqGuI650dSAz
QzociHHaitdu5nG65ZBnP5fM5aEUl7FzZfH2yYgc8s4P6F9CVPgYsBTwqrwuDvyOutaHrbvN9Dj2
bzzNuy7KU2I4h1RdhYH6Pktiw3ZkxVAEf6UWp5OBcIuwsSk9Lg+W9Snzso/HbWDpqhYc9chWnzSP
XxIpt1Z8tvWWSUx5PTtKJaSUHg7OEeKGn9MkO92Vzm3gl+U1PWVLL45jvfQKceWG1FvZxYkampme
lrS0PnJysacud3cw5aUtiRvHM9fELzd2LqxPB+rrlhuersXU1/E3KdyPjsxfS+Xx+ugJ5RK/1Qc+
KL+olna42RbHGzktI0Mwg2wVJUdbP/FJaBxdwUgjKzcU2ZJ1TwyMIslzPSfqs5fZ7yKH+06y7TLh
bgL+sBGJtZFK6Ukj2yvX97/6pgp9kDdmKj05inkyuCR8X+Brbcvog5ImX7cevQs137CTrbmUHWLp
BzWOjGMuLwM7/Vhyhbs8eOrDKaF/cilv0CjYiPSOwPkZKgfdSdKv6fZwV5CS6r6iXsmxGK9Ejay8
mN5R7kRXxzDXt0W04Qp7n7jFWlUsClVwHogYPm8zbUOpvcqOnqWLRXmFGy5vEp8e9Dx3zWVBiHl7
0ooV7i7RlolrRWs1i6+zo2neym78SdoKBuWLJ1HaF+mWLHOL11ZiaeuCSfmVs8Wv7jqJvVaE5D4O
aXhdUEyZ7cm9D9XgsCbpVlh7vkTWMZqi62pQPBysg7e24611n/KHa+oU6Sc3XqqJc7zCwuJ9PB1v
E5Int4mdP+aZ6V5xh8IQYy4xClPaXkva9o8ycTlDLSSi5/HaPVqmrh44equS/D7LRMmwOW8pHWJz
WSoHdyWaNNcD2+Z01SK3PJduTR1kHreWsonTVFvxKdS32MaPsZpa15Z1LJZ+evpLMIqt6a+c5Kga
h2OO5UIO7mOH/8vnTO26KITPh1wUdFuR15F4uDmeyvLuwNl3QQDdzQW53AhZ+aeVad7KyqI7P6HF
Ot7mhsydCiOh9H3gqJGhnE6OruXp1XZrc6stVql1qsQfM9Xmr4Rnrgi168QxpaVAcllP7WOmB9Z2
pRWOfOsn1ZcO8w+qfzithSLLDLzhyvSO2ytOVjeSa2mbkyBwSz6NVYNYJ9OgzjE0fEEsH0ULP41m
fbO5ODbC/PgpL1TnPdwuhW5p7k2kSOFHRciOeE2Ml4eDc3tKJE4/BNvjWlb+cDhNeCeF6dKVD2tR
s6W7SDKf4sTJNtuAfDlFtnwVnPDDWunxqB/NlOqYFZqBmxDJUo1P6toTj0bhBaqeZseTnphqsMxJ
+KebKtKacjS9dcNlHgXEKPMnWnr2o5Q7y1KIDiv5lHl6LiT8Fc3l40pSBcWIPeXuxEWiLpccvo/p
JAbn3HLKbXYMvbVXPm+VKFodBTlbhZl2f0gyBWhy0LcHN7o68dRwMt7CYil/SWDCLD0sNNmRFHpM
nHWeWNFDYArXpqPlKz50Y107ye4Se+FtfPRdgwut43s5Eq5i0/8sxtZ2XWjKRpTz4DYo4mtq2X9h
A/VWtNw+2CdPJ4KSf+SPydIqRW3lyHl0d6KxopelLetc6XtfEt/fKXx+f8jp6b2gYkNRte2Td+Dw
+ZGzVP3Iuhesb9zBj40sLsOVLEWSoQrCZxIfvngRJ65j375Nofyr2I7tjcaf3JXHh+9VqAGRM//6
FIWGhiSZK8nOiqWV+WQVo+HpmhTprZqb7jrdbpM1d+RD3bb+5JBZ/6E4qDdWwdO1lh1THZ3SvI0Z
539aShq8ExTzS1YkNyfNVnQzCopleFAtA2107WVCuAepjA96ZPLvBe34YJ3s1NDk+PQHJXH5jkbK
QxZI/k2eQFTB2gq6qJyspaBG5bUY2+XngOM/qEcvv80d1Vma+dHbhFq5DA6ltUzsLP/DCoV7bGjx
FYlE+6YIP/hB6a4KhwpX3HEb38opfhFi5bpTbuONmvnxeyu4JlvfwUrqaBt/G7xzD9IuJal97anu
KhWT6E/pFB0Myxf4pViAP7843aVmbL3fmsU7YoblKpGydBlLwTfsNfLXUqGfC/LoJll+60a2v/KJ
9inznUAnavTVKd2nTNxqN5a9VZbQpatSLdfyaamRUrV0zZM2Ea88x0Hk67g26I+DRTRdCA/vThof
3pxu5KTMNpaoFXpBOefOjKkRhEV5G6Yr8cRlD352yHXiau9VK8yWopYfNppw9G5UbMaulzrv1AO9
t7yjdoOlmsASKd7xvqYuUy7iHnlMaKMokj8PiuKs6ZH3N1HgJEteLUT8sKaJ/ViSlpqr8CuztDhD
ccRIT8NCXkmhry09ObJu0oMVY8u6Lg4Suc+j00YOuM0WWnUdldgDM86138mue3XMoutjqcHMwHaC
GzXk29zewjr50wus1HCC8E9ec9N3pPpHwR936qFcC9t1HgbhMiNOuJIwaUMvJIZMI8sgEScY/DY+
GIUaJuso8PDLaCQ3ytBzN65w+MvhMiwkclDtSy6n52oqG6GmOCvRsaKbgyyvuG2J1RLRhQ2+g/XV
jL6k1vc4+avQkmDJa3G2iZTjo4mjz8MhudUsMVrlkeJtggCGBLEEcxU5ZWycCje5CmXTeU+9TYFe
kde+b8KQy8VQ38IU4fn4XZodMsMrcu6GeMG9QMPSiJQkunUCZWeZh9QQrIpjxw1vj4dPduTebk2H
1+Eaza+JCdVU+FBYyaG7hzmk3STmkS55R93qToQfozwI2DRL8jUifrZKRClZihyXrpMEU4WSZRQl
xEhC6ToM7BveP2bfCfWXgnKVxb71B/VyYSN7NtXDrISNFci2vt1mHKyvLF/Brtxe2RR2NtmewnVK
wmjp+PHTQRXNKzGUwiuSSuuTV1zZJ0U/ptLp3j29UwW5uOW3nvqxUpnQcaWPefZwOnLe6lg60ZKT
E7KS/fK42m6LGw3KZtDUlm80EmFjztyHVJSTlQXrdh2Z5n2uwNQn+XZzCmXXSAWF2xROYOuWqqxD
pBZ/iPzD0lHjj7ySxB88EgXvE9XRSyGVrrxSfFTF9NGRbRMFOGFslMLxaFBLya8EV1R0STuUeuAm
2kpQItFIINtGlgPRiFNZgQqE39CEzrnNZS3QTzbehrJBfkUtZxX6hLzX5L88K1GW25C4V4p39A0r
zv8wg/Cu8MifkoiVIDlZvnHInAwTxTNU3lQNrsAmnaWlYKhbn67CEFtBzns3gpq/DzyfX2aF8ldW
aIYQes6mLA/vzcRdZkJGdClKRUPzr3OYLpx3WPm29uD42U4O4mvO2h6MtNjec6G/5z16dTx+OQra
NyXidcVPNykh185J/bY9BXsryXXJ/lNT0/eFXVyVGY4bXyJNyoxgl9nSNWcmm9wUr21Ju4dt+p7j
6fV2KxvZNnmf56eryOKXphLi6zncvQgjIhVLXRU9IyridWGdNomtGkcu3nBltE64ZJPI5Rcpj3Uu
OJAlL1q+jtjfUijLK7TdfhDj7VFXFeWblJZL1Uzu8jj8hDdyrpFZ65CEH1VPfsROm+i2vc9geOtu
EX/dxuI6Sq3EsNLtrXM8bUiiKvjFHVP3U+E+XIbS8Uv1JhI6n1VJu8qL4CY5nB6OdHunepK99Knw
KRCi25hQS7dRQKjbR+y0onbrFvLHoFBvoNnfU0lbmaYtGU64DkPL1bPEMjI+XaNuWT+WdK1G4ack
ML+eoo+mFm6gsY+J+UE68GtOUFdlad4eRbqX6YdYFB29+sCjGF8JGc4dWnmb43UpKyL9QN0vR+pc
VZ+LA7XuCPH9ScEezxXmMqCfooILjUzw1yfOIis1lxWdP4WerohbnVO3K+8kR4Z/5KsJci9rnnFS
Tku5sG8V274OAg0HYtM3itC+KhKyxNHj2hTzRD/ygWCUVNtIiayXxL73aJw8BVS3USar+472JcvJ
KvGFP/M4/uMUxXd5us6F4y6Oss+ckcbOg7IVyLuQC9eFlD9xWnFdqn9RRfm6taytHnqPfmo/+E78
V0zzdxysa9sr76wo3NDcugrj4JtY8B8yQu7lCAZLGumqbB10ohSf/Fx9lAtf3HAm+UMxnXu5EK8O
QnrtZZ+8pFilMHFg0K/UQBL1k1gYoaCsJN99lDL3ynofRthcy2245jyxWHKR7+qcf40TmWuYHHeA
fRs6+v9l78t6LNW5LH8RJTPYgFTqBwNnHmKOzHxBERmRZrKNzcyv73XifncsfaWuh35oqaUUCZwh
OLBtr73W2nbZRmgNVb/J7Z3jybsuR6S0HuAhaZE8hNTwbo6v8kCBKUM9oDkN/TEQbpywRNPJ4c7D
2N4apHdnBu8AMzIX6CIGXZ+LZc1at+HEiIdOTrgZ/fwoo+UpWuUp7MoDq4dN1XsbOtDLpPpDsLZX
Ypar9UKZNNrZ9ZG5mNBwF2kYK8uUOfQEauB1pCF3mMeLiSpEjn+QXfl9qMl9pXi4uDINWX+oaPDA
nOFbV49HdELJOHafmPrwGDjqHLMyqdb5gl96CjBKz7TgxJU/ltC/OEt0oYH5rOcn68o7QyRYA+8g
1ueedFs7AeitHQ+i6KMVJoUt9y5m4tkJu30ZVmks4wOW2E6W0eXAbptK5rgDGFMbKe/sHO2EH6RC
1VGSB8v3sai+ukzVBJuu6b53DnlgUfFG+pTlclfR4acWZUaY/yh1d1wm/Q6z92ZxhtSO3VPkbYu6
ucaR2JAw50GHdEvKfRSU91rVt4TxGdf6y6X5PRvyH8TwOJp/hL15Eejg1pplumdPtmEffUEE4j96
HmXwTNzuI+6dd9EvBxXqVOck1XF8qlydsumn8OSWVD0SBgSLoNV3XbVvfQTwVgQX2fuSy+IbzZ9U
59bcJ3Zrx2A/G3EOdHtsx8lJ5im2fKVo9ovs7rUfCe4uv7wJTS405FXN4KdqekPAOm1D91vfR8+y
plnnxJcZYEK19NvkmxR9WiLa8TLUftY23wenelN4JnlcPw66yKqYnJZAjzyP1XZwZu4Q5Oh0eESH
Ibhw3NRp5yxu1cFh8x2rbSJlse18syP9sq2QWPiVy704f6yqYl8F7lZ4y3mgCG02Z3S4m2PF1YpL
XHlYISXynFu3uAtHkxW1AYfgdEcn+BFeQDReIw9oBOTYiNFnKvhSvpSmjXjbDD2vh+LDemJjxuBa
1nmAtD1IaTNTvgAtmWbcuZFiPBjqB4PeVcquTzC7U7I484dsqpe2sNVWRLHL60qBI5nuF2XRu9XO
k8WwyXPZnhfrHQzxN9oNX9YWUb20cqtKsrFLsdcuu/TxfVuZ+5r6He9a9b3z9SasLJK29W4NAu7V
EZ8W8jDFIJ18symZfY1nfW98a0B8KWSmwcL9xrY8WMqKO9O0E84OjNyKjBgdB9gJUoEinNup3zp9
98PV7N6tk1W5F1U2V9nLPXPI1u2nqxqdq6QyWdwuc2ukRrNJaf0cTPpZsfa4hONp8Kt0cUVSdepb
vKxPlXQfg3aOuFnO7epIPuWe5b6pSi4rpESaZss8pPIG9Ey+bjXSwIDtenQmrMpTj+kt6JxUiAQz
op+M7L8V/naeLXKw4IH6050N1bdCXp1SHasAIy6yPxLPh2Wqdza2yeB/c5sBMDk4dogRyP4bQ/ND
VdhvZKyeWl7YYCvQR4xzeAb1eFnLW7PX3UsPeI513H5ETJwBgIG0pjrpaKpGdk9t3me371JkORVg
KdTC5qQvnXuPpTLUH1YMWeV/BX44iR2AE55KY9OJBp8EGa3Ih1+dFx5U56f1qjMvXl5rd7of8esG
DBSuOs7emEXEfIqadXzxXMXp+mqNOs/+mjVrDogz3jEW4r457QKIL5OqEEk4z6fb8zKD/j6y8SX2
+h+yay69odu2abaDzoKyffDaSvKIgFNjiz2r5aMJxK+yqnlPmrc8dEu+2qBOY394yGukwsFalWne
edMNIyZu5aeFwrsXZFEsGIDo/fwqnPBRTfm96/WHqKpCXs1mBcLSj719XPOE9ovLG8fBQDqo1Ju7
XR2oZueWmw5MNu8EqzgdpnWjWtCTtjEIAbCbq9mAUCkTQ4dz7k4ki9VEUyToj1Xwo6PTFZkrAFOj
gdiW+2bdh7F61Fhpl9fj+s2OvuahbrdEiIwydSUO+957uuZzP6aLLz/qbjnMw6cw6taBvzQjC1K/
cTyEbLOd/BhtwwVvaoa1SZ3KHG0OXmGIlMstsvo0FHEaMO8yBBN3+1Hf6W48a8TyoaFI0OvZJGE5
RoeATtyRJTmDdQaq00s2GbYLV7DbcDbtdAV85EfRr6ZX4MB6b9fF65gNTk5OK/pP5gIZUdVtAr+I
7/qAgLeL0dV1aym5QQq/qVuR85jmHh8WJdCrLXtkADxKxz4OkTn3EcSE7nHWns2mSBQZ7cRuYHnB
u0I8ISN4X4ug3piusvthBGUuGj8JbeFxPyrKs1csNXdN8FSx+C53jbedAv+OTcG1s7rhse+8mLih
eIziaXXmuyBXLzkNWzz2ukv9eXDSojfBrmrreYspdAVvPBe4WcW8rCqOKZKKjLk2SuqpexnqJk7J
Er56Ovc3pZr3FuOWDdg36viAP0j1SmA5nlvhZIF5oA4ZEttWfeoNo+VC2o0UpElsh3wq8pTmsrWC
j1G8NabDHSqXDWj2/sLzNozTuDB7m4/+s25+QmR4s9MlGNZkCMJn2w4lV2W0UyEeocwz4jlOEqBH
W+qtX1J2wjpMQEI3DUfESMZVXCYgDeokLMS0F7p6K1qJFiyHPXV9D/itDfZ149KkkmbvNyZKhUOy
PtfLqVqGEE9j0DzuognkYP6DToCnomzLxOks3RYhcs4ZoeTXgcc1GwNgqLDmdBbcG5k8Ul0/NkPz
WY3rrm3ibhMzXJ5lPQY1dlfY+ZeMIgx3r1JrZAB6TRr/2amCF114JCmp89jdItlayCJ9VGJMdAPN
Gx152RD1fBYM5IYiK7fhpqgRbHadKM8xPMmhSJGpFrPMpsbeVZX/NLv6pVgyEdzZtT2Grbq2Kspq
FyFLR9oArEzfFzf6WIMti+SONYXh2skXoP/9qpvPgYDhXSs+uDHuIBWa17N6aScquEOX/eAFx7Y3
7xjizmRa5sQlyHADO3VcdPasXQ8Q/Ke7xeIJd2vUvkuvS4fIMSmIZYSFqLZ13j0gv5bIoJqXIbxR
h6278riIU+H6H00LPazxi5K3jp+VAAl010RtpmSYksLZBsLnPR6BRAOWsbefIToEjrOd5vBpDMbv
eSd5UWq+tvU+YHTPhPuclwx8nOPuMWRTjoi5TNHgcgiGO6/XgAnzB9IqSFdYLpzVKq31BKmocSUn
tfruxuM+Wqd0Iu7DVJUfZJKJWMyjqPx3zy7nKq+BtdT8k8x0V0fTi18iKQnDDOzQM5kw+sT2p6Nf
/TEo9jlG3q5nXQLZ/A6UtMN7EHYbRGPRC/CylLsRsgtTVweKUbHKfcYrz3kPBTl0VftArUpAgvBi
nC8QuV4Z2EK+svmzKOx9CdZvih6goaSG5Bvi2BLDhX0Uc/PkyeHq5jmQR3Gvh+ZI+7w9TT3Zg2Ee
kSWWBoO4VJkn+qR12GHRM6QQZvcgpz9Yn+/qWRyQJaVhqbiNpx4twTubsXkTwPdJkNP7qZ6282g2
gkz4Mnc/s+mzYfV3mvffCKHX3rFDVsjmUZRJzaoPTPkkKhAaCrgx6EGnh/QYSvfsxCzzfIf7/ir4
vAwXizp//JBl19j5DZbhmXdLSLhbDmlLqiZhY/TYlUUShO2bPyPViskKHNMg6Nb5FpxnMY1LIm13
jIk7b2XbfjqlPSzQFO3qXQJd3Jd9+D0e4+ecNduVNjWXumw5mQBGbJfNjryLnMByafsXYSApVuPW
PAs5X6twjJLYFju2Ng0fZv3ZKLN3Z3U3qiUr3R6qbCB42Lsd7nDnQ6UoS7C9XZHmJBwPX5vY1tNv
e1+Hzu3wH+f+cfiPj3194rfvK7ttvfiQnmQEKMoey0q7G7LiFlozhknuSnWI9agOCloBJOb1QVW5
5EETqYN323zt/bn5Pzg3QzxpeA5aJJzKet+PQh+WYmUpbAENd5VqD9Ga6982X4co4uv34fpsyTD2
x0p4+tAQjS+I5lCktJAeJ3nbrEkZ+chLbpcbzDJas6/dVoZ5DZiDs2vvXvMgmjd5VKJTjuUsD18b
p8x/3+tyBGvOdn4T91vSmn1EB1zv12X+tlvf/srXcbv0N8Iu52Fr6wQQzh5moe1hcKd/bb7OfR1+
vRBGYsRz/+Pl7rYXNnWTYLyYEh1EmoCzxMlWvQTz2EPRLNsDFLT20AceBjYywWFQF+YAOdUcvvb+
3Hydk45x9vHwHrXjXe5MH01D2j2zOi3yqD5FAnRc6JfvK+Sbix/WCwBA0WflJFQa7Op4QSoK8q0h
6OKiDlyVN33WfTQhS8UmQt7TdNocW3dZ0jh2smVFN+lTladytjapazffi0hdx7JdDjZYdq4l6FyX
8VLbuc2wYuqcKLSfmbapKzAIIlvmeqavZFyaw4gkoFqpvoRyqRKvG5ds1XG9FWzvNPUvEpqDP0fB
IR6m5RLN60NUTfXBC/L+WGhxIIt5t1VhdqPKa+TWvOomdelMO1z6wMToUdkRKoPmIOczTcd9aMY8
mTsXf8bTGs0ND1NLWW0ElEtg0hBDVeR0F73IlMlOgvnwyN6ZyL0/ud1lpPbsarhGVs32rbfqPXA4
f2Z505yJGLlQvX8ZPd+/LL1A6/fnQ+6w6+q3v0JZlxk+MlwkrVOpgrMtS7ZFYN+V/RztQ9fPT7WX
AwH5ae7MP9wYNErUep+d18uz0sDvK8SXoQBkwf9VNOdgCxbc1ToG/VtY9NRx9zbNtsIwq9XV6VZ1
XctfeqCUj3Yd0wjsYjWSOusZngrtckBc0q9ZXUt1KcJQXojzBHVpPtNV2LRoG0gqoNvU6s6b0bUT
R34enhsw0mdwpHtRqgdPmBBUlllObBdH5JcPimCFxMaZiX2uvFWkYPL6dMHABKgq17Q2SCXAA8jM
bZFuFnK5uDMEYRUvp/J2JdCeHKhzgDcuCRXPw2jYzkzgqQxzn8SttBiJ4uZSj943jHdkB5ruCQAk
I7eHCEUJThMIKhKaHN5VKERWbZiffZ377eWvV6gMi3QeNG7McS13qvUbLif56sfRx8DWk5YG2LXS
j4GdQaHZS16wQ+Xkz/OcdM78xoz/SYbqaZHiXMsFjgpznGb3qeyF5H3gvmi/NtyJ2x+hN4G+WcHK
mvVhWsfhKBs/DRxyoj2Qosumk4YAs3PCxJjm0PrlqVPAeZXZDEUD6tm3loei4iUZaaLD8TXQ3m6s
+y5tiNfyPu+yuCj8hOXAqaETPxjRzIkuiyBR0QgFxR2fYoxVzhzdT6WAnjQtd8btWhBaB6S33J81
IFhPX6Z8OkdL/X1yAsBUJJ6EdXeuhHXGtYdmB2kbsGSOs5yagk9VF3Dqt1cZnnvIqKOfjrEHLaUu
H9syT5sBtNUYmp77qu45yO+fkwEICyX5MbTtVoYyzibtj6njHqOoxsNe/V8UuR03biA3VMwPeYme
f5k1mD7RJQzYwWV3+SjCJKblxvH0fJzqNUpmOX4bmP8QrA9rgbAprLgbHK85VTE8G82cJ55X83bU
R6csZyDIC5H9jI4wALtidGJG5zVvobx6hYK2W+udpetbnqM51aN9QDlSNlUPlF7Q4z/FvQI7HKrn
xcrUWfyTMa7MBsruI7fYt331M3DvprFYQJJDs9BR/0PB8VFrtmyWEKnfMH+qVsd7C4XkzpmLMG0H
SGqYvuro6o3PRLtbRV6nFHkePCDVdV1JkMoJt6FZtjP1TqQCouy8/QAhbFbuwLs+5pNWbeLOER4o
khy/dBGUeoU1g6xJUU5nLY4hUFxadkQljaxNBoLCS3xpPkMRvIdhTvkArZIMPjjJKn5cunLeFdST
3CrqHo14GwvXex0oCBfaHWQYin05zH661M6r61wM8Fmr4UAJrPlojItuejzotviFVXOQ+BMNgNjc
xQBnozciMxbwijmly8OcoKwGCbRT1EljMQIX3Xq4QcnOJ8eFQrLzwlJnzA5uYmcwEeXSvVVRD6a+
VYgbirQMc/Nz8RF1TB1DpWBVQ/LDBfP1dQadwL0l2oVsNTtku+rBdu0zHFPvY1B9VsMHbMh0M3pL
nrJV7NDvBncSN0tSkHrKg10PGT/0gPk5asslbeIlBHfW95s3QtWwMaCXexas2WJinfT9fHWLecgM
g/hocvgC69qnJ/pWOP66ocgo8bivrXDp95y6n6ZYr6yU3l4xG2XV3CUKCj23RUyydSJo2z24QuYB
NoP0KJZWQNEcHC77PEgLv41hAwoGXE83p3JFdDFh7huknpnjWQy/OfQZGy5Z7HQ/vVFthdOsT85a
7dEjFQfhqgvVfbkVxH0sKDCzJ9WcwNszJuFgdkUfAL816nN26ol31YJ0GD0bKF12rigsOjo/kSi4
BKKF8y1uwIx1NoB2Bu8XLaIs9OyPYSHxlrX2HrRsvPMj91pClLK0eGjqvOQ+lIosJuIBmvUOzFB0
EaEjENEt2VdFu3IYw+QubgFcIuo0kGS1TLp5Ovj+8IuZ9UVOasR3swOW4zgN+VK9NMO1CLoPMY9P
Bt4DADWbjhPJM5uT7VDld2BZoo0RBuxzvyTobYLtCGzMc+G+W2eeuHRv2YJhnxoMMAconbLZ6zcz
iT9ID0/mODgT8A/5mRsHPyFsd4EKIl728DjKBvREjpS6ZIZsjNrX+GWJ7WObLZGbHx2BRcpD2Oui
2k8hjHnHEuPupp6hN9WFE52LiETnpXFSdwrChKx5kGlZ1jssULFAKvadHQm7IRWRqXivyHQIFbia
Fg8x7M4ejEmHSowXsC/Nlg7w6ZDJ5pkx9XszDM4h6HLGuwBWrnFtG7WRrLJp2OPqa6esYD0Q8jDp
19mh5fG3M7fTq71lAcUTyjTWRJFhSHKYw47MGgxVou3mzWDN62+H8JxsbeBOuyWfgg2SbIiLN/C3
CCgWdXH82mMgkXcjrbKFFvmhbGJYOL92VwvCWTZCpr5yX9Qa9lAO8ZavTTjmelOp4RuO+h2ZCng0
SHPsBKwRxW2vjJC69NLfL+BT0QTVnrSrOrZdp9PSsTFX+YrUvmfMoFNhbeYNS8BDCl04nNcfiywU
ui2jjujcj4UKqwwP6NTi1x/tbWOcfNoU1Hn9OlUXUZ7AWaIS09Og3k+dLPfGoRnrvHgXiW4DN3N3
/NqMU06SuaUVD+Nh57HOSUPL0HupihymJqC8AQ2SNrMHqmqsuFroVuCJww/owIal8IaqklPar6I9
NuOgj/CWGD6gC0Rcy3dXWAdDV70byugy2BniopzhFTFVkNak7o6wO5J0sLAKyBLhQwmceKWYy6Mv
dIlrrH4ibUU8wEV6nJCeJGqGcFHZiDfuDMKEhZCngqU9gltojz0Z4Ohova3r+xpQIq7NcWyJScEu
xGAeB3P05ina6l6c+groaJDCHhXtvMTtxK13ERBCvk6GlUoRUiDBy1ghcw9tFimDEWMpjnUUgNv5
+oMlGDdDD3r29XG83QQxQzAYuvJsRDzsbUnSr2uvQD8dv/b6EmPrUAFEdYu9qlyW93ZES3PtT0+Q
dR9D82280m71GO57TeYNMdOxCIKYmxZ4xlmHay9xASWZv3mQ4FMT2VOruoivZGS3YfuHYWDAOkNr
OFIA5xaPveFGb9ZpaM6Qtds0ijYaPiHhUDilIrBJbBapm4uO02maYZWY0tKSchPcBw/5BKy3xGZb
FuyHP3YvlYQR2iHdRrawXI6rQtR2IMzDqvr15fH/VwHC33z1P+EFs6Uo/lWD8Mfh/3rSEv/+8/aZ
P0/+59+OzuVPqzv9q/9v34USgtu02N0/3/S3b0YFxL+u7laC8LeD/1IP8Xt9wD8qHn4rpfg3L/77
cog/Znv5qm0gkIQ9H5XF/74kIn37+PxbDcUfn/m9JIL+h88wtxwJI5/FoJpQsvrXkgjqhqi78BlY
5QjTFPxeEhH8R4wJRzHdfEhvy4f+pUIiwBTEPnwnAdYi+Xr1f1IicSvI+FuBBKbFwIJVcMngdxIs
R44b8NcCiSpiDCPWKvcSRXiwBlQgByLiUR7Vo3igKqYvKxM6laWtMx3TCYCxBLvdlmrjNUH/XuoI
/dZgY9AIN2atRtlE4lR+sc1XQAUimldHONryvA98wp1arRvZwzsGVS4BlQZp+jMv6DAn0nFgWYtN
0cCmEuVX3E8K8r5oN2D7HxwNJ1nC0JTmbcsCx93CaDawbd7mr/9X4v3/uUj2Azzcfx/JzwqTqPyX
UP760O+hfFvjgmCFE4pg/orJ3wP5tswV5s5E7DPgTZT5/D2QMfFKiBlWblV9BFNt/F7rg0hGEMcE
40Poodov/p9EMgrE/hnKAUUkY37uyAuwFKP7j1ofZkC/SqvEHm7DI6FdYjQM3tbsb162WtmNqfI9
Muy9o7stgc98LE3mjioL8+pHycSdDeEpiegZdp5PU983wXo/D9HZVUsL+RZduOOIq9PoH1R/73vv
21I6SS28X12st/VU7oTQW0I0PIf6Z0lDCKYSfk4vGSSsff7B09FmcL0kF95VGHoUKzCvyRPH3Bd+
tYHNdWe69uihWoYN7hWEPvBTmZ8nr+mhmjIYkcFZ6Ur/jGBT6G/WhsDJfN/Zu3LcjU34GrvRaQnz
hKGMxUflRr+q5wGEvDv6H6JZuIRyWLEqW239ZDU7oZXu6A0QYsQqMfz22p6hOQDSTbCzshPL8aNt
DutQ4W5behd39SaENdZYlhb4m3KpofhosGPwuGFtnARm3K0XT0B8ZRZKdS9y9ovWdBvG731Dnpau
uSfOlIqheapJnpB6TjsX1wuRkJrj0rnHrlu2Re9syp5cwko8lgIgAWqz53jnBclKa4azK4YiqfNm
gReZVO/runowS1YkLWXwWVfllZnxUjZAal64CYpp4yGZnVx953nduVsc7uYV14PIpAtzr0ZeH43L
Ab3PB/w0GXjYrI9RwwRqcmAAQnSE3FpemxjI1oHzjPR70y47EngKhNKQiaXclWa6UCWTlSwX2Y67
vCk/SlXB6AxBSZfxR7j0qe1D6ICx4DRY3sXqX5mKT5OhqVe0SIBDXfGWVT+99ls7g/sA3wLiaVlh
HVkvxZjzBdJxGMmbQ/FmuDUpvBrwXuPmJ2sIDcsEp3JuLqG5AVpoxPXyWsZdVk3qxOp64w31mbr5
rpjbbTSVp8ob9yxQZ2+UGxOSHYq72vWXchZIKy8DfR3hW+dWfozx9Di7CraZ4UafgARzti35rL3p
FIDZlbm5TlPowwjh1mTN5gJ1RtGkssIUT2EtNqoa03CJ93qpNkMznsiEG+qG22notmX4jgWXUncp
N65GdZdHQUZVh47BIzdBphvhzoRy7/Vw6cOVWDbp7DfAuLBTw1kJD+R+BQyKS3IiyIDyhiadiDcO
rOfLWBysk29lL44AaWneDHduAEdij5KBot4sefDgyPFH6QxPobGwVwHDLdNR+G++B5N4fsyLHoV5
sD4E8ad/y7798vZtmUU53eqCzyIokemdfKOG6D4f851btLBjKtRz1aCO0VYduO6Q21lpthak6RzW
b1C8Fu553jbK/WPXi4I7TbzF0mPQ5+p0mvyjg/QkGgmsHQWKDvWVtr/mdTrFyI4D8y10yp8MdiD4
wCCS0xeov1c4FxHSEa8QGrIID9TBaAufai5gHxqGrfTzLYWgKnsM66zgUOnPWrKkgx2kh7ezmEGF
h/67mLw9Hsoj6+d0sTDZljUon/jIgIHjZf7ZV0WZum2z7Vq40tczWIudKQiY2YbXAJAFbEFxX41t
SlhpknEOgq3Zo8GFLbQxCrtor+E9KNTB1HHSelUKY8XtahKyoEashEwr9X2+rIlB7QmoJe2j30M6
XOERa4hfst9JQe8H3Z+KNnowlco6Uhdg4pyNEyyXnE2beFpQLRBtTREAN0wP7tAmTWeO0IeTqULB
yjifSMD2kiFhH1GzUb75EihEB/ui87Z1U18rlNu1brtDCnJhZf/dB+kDLgLdlUmGddkyCD6eWJIo
0ol1ltP/hx83UOxjfP9v4Mfd59ufc3v+gb6/PvQX+EFIGMCnEwE03DDxn/gDQBlcKyqLsXQHJur/
E3+g3jz2QhdLsrLbci0BoMnv+ANTPfoxGMYA0Ba4HF/4e77wt6RIfMIO9FV8/NdiY+D1f+CPmIWo
e8ZksbiAkIS3hST+CqULNaDcQkXurpEagIOuP1e2Dru2l9HAlQWNggY3gegFeVhZMDR0Gux2xECV
mInASRMNTRZZZ4OUfONY1FuC9iOR5H5Pkk7n6RCvvEUY95U4jPaXKDa9vTjj4zBdSvgDev3mTzod
K7jbJKo68EKLYjoUfSdMVBWwdxk+Dk0U3Zx9IOGYc42q/jBI92WOXGgNEs6KuqiDrFaPK5H+Vi96
Qkv3Ej2DSbYgITgUkHfiThAY6ACw70yfPRz71UmuTQheWlF/gNu+iFBNCbv+PK/QRmEu28ib4MqU
CDmUSAmxwugoLecFzvQ26RfxUBJxXMEYrU6Urn2Qovzv+r/ZO7PmuI1kjf4iOLBWAa+N3tndbO6U
XhAiJWEr7Dt+/T2Qr0ayPZ4IvethYsKWqYVqoLIyv3Oynm+tgHhTT1d1qlY2YYOUiXo9fXQ07eiQ
YbGymji4WOmducyBV332YYJPrpn1yyKmSIl2edIG93No8GpuRLhN82yJNlbjy0CrWRfVDiT3xa1j
QnCJbFfMwKrLZILvBUlHlNQr5mPjqE+zxivNZNQzevYmtmEMhvpS6ypclZP1BhMH4hxz+Il9lLcE
0RJewkPhfchN+aJ17i6vB0Ki4V21xOZj7WCa5YWQ2H6YPBLKot9povJ/v0n+fJNwifj3i8y5q+tP
/5EO/fQq4au+v0rsP0AhLPs/d2hu3j/eJZ5t430WXIlpNf79Uu6ilsI4pgv+o7/cZRxM4qx+4yKE
P/aXXiUYE/72KuFWzu/PdpaXE5orm57Bz68SwGngDXuOD9EwJH6eC0L6TaRtICPlTFGwhMqBO0S9
zfm3Wq9v4Do+yokyR78Lwu5dtN3KUbof2fcL60U3D56o/Gh2xCWUgBHqfTshoeOEB0HCYdJSn5Ht
qjDV/VSrfdx3m3KudyNj9Wh0NxpxFKDwQ5EVHxon8QmArvj2fTQrtSod76ip7iZNbfDrJR/VPwiH
t1WV8gC0HJVB6BvGlebRgmmQJAajGZWvjOBZ79PnNNH8wqh2Wd69lDoTu1b4zCp9ZWZ7p2rWhRP4
AVEUZbV+UMSg+fQXvHXTeH4k5s2Q3VfiY5+T2Z4qKr9xN0h6YUkExjiNx0gO24r4lRjvWuQCmjlT
9Xf7yhY3jpUdopIeHT1ev0tmEEqXjsSwZybP28NYl036ueSfJ5eKJGmOM+3yD0ESTeZmtJYYuGYf
ulbO644JwLyJmjQsNjMjBr17UapfJ+pNtu061N29kaFCcHmb8OMHSomlZJN5v2ab/HNJKnLBWFIK
oYxJo9sy7WF0a6TpigPskYwSdSc0oN1t65g3ulecTa27NibDLc3cp6o6eNBgVVqulOcd3Hi+pj1h
Ds32aQ7fyr7jBSmtVSSJ9HER3ltZurHNapuq1u/6YYEe90Tl3zM92lUzw6CjkvFtP5YEe8ydMBsI
03KXd09tNW1VOZ+Qtd/YvAN5UW8iZZ0Drh7EiDdKq3xX+6DRuDGsgU9cv+4ADKmWfT2uPpCJOtJ7
POulu1daeTKanoa7W+0bija3Nu7pYl+yyuB3q5+8VKzFmB/d2NnFOSHfud7MLhfJUu5lNPhBPGys
ttgZjXutMue5V/XKlkcDFLAWO4Z8t6W8WPlEoC3S4dV1ImvzYSY33EWOH2YGcNzey5kylrrHRYgR
uSuqEyPwlZ7Fe7rW8aooFUPdYuWkEGKGWk+tJAzKIcElKbcCP1G4PyqxHoLprq2NJTIY3thxhtrD
i1+Igq7LdN5assVb0F4qUa3dgM6/SuCN873tdtdM2Oeug7Hp0r2s5ks6j19dfX6M0nfDSy/kwA59
kgAVTiT7KkIqxS0gtC+T7tBY7bGvigtI0kZO6baxnL0uPvUD9H5nPPdgGxGZOIaNlzD0Nh4pqSnL
Yr/ulkxfvU28+mT3d4QbAaKSbd1M94FOBBw6JPC2htndVJOxnbr8FDlhufKYi2ixuiMmc2LKv2u9
WYdZCAAbeWqbrHrQRfAY5h0EOQP/2bmrxvAzyhJussUm8+TVtuDlJtfsr3nffbHj5lOeDkynksNU
k/trSE86fbtMz9KAhksHZMWnkiASkE7fv2iD+cKYmdntIFa50MAHjEe3tfwq646TCK6mrbaAITtF
DUWwBsLFdm9DvXpgBrs3DWh0UyTROnIEJZrzQGR/gsrnAbXE1tTb0e/naaMUPxp6T4ICX6bt/Vwn
R5qQNCOmx7niJpPGcm2PqvTLyNoSp71xFVcffbqvQUPWsxl98ApbvWsOUeZGC6iHQlfqd17WPpCk
uFY8D0VtnUifwvLzKqgC5+gEJBStjMxpTe57zN0VKZBdW3dUKDV9Gy1EQZL6Y1g+WE0LKx+iOZkN
hisZLaaSjEuoNsWsk7hPBgqkbwxH3u2zWFyqbPo4xoxHdTFcAq8knzkxdFfx0JxEFb5Fepre/i48
vvX1vf9deHz6HDf/pYdqLl/2vfIw//AkF5jFWvr/lcJ/Kg/UV7ppM1tcdlLQ/v9LF9WUlu2xYNQx
GFb/NA6w/kChgL2C9K9rS+GIX7nE0JL/e+XB3QWzpsvv2aCQMZcf/0mY5FR1ZRRJIvbTINbpMHvP
auRFKOlkROaXoIng5DoQCsJDxbPQ1t4c+vncX2g3EigfNktQf3TEtRHDnTLDjASDcx0sug6JMwOZ
tzDM8rYDFTnoheBny6fKb0Qwr7W8/WrI9GGKXtsoPmWyes2M8GjLwnc7F2TyKbDNYz5WzMkCiNXu
nJiGX04h8Sb9kvRvDtFkAoO7wol9a0rWnd2uEwhToZ2M6Utgli/NNPhDXG/4uTeVa+1iEwpzSNZ5
HfphfpBDTmDlkaw7twf+lMqdVqSnsTAU6xoTg+wfGjdlHM8fgo5UZT6NKQ2RqtsAkexSD3xf1cmL
pE1WBrs0Glax0t694JDwpyVt8K5nkMbLnNfVxI5uNqKd7i1r24unTw9dlNz0XnpM6C/qFYRsPt3N
+bizNXXximRjTNESuadziZRGC5AxtTtylmiW6GgjRuGgPThDsA/mmGonuhhG/RjN2rutPrgp0Iz9
OgDzlHF7VjT+kjY9GPqwF1l40hx+5Tq+JkEw+7RAt1YgP1YVKpJi9JUINxJnSiuzI+GCHSjzwcyE
+WykzauTqTUkxJaOyUaEgDTBU2mNJXoS/aarw3tZiruQhhGB4utUTucZBFqm9rnlHeqpU0hH3O7e
DQDPsOM2ZkaIroZwWE1oK2C0D56Z7Of+6OZFsBKq881CbqBbdkp2G0PoW6k7/YYkKOSTfGgKbd1Z
kPJ59TwF440hTT9PnX1LpsKngbOTbkETrP6S68nNYAMDuskuV85eqpjet6dTJqdCo7OKgcAwHMqz
urY8GEgPEYUjOn5buvVkTxWlRI07J8/uRzVpG9E2+3BioB49YzC7t7VsP4y9RS4IwZUlTrbOnR3W
Pxd3+BbW4dxsdaC82aQMadLHQlp3hkcLrktuVPY5IYidyfGjSwM77AEkOooaJBuzarbCcNZ2LP05
Q7aQjX5ZGYfaa2g3N5uyFbueUJ4TPmd9dQmMV6vkPkAeL4DZVC5hrOhzanPL1GLvq9W3vgqNS0Py
VZULfqS2cm42jQweUCsd8rG5AO+smvRacoTbibWK7XejjHYlT4kutXMYqyOGFmAGanqUMH3IVVw1
j9nwaqb53VBkb+Xcfi7EuK6r8RqPXrRSDXhuGBx1klqq8d5niPJuhi0K5VVrLPrwAPiIVpRRPqLa
ubey/iZ3Neo6884WautWah2k3XFY2DLD2YqsftKyej0n5V3Xzs9cmzCVTcEdjb86TDPfFq27bUDo
jlZXIgQqSj5lJWUu/RCLsIxF1DOoNmqItwE95zwf77Ih3Xlc643uXbc0P9JIXqjB79X8AsX96FHm
OvrEg0RSKRrvOjrvJUIvohM8tzYUQah2YxNviCesW+1aNmAtdr4fLXI5tgCeVjvyY0dzam4l1NuY
9gMQvObR8E0vZWsIXDNiOtUmJUFJxf4Yo7wllqJvNNf2Tbxzq06Jm9oIL+EwURmJ9ZzaNG54/OCo
DGigrpD3uRWuBlrIFaR5Wr2YoO3+AAX3+6T/dtKbXLn/vcXgR18Q23z58o9xKcuBfxz1KImdpbnI
Ysnl9P5ZhsjoE8rY1iVf8Od5/mPwj92KoahuCtdhWQmtzO/9SpsNJRbaTL7Mo6Hk2r9y1Dv/GJda
hkmPw1wqEVh7e+lB/HTSZ4PmxsHUaHsS38a1GTLwhmJ4zNLuOuQl9Lbd3qma3Db06qar6h0p1HOX
tP5IfmyVBv1H1G7D1hpqHblId+cmzmc3xwHUFuKlJATkEzXKb5aNLKuhTMtT0kBh+kpaX0ymDmKX
VVlNpJaDsTg4Kpi2Rmwx12lSAByjjwj5zMHNrMEg2nBQuzG1GBIY4+ydWkF0hnvDxEswZ45o67oO
SxnRdkSP14Is8GumWjFCP1uGdTUJ82W7NK74+XS3/zAM7VVfrmuiNS6JWRj8IBACvCPuknA/51B8
298Pyp8PCp+b//GgfGqLovn0X54Tvux7SUzWhVKYGID5Z1HMR/57M875g+dDZ/+WyUuOPAwf4h8P
irf09InIEEchvMKD9+NBoYYmdEMJ8Ge1/At9fUmt/veEDJGGxUfs8Bjr3vIc/fScaJxXxWSM6iDd
fmQs7mwI6h4Di/irmya3thF9jI36ozVEhI5JTdaMDl0UBrMFpGPp4kuH4mnbt+NnmZjDrbIIeWnJ
eHRBCy+MGJcIpm2tncbKN2EapHfOFH2lheFyosTR0chEyXA85+cKGMJWzrCJhL0tBnSTY7sZtGuQ
MEBTTOQntECZ9UkN5q5LY6b65dZL+2tr2n7Z0LAbtHUJe/CkF5wNFckHv+zgL5TRUR8YwKtNRMhm
k5odORzeaBaBdBqV6zTTXSa1UBaVDT5h5BAL3qhBwgXlqpwnuTeq/Eue68e6sAAzmWb21HCq0WgW
zPOHya5fE0snkkpSYvP7ufrW415uf//+XL18Uj951n/0uJev+v5YOX/oLEQhoO6I/x9v/fRYORYB
GpfW8nJlXO6TPz9WLErRpcGyFPvbsfDjsUKT6JKsWVrfS/7nFx6rJXv0j8eKT79h8wZ2XcaDf32s
vKC2S90xFKyU166UQO0WoSMAgbby5EULJJed0nZfq2FyVy33ZXObqR5li4ZWcqP3qKOEVUKud8uH
Kl0+XqpDB7uahKXBW3z7CHpzWYNLg23chMQ5U9bqjredEVgk1sIZyUQa87C2RerXtUesTSw5Nlkq
HSxAyIxhMtLeDiFm4et9Et6rRHfNTZwLsQ/aqTnamFr8Um+MmgeiG+nSiJTM9Qj2hfHx9yf92wmy
vNT//ZN+Yudjof4ZTGOG/+OjbrL2w+WgoA8CH/otf/b9BFl840sszDXZ3v3XcQ6tEzKWy6jFloaQ
HgPb7x916w9Gyd4yUl6eAWbDv/JZp3Pytw87o2Gc2DjPmVyzeervH/amGi1zapWxl3az6j0NG2G9
HUwasqWDMQHRDsNMPng9d7FgF5jGK9PUXULXtm/cW1nlF7SIzD9xmRjNUz91a0tPdzLHA11yGe2M
jWqy/YxPM6/Taw0WkOAFHovwkjuRX000UIPgyPx61UYlRlXDj3rurPMZNHGtpea7EbQEvTwuQc5D
Jpw3zz2Pk84lBS2hQbCsoLU9IE8RzlMTwY+7YkJSQiTceYU22ehIKmzrPIp31JJvFr9XEblbLX5W
9WIEM71dVFdMviELRbgibxLCrYh1X5u7TNc+6eKxLPNdNukMj+WCHzCa6kPAii86wyutS54ay9gE
bohlg6nAXB5nrd4Aw/lGmvhFJj9GjSABRW5NGxQuUk2dw8y7behTVDFfaeuXcMQIgp7Ed5ANgS1t
bVB6e/T2rQ2G15bGkxXb1zFLOVuzm7Lu9komZwekqcD+oNtABVyxQpUcxrx8GMLotagGtK/OoQXc
CWOupEVUI96IaHbXB12ip3C4PNIr3kVVa6ztsjjPQfcEa5mthJ1M4Mje13A0lzfM4xDbpGyDiAm4
l91kFlKBLp5PtKARyPUYb8SbRZ0qow6CYu78uQdsDaMQ7s5NHkbPvSO4DnTlnYsavqsEEUNAGx2t
crjhNx6tirnfCr57dWFe455fUI4wjaRnuANoe8yx4VZqrY77xQAAJnMvAgLoZZOf0kUIHDquvo4S
xEoRJKvf1O1Wt/ur1Mp+k7naC/eWLxritnWl5lPXMW7v4oj8b00jrcJxv62EFh5zZqE79ENfGW4l
eKqR0blMGHw9q+1tlhpPehBf84ZqJZhn/qLluB579RzFJs7qOvMlSsLYlejYkU44i92swPlme/11
NHEIW8C8WjLcZNF0U2r9pw6fAoqIq+ids1MiPQ37vTOL1zqUX+M+ueRleYjMwAd28mkQ3COu2GjD
CWBj1bjiXGfGqffaPTr5+1r3ILz4tzBXoZ3HJ0stoO9ih4gkKPl8mq0RqlHbMpp9mNOGXj4IthER
es4MnMPVu2F9KLrnhArJMKZz5WrASv0BNIJe2HuRfixTMO2XQL8PiUfbeJHL8lnmD178bgOW437Z
TAG2FC71Ko9hkDL8fRpzGTAkshiVFjFDxdBj90+MgKEscxSTD7SriJa91DVDvPDs2PG21gg2ygNg
X5rrJCeq9URrJqSVJ8wvfXZWxtEUmHZCf4hAI7NFKfSayMcajNYtj2qB7qJoM0JbvI9jkpwMVZr0
g8uOEEYhysrdALNEn5zYZUwDUwKyWSHV7QgY2lY2raqs8umWrJmunQeyEqryzn1tr36fl98qQ51q
7d/Py8uX4acd6T8qw+WrvleGnG5ElZaj6Ntp+dfGxIIVCN0xvyWylx/6XhmS/raZTnAVIubE/3GD
+3FcWvyM1GBS1/Fd8kO/UBrym/jHcUmAyll+LdZICEYef60NMxjB2C4DZ89UDpFnfBkj7a63wrfW
uobx1zF4Srpxz/0JsDMrQBwjJKIDrT8uWEen6T5UXbPP64DTxGMKN0xy4yYN48u5+oxLldllJF/x
8cIOIpVty5u58i6qEShinGPUMDpAxojkceuWXyghfC1wD26GgTfTkBSMvqe818DoH4Z8eAhNK7xJ
Sj09z26971p3nbZlsJbGyMyjMQocSxghkDIyCLQR2eDZTtem6u4m0kVxl33t8pLn2m7WcwPnyngz
JQFliXhXDVD9Krnabv/gUBpMsQuY3IfroJYfIqXetCnahlF0DnTbOVSO3aIaqIKLIBVuEjaIJe+6
cTPo3MWG9NGp4yOrsH1+Y9u6ctNNnIWv7RCKFeaUvcG5nMQyh7CwJjy6DXnL0Oz7Ux4ExFLH6p0p
1NDvGgw0yR4n+32BZ67txkNpWPvR1iC3MQtxHDUQyHmY3g3Yd0OgKcN6DXI07rVzmFyQUWnuByU3
AwYqvF6uatDQ6Wu6uLusJ08/0lat0fJHrx1/f0CBWynGR8qKrTG7+GiIZiq07DC97vjQGygK855v
LAfiQmLigyflPPE5YbkDek663HrW31VJAgcqH2bbYX4wBSvXmVHuyFjT6Qd7rb3XWu8LVGy3KlqG
1GOCvpMBtMRpOXIYmA7Ht0coN1HtKe/jNfKLSzPo7036qoUZdRGmPP4UIbYLq/oAyn3vlg4qyWbL
aUWKO9/FRXcjtX47l92+N7RrbsZvkqyEoJ/LxoB9iEdaMfKeINf0sbXo2D+l7XgnEFIIZg9C9l9F
YzNQcO5FE96Qs6XA6i660d4nsjvqRqZ8rnrbacxPErqyKModCvnVKAL6b0Rd+mrXAuiMi5My+hAW
F7LCCAXK7Wg0aw7AiYmzna0bHMK6Xd6M3JJYfrEOZLn2yGLXob7nM712jeYhQ8cJKrifazYmxNp5
jgSp2Oo+VN0pa2F9QxLXi14LpvJaNx5VHuFmTkKIVThkrd8I2t8BPgnCGSnKyY9VgKxbvkj7pXRv
raI4pVhybfvNtpOtkc2XPM1uxpjWnjXudYuwDxRg0er3qDi3ZvUQm3IzZanvDfYxQJeREpVMx4zq
IhE3cTuviT3eVLagtms3Dj7DodLP0MsDf9X2q8jxmWTuA6LFgKSmd+LZ/Jyz0wOilQUJVw3xiknc
Uk0m4zUgu98n1bebHdem/3FS7Yr683+bli9f9f2kWhAhUnqGQ+8NTn/phn+/2Dl/GAs4R//C/c7V
fT+p+CprubbpxrfI73KIfT+pWBfn0pL3uPXZOKDMX7rY8dP97aQiqOfxP1ZIQxyZlMB/PalS4BGT
PnpyaDTkaj388iqrSZFmpYxWdNGTBwXGA7WSP3cI8It2dvb8Q1f7ZZJOZH4tsIBKBWu94GWPZ4Ee
gjPcsdxn3Tlxs668JEQv2xMKaRpjJaXC3QWfS6s+GF/EOJvISVgvEeMAIcYhyXNkS7AjnIl44BiB
/VlSH0CGa0UWhDvAvlrCIXU7k5ZKBEtDSI4IN1+3NvK5tKdMI1uCyjnmkckealInqqP/z015ZZFJ
MUYEwnq14S5K+3yJrcAHHXVyLEwZiOnqxqkm4dJ01nWKrOoVPmJJwMDtgUIRi9HJx/S1g3bM0u89
kjNVimGSZF459a8YThJ/xvlgzvNzEHhPqVMz9c2zCqFDlsiP5KmpKfvKfc08XgI2sL7fhuG9Ntv2
U7F8pwON+CCPbGZyjq2jLhOsPaJonqAAcIm10VPLO0vxJuGm4VvAOH1mvTW6BzEW7TAvWBjqMu22
r2B1dPO0LB7SmpQVP/SXEvB4/YXR4WFMvIOXpWurVTuUNqyGIf7QPJoN/0Ust3rMbiUT50WFLrmp
ml1URB+dHowhCJjhm/ediWKa74rfSfeYTg4KtIZcWYczCW9L+sUzOCTz28arn4pwusPCGxjm0Wii
bdN27jU3HlJFLE980041hdr9fiN9q52XovXfa+fHT5Mqat4+35au/aidl6/68UbitbI87gwlqEOX
Vs/3N5L9x9IXNUj+M7H4c3T3/Y1kUjtLR//PWO+nVpP5hyVN3ZaMOP7kEH6ldqao/0tXlUaTJbAV
Q2OadGjt5cd/Gla4RV5rtaFZe09maBs8CLTKYGVVF1H+/vSt+S/Ag/33wcjya8klIiQcan6SS3/9
tRytCESLXHI/0zwKmmk1pM+dVqwbRL2x495Y/Zdln0yD464PEElY6S4tijXYWIRQK8ufLTY2FBnS
BKpGu2Y1m/0q85eiOjsS4WC+TvpmZ0z5Blnj0Qo/uRVgPAhASNAzIfbXWm+zgaehlUNxr9npJu3m
j0Fn5PsuzKNtPba5bxISWXCK//1HZzr6z+8zTXD61pKfgUbhcoP56ftcRBPLhIrW2oeVoU6eI42V
28BDFO4jwdFNP11scRtgYO7Ndy3pV31d7TTl7hKkQxaLQB4MHWOXXuKUHKwwto4qGBo/wCuEcdlw
3wm/PJjxvLbDTNv1NWVuIvuUvUA558c4nVQzoUA5tYZFpio+N4G5Meo3Gd1pPa0aM99YA6wG0pzc
fDOy5lwFyQYE484Q2mfbK3075wTCZjLEFMTadK/ies1+hW2ohdvISjfR/GbL0E/RvQam2sazcWNo
7JkbtK1Ns8Azpn1lTb7HIoI6VsRd1MlR1qOa862BTG6aoscOAds8R8fZHf0Q6TWpUMxq1jqPLg1V
fOg5NIKcbS6MdQETWjgPSVysE9s76OMlgJ6Qgdzl1TGILtFcsBOC12NVbbL2NgQkTEyJanummUqq
jIhSjh7BEbeJzk0jvCV0cmPPu74I3z0tWCVUo1F7KYlStqoFIYT6k+sCs2+Ag9bS8tsoeGpD822B
QuWiFKR/FFjTPol7n+F5CeTan4UebsIE87eD/yufzgorPBUDoafqGlbzbqjaI3bPlbXQaByMRFE3
MfOHqiItshwGxDpFZ68MRBHuxECN7mUJq+Jpn9Mlq5tHj3UgPyxOIoImp1F0T46dv5bopZMcUeFY
pMGW5A9mj7pGTJt6W9ibB+6rbKPrDtCAftHk9yItH7wWC3CNzBAR3EALDzQwe61zym1QypnmGe8G
g3URAEag97eunnN0yX5VFgZ7DlD5lISs8ooxYalhxbK74DiYjY6KL9/o9K3JnVprEYkTbYQ7NFmr
mEO1bshiEUjr23obp/m+GoKPdtq/ctP5GPA97K30c2syj8mCJx2FbY8si++BFjRXYxhXeTi+uWkN
0F+vs97ahCwdlDT4yhGrT6fmVWB6R9yeL1ziXglhL9PW6MZq5YZ4Dad5tR0LsUnd+Aa1EjxflvuF
ZR+l4fkTClVkzAtFjbcuU/Nrl8/octE3N8dC2yIbepHK/gz/82bPmgWtaG7o6CPDyqcnU5BaSxK2
VwxsvQMmyuZFx5nUDmtmvHwrZmdkBfjMJgQpu5NV9J8iAfKFqxjaWL8R+rJ6hUKhN5OD0T3rOfTP
iJ+7fCkm64bNWoeqDoAT+2vPDidLiS06I2zIeqXyD5YWxQdyGKx7Ijioe/NiZSMtpLtFtlHywbLL
RYJdTOcs7AUfzLhBGY40oa8t1vlFVUweuj6PcfzALPaBv/9hVYnhAGYb7WTP3spE15x14FjvVR9G
a5MFUDu+PeToRqgLOen6KjDemXDX9rARIx5hR0iU8nOVHkStOWfRj81VT5p2lWhV+/S7EvlWiSwz
oH+vRF6iuP0af1Gf/1mMLF/4oxhxDYa8TLzcb6gSN6fvxQjXI+ISjL4s7kh/jsS+FyPkLcgfg0Uy
Y1madXzVj+sREUJGvwQxHGcJLf1KMcIk92/HJFcjm0ubjrrLNlzM2X87JuXQmRYbhg5ZET4byfhg
svsrG9zGH2kOk/mgGih22H6/BviMFWKoyuZUUsRD9SVr7xK6twnf64TwmcRcArK2kSWeMkL6XC8G
X+kASmzKqhhtpcGLJlNzlVfMczzl7jubJpYysLFn4adMixFK0dfTNNfyUxCBElSAjaZb1muit8OK
5w8maGJm4WXPYQ6SBT6oFwzBTcPXumXjBasNblVOX2oGv/ZE6qf5sAtGLm0FYc5xQRusBXLIbXlT
h6geMpbbhMmDY8tbt7P3wmt8Les2M6QEVPiDtaATdaktzXQmL1O8c2v9VCf5XQBtQRaJhD/8RQ2H
YcJjTEzoeNEBeT/2vX5vonMo2XVo9Xd5Xp1mmI4KtkOwbcx3SDYOSbARkbosae2BE6bojOcBOsQQ
n9JU7nNLbUN2JgwwJC0siQtTYg/CV0N2m8Ka5JHO/tRk16r4YMKixOk7lmTOeAgVSJUBYgVqBSJa
nG05XMM6R5eb7FN205SQLgLixYR8KSBg9IWRKdQLWiqs/OwWGkdQTxiHu6iSa81hbgBNMzY9yWWX
AT2jCIibAPKGLPojtmzWBLgEs2BzwFBOcoF1VKodRlcBkHv7CJoncx3fYvtcD+WjLCDLiBS3QlVZ
SbzX460ZOTvwNkcekXau4lE+m5BD0ih3QTpucgmJYiKQH8P3kLotgjjSGzgiCKQAEsmASMohk7Rw
ukhIpRpiqYFcGidOy4gjnf7FvlWL+ao4GrBOWm/5PTdhDTFXGfR+KJ2dp33g+Pa9hiwnxJQK7LNV
WRsHkorAzk0GWdVBWCXySYe3EiW7BOCvarzT5HZuO/tYz+854dUaVqvv830Pu6VguGwgeRumS8F2
xQvkxR2Fx2DiMqrErXAcX8GDpbFxRa1xqOHEltmMghsbanvfVBgJgoFvRXVGZOTncGZdNvghh3Gh
aY8mHBrBfdB+d2M2qD8pdOeeEDdMWhVZz5bCzADPRtM1GNfF3bCAbtNDGAX7vu7WqXqLkmFtdC99
PNyW3XysLKfW2dAZsAEmXcJHxRJDijtE5WnLNp1Ws8onjYATIY4VS7b8KGuvQVXQ6AsvTmbsjFn/
pCgRZlJPGumnQr82SxZqWJaDWdsKF0VtccLWvbKoYExy+UuUyuxMwBrSVYU9pXf2EriyrHVYeBuG
UXNtVxc83JjVq3q4nc3uc2bNcjvTGNaXKJck09V77s0QZltZe6mfjPqDEYhDJ7u9W0S35mIGbD1i
8sLeOBMMc8peFxhI5zSUrkHVVhyrmTWaWaLvbDeIfC2Up0QicmzUXiKeFNG8tdnHMWIBM5a/WvIu
kah2yDU6FsixahZTRmPZq1Fzn5JvvZHfp+23TuRyEf7303ZNXU+it53+cdrC4P44bZe8COeYTeXH
xX+BfP9z2i5XfyxU305T/vX3k9Yg5vs9yPvtv/9+zhqoB5a+JeMtpDwev8ovDMwM8x8DMyZli5jJ
YAMzOi+55E9+uo4aQTnrrSjnfVzYnxW9NwB3Got2lyU49ZKrsuL6ggiAt6aXIJzhuBRnczLDPYhf
jekQGZJJaZ64tMeXnF9m2N3aXX5saD/PDdtk2k4Ym3Lw2g9mK5vLNA5sWsxYMbF8BwD9i69l80HO
tMgoBCh+WfF1tth17Zj18hP5pbLfStbuBjyoFTrafvrYtdnWLM9MmOA0WBxJeVxLBHqBgbuXOFhp
EPCtDPkc9mmzESyQ3E/54LJbNBgD8NuB0f9Qm+ojVppKQXC4+jVUM4xRloznKZbHiS08o8VKmcnd
9UF6b1hcPlPHl0WGcL28SZxpvWyUYYfyVivml0wfdxZRSzwk19Sdn8Ukz1FMBRA1BkIF9SKRtI9Z
c2h0NmQU9X2YZ1/LfD7xrfUTXL/cTc6jKs76xNJWhdmncTeq4P6nT5ucRx//06FgV0bK99nTk1Mw
2VCw/8feeSzHjW3b9l9uHxVwG6Z5E5lIy2TSiZQ6CFKi4P2G/fo7QJWO3KmKp+aLUONExSkVJZIi
FpaZc0zTH4bguhmSZ4u0aqeOHjUr9q0E2xF5xXBOtE+GpNtRHdA+lf4BhPiWdRPnQ4Q+kqjSmRvo
kGGOSjfqkkdTjrsmfEwMWNYrd6cROz1vSjNiNfqnXrzVC8ET9M/1Yhtn+euve0Jk+9+KBUg01/hO
K/ldqbAEMmILUpn990nja7kw/3IwDNhQBNjcvQn8v2vMhUmPbyN01ri1s3b8nYKxMAx/2BM6uMuQ
/gP/QJmGBG65a3xXMOpSr+xR5+yllalCGpyRn6N2wqMVadzQDK9s3JeGnzbOcwnYUvPgKCMOUpRW
q6aV99BMb3sRbVrC1fCr1wjFMt9oso3SyNcOSdcqM5N0Uwtg3VZ3ctoZZm4w5dvWGd2bOoIoBSXq
IPLknBolBSjosewXZN6XY3Rb6uGjnMQ5t8kXiqT6wKQOE22oP+JS0/BPKfautrN5xz3GD3lkvAQV
1SZuOipRkhn9SpkgewqJ6448ZWSaIOvppvXTlLQVrh37NXIlOwr5OIbBozRptLop3QvBEklO+pVu
ZGcH0+66dpimGw0Lc8oCRpk1DtBUg2JmWxnV3WnQrFtHL08ChOdqWIIv43bYOnHpm/WYHjNpPMiW
GNYuXGj4xWcnqcvxXSbBGFjhoG3CBT+gyA6cVzjQLbWH2NSvtXA4wGi/6m1ABlOfbocxOc0Fd14Y
SjDLjjBqT9B9Pw/jTFabpMfNJ+tjyzyiuc1dBL9uZTp8UWyJHQ8zxFMRZDm9HTJ0fbZWtd50XMCT
wbNS89ZKSMgllSk8YHF+MKtctzkmu0iWbHYh9pH4gw92B4asZUUAEmFcOaRcrdOAE7jpzi+GOsBl
b+VLFfX5NjLdcT0Po3ifSEIQLK09Cl3AscchFQcJ3j6IDPs/VehLFfrXHYH/XBTxfxHG/rggAOmJ
NEcXIBi/bAG+Lgg4ki6oxKUOCLHwRL+1LSwI+PvVbNt0VSgpP95PLRoaFWAjCp0FA/lbdWgRIf1S
h7jD2ggoqJXodH+sQ6HZO9DTtHBfKVbaPs8LNyx4Q4glbGpXpebcknQOuiJzIjKgTZJlO11jn8yQ
k1SJjSOUe12car5YEtlGddrzh5HslxYeO7fjOM2zH9gs26eM1WwsTYhD7kKCTyD2ZHk9X495uHUb
pd5Ys3pfmA35BCUFDKLusk0DEBfbt72Tfc4E7uFCOJ+HuD8SLJP7kN6vHdGSUWnDszAESpqietTt
4cRpxuCOS7EZLDjiD2NfPOmGfZ2MciFJ1EEIHAVcVNAdK8AiieuSAxxE9Wc9cTbtUjGAeT8YSw1R
EWjUSb/tl+qiKa4CeKU8hZN5G1KA8qUSqUtNakbjOnirUqCkqqVuoUdW17qbnMfGvDKX2paH+V60
uVwNlL2I8idjUHyUw6nuCVmkQGK3uk8NoqAOFtUzWMqoMVs9ytqltvapoW8UEpk9N9b9ainBCnS3
HbhHDSuW/JguhVqm00P2VrpJPCmb4N2MImqxV7Ls4p37N/n37wsUKODvKcM//d//Fy7x/3ecVo6B
/9Z8rKBitL8OKssHfV0LGn8ZBgs+9oI8+T8OKkj/mDj+Nlq9jSTfmg+Tu6HtQldHyAd1+PutII8o
9AFMUMJ4Y7j+TvNh/tp8WEJnlHJdlmGI9Zdf/675YB01NZEysoFKm5uG3MG4lw+NY4F7BF0GfcbG
5ivBChWqPKItJq1sOM56cjvazb3sgq1TGld2b24sxbnoFTQTbMRKMR4KvXgkmAq3tbCf3Rmlj6Z5
fE1EpVT5B62ztxSYx0mfXxQQo/NctWcUxrHN/B8ulBdSx9oUOS0xN+Sy5hwNwgH0TzU8uR2a47ap
q23cFACFJL51ZyXYPpapuQ4c+aqRvbuVbWCvsjHbGG1+bwztHXGmxwnze2Rlu0nDKg6yM/IIMDom
Khx7OxisywTgBA2YOymeJumDRMAqPY1yvMEqSrgJS+gmXHLwZOF6CZSfXVcoJMvLeq2AAopV7Woe
YvjtKOdtAC0u4V2FiYddWdzVDdSAvnIeNc3d4VM5BYl53bViT8QrlrB0fpxCPO6m2DpcU+aWvCBN
6relkPsyDM+TVa4R192kE8b9srwkenviTIdJuyMeEct4rzbUGON2hqXgqVWMCz5PQiS9rHAdKTnK
9q9R3r4UOZMix0UnzvZq7bR+hQEBoV+9tpMIuIzT35Q639lF5yeDs0IGmoIyc9X27ntppjMJbAty
JZk+FUko3kVp4lyGKo7Z/Yze3A6lF1TVhN39aMtsgNMY1PUzQeErVU82Ag1N3ZqhP2b8LKT9p0HI
XRN/1tzi4U9N+tKK/GtN8p+nVylff61K4ruqtEivNGvxL38llXw/E8FodJhEfuE3Gn+h/UKuRSPC
QGUsI9bXJYqBv5rtAu8xHDULF+V3ehEEHD/1IqxPYFBzUKH5wTCk/aTl6hU7jNMqsHeNc2Vqo2dk
2mm2pWckD7YmAGBw4MIHAyGaqAiCwLT0XMZXSsT6AH2r058ysLxdhN4YXrq15A8OFhrDcxbdztmT
Eexp5w5WUz1o5m3OqbtxAtz66bWGXrInxEgL/L56tBHiNlmOx7/Z1O2theWHI/yic0B0wJ3jzp0f
4aWsRxJMOxdMW8s+JRg2ImrOUVNcJkMDRRKyibgbRblBqkIfz+5fGv64HG2lti1xPs8qD701QLWK
sHr2PkXSkyyGHVKZmMFgIeJSgA0Bt9Zf/Ka9RXZt3h6sPN/q3YBKFOhx9ElLbi018VoodUNuYeNz
1pn1bo6HVclFOO6MjTa/NvrD3Op+n3MwUFBQT52HR8PpnY2MU07ipefChx8lGgbxQCLLrdvXFzJq
tiCwV7MdvwVIRnhQhP6QYT7Ctb6LdOW2JqbN6eMNCFiv5W8lyD914saqYVAb6mbKcCBl/W1vfRpm
9UKszpWN2LgCuySK2ocEwX1YkPM4XvS8IbVs2uo9HBB8EISP58x7JoITVsgYtRo/1ZVtWCjerHy2
J8LCS9cTwJlUWExEglTiQXPOBacam8ShGJ4u89s+n4wdt65rPGbMzho7ZLe3LiKcem9usn3HmQEG
yGkSgL6BPy9aVJo5VNwiF/gu9gZUitmOttEsGGQTz8xhylURISMolPNTxYWbptJDpHAjiddwomRL
PNK7fMZy5ahAMDUPJTLQNAAzCQv6tuBL77l1GFzSWvPQZ0Sui5a/eTusKn7GxIDYvFpSlK/dYNAJ
oyWeRiNh1DK4yJDCtps15xIVFY6dLs7zejUGCVZ7d6zW+jQ90UrCC9POiqE/WLEDgK3dyKECC8ol
g453Hjk81bxIU5gBZgi3pAc2VlKXpbU27OkI9kSJ9Wt7DC9Cj08lAXPwnQ9FtS1dkr24cQF+Edq1
sEq/EajGiR7MFPfaJQ5rmj67dUOO3HXEELFoyfNqukNevck5KZYtOM6IIGj8YXzW3bHldwum7kYa
4UVjhqjzpwXAx2vRK51hByMeTcliOCJp0QKikprGolVeW+KqyLKdE5i70QFg3R8qNP/EBqL7YPGA
9c1pX0Vp4pAy91WU8uocPIX08aDSPJXPQse1B2Z/lw1H2hVI32DHEEcgwGnj+6oJgNp0+Ij6rUOm
sF1h9ClyrK0nMT615Igb1uSpKDg7siWtyg8Dvi9gmavkqoUT6Fr9SQu1TR7rOyukBOGKY826J55p
rYRkrYF5aZUDSWzXqVVdVZBhVEINBxQ0I/AdNTyXKnsDeUtYryjZLFYfzMqCb+SiyeT0Q85zOyGp
lN1ajc2dkZRwjFCXPBtxzAWu3oXGDVA+MLVQ9BIko/wBQX5fkC2x5AFzxkBuQ84lbY7tfIht1VNQ
jOXdqUzulXjYtaLwlEjwiQBhdR/r+rOLnQxpO+alp6l5ZFu0i8JgPauc8FL2puW8Fv0SkEuOYAKY
r0/WKgFpTtMc+hp1OwwVZFREnvhJ9DFOlCs9/KAFEesLsXPDzg/RD40yXoWkMlXuazScRvVezglo
HcCQpJFX6jFI32vxRyUu36nRsa5R2ui7sH+sRzYdyDjL7qNivdRRuqcf2dORUSMKwJizcyVHfnoU
8OfKU9cd7LJj6IuAYTI7ig9696D1yIG6nujhdj+o7w0C1MOm2nKQ5sfnrtSNQ74cmft3RJOuSw2+
bW1si3gcr4soXr5iymkMFn/3p4tZuhimon+brO7Lofh1snr7oG+TFbpOxJ+IvX+drFwTgsWbof0n
9eeyT0HM4CxNhbOQ3b71MOZfrHsZgr6a8X+rh9H/awYGRyUOQbRGLn/kj6NVaicDkGmp7GLFerB6
Ca4dsYIO28ytL7k5rzqbl35VIaxkJ1Jb8zNLiL2to4cusVAUBLXHbvYBhAs+pLRiBMkq6qVRfmDk
stSI8zO20zrt14iA8EIEVwkxjUYZXus6tsEM/2ifiW3DcShQcVkoQBRxaaCxXseVc+eO6nFEPtf2
2DSY/Cg+xGao1u1EhSVw4WB1/c5txHvFdDbLgzHG74L0UBM2s6RltE110Uk2SMnWblPMQjMvMXy3
uBAvo9L5LHIRflH4ubdHE1hlFN5R+9q0uV86HUlSsHJJOgfOtc9JRw1xBYNi3jQgyla9Yhxckq5y
ItlQo8anxkxAKhqbMonXjRa+pEqyJWF976Z5v9KMcNp1DjqqIC3693ZaJgTEW/GTogvyQWL7vksM
Ykda2yq0TeQs91srmODVWuCxourabMedo1D31Nd8CLacBD6a5CtoLlo3tuOG9qmTNBhSPBbFu4TV
VTl/dghoIKdBI68BYeBVDMaN8ORTSJ6DSa6DtuQ7kPOASJQUkGZTkf9gWYlPMMqaBde5dxR4t+xx
CUcljXAO1i5aEq1kS7uESrAKX4WkTPSkTeSJDsbD1VJ6Qf56q6eSXIp2CajoliS/kRMi0UAnMFzX
bkswXrPkGPQVSLzMK0i7SKbej3hBI8OJP2XkYRhiOGcDJtW+Ow9FtMvIzXBmtGwMbTs3a/cuyRq4
jgGVxNcRiRt5tjQxiIlJ4khJ5NBJ5ghI6LBJ6tCXyA5d5a+nU9ZC4ka3gxUD31VPxkeH9MMg82Mk
+6M2y6MgCyQhEyQiGwTLr7pmI6h70WBnV1iMrV1hF1tHgs4bz6zlT0zWniG7p6GzTxOUIb2Yt5ir
nx2cdGGbr/8U2qXQstr5t0L7v1WV4Zn+ZVx8+7CvpVb/S/3p4vWfcVFfZkIbaZl409l/TwXS/nKh
nTgAhdh7qZpGwf86LnJz5+BuLstm3EEL7uG3tlg/r65dGxWNZkNzMJFv2fpPW6zSrpyu6ES9G1r8
c1xNkMikNksnuES6VxltswndQLmOppjyYlvqPB87V4cyaA2yWgeRLkFgsaztEdFvlaqaj0U24NfB
F65Him+15G5O8k4axauYGMmmgFY7bqP+InKl3yVdU68MhzVHkRWCC7xyqiJ6yyrvxg2APrgQ7NdW
hTEfmWnuEa8Kjz3XJ5ZtAnQ1hEm+gVsz7QRQOfNVj3p8OONzTJDDKuiQtCRRuVcZv7C6DudWia4t
qMOrPOWxrhMbke5svk5GSfxzAh2wtuwLSGRk+VlxCIsAgBjdl08x2y8XKCEt2MsEp0h261GBvLvD
sOQPdkndWi6AxbDHpa+fUtGdmGZ2jUzFhhSSSz+PqL8iTQEdVuSv2jjR+pGG6rNbu+dLCNZxOeur
xhwLoBLTuW+1bcTScaGAXcu2uKYtoKGu4YUnTvrYlSXXvrJ50QkwKiPud2LK3vWWIDglGnTF2KTJ
ED5lIU8/3229uhNo6KAEVvLW0NrxjJlzIOw6IpdE5o+qBfRUyPKh76YrM9POXVCUbL4Yn5NJZ0BT
0hKHlkFeQCPuUxmfM1nkL+7IYLWUrrQpTpLG0J/K6CGXvHsaTKFa55L4OZQuGb4uo0PUurdG0iqb
KszMq0otpEaaq+4yNGFHLhAFrcsREiWpyAxloar0+5JNiw+FwIHD1sfUyZb32J/q9dYmLlXjn6//
t88v3a9nN0rB9wt4FknYAak1C1jme9visoDXLIuMgKU6obT9dnYD2ES+CXe1Rbj7hvL9T+2iTdTE
wvkVXwIGnN+pXZTRn1ZdnP9x73DIM2ykBMgRfmwTg3pqS6uYXN5+6GhYvyF9JVg0KLpbnDuXYk6f
ak7mjav5qi1CL5nI9iLy2upjtIOjvIoIuU2K3hNKfDER7LMyDoFna8oSmL43WJ1nmraewDMFlrtC
DEeP9qrM4lzbsNan+BTb2XVSXpUzBMB6IFHUhQLE1T18Mkg8ybq9W6saZP6RBFPi6StSm5Su9kku
WaM3uoMFQhltSdKI9lAqbqYWz281v1TY59CEelpirzqsw6rzIQnQIsLztBroLS2mfDdo73ohvWHi
Cj7f6JNzr/LwRR1eSg0pr2LqOKdSstnIfrMsVmX2Hm3SVdIF7zLS1GUF7GYcuaZhJ6lCMMT5ju8B
yaDIb1JVu5B8TSZ3u5a5dmiwe6e24Vc1bwKSxl34LWpbb9VKPWeVdrbki0FyW+FcK+606s2XCc2h
StoKn+EGOda2saLDQMh339VsApyPrj1ulPK9NhBxJRs2IED+QeX0zeNgj1sgypskIy44y5N7c6gf
0Ufh+H5TdsBKMc1duGwUstq3hnKT4BFTmTVDOjPSAi4V4tQ4ty+s9PgulScVRks96MfcBN9RVkRd
N/ro26OGjQR7aeJetWPm58UF3ylJSBhLaqwfkf55loc+fenD8sqNep+d0okL6vum1NiduLdwiz4k
1sc0JOcgW+LR+Gdn3+RE9vUhWQgGVlSIfFhCMZ+yn2SxsumJR6Ye7gqKXho38Ob5MWOroLpNuSz7
d1oBeZKA6k5d7BsUVsTPsB7eYw7ZL8nxAFD5nrIRm4tDNn+eunhtRs1WbzsvqkfX42qcazGSUhTa
iXYYGkSYLasNLOJlEt47WXjT04MaVrcnfKMF3R7dpHNyqAn/GnWOLXAi0gh7qZkdHAtrBUheMRyT
wjo42rDqk6BcBc25qO/badxL9VK6J+Tzyyu88dw+f4Erj/F1qrdljnC2dReYgN9FsHGIv5Fy2Ngd
cpyQvwO12CQFsV0aQXVGsccn5s3JgzuVu1igXFZx0uvpuhjS99FwSHQLIyv7K5Te8NKuXFw6OliK
D3GOL6gcq0IBDGxjo9GTMjR5hUzOXUUYG2SZMGRnaS2zjbtMObk6DXsRmES/GzGzmckiiKGoiIPn
gpfLMHAcNuKNwfAUWEVDW54shN+DEWABVAJ3EzFwgcelFjC5KMOGO/uGIzpZHqjwq+o1Y2Bzs7sg
7QkzUjzBOJdZ0pdzdGlGc50w7jklqQuMf52d+E5bXMLcQVVPrJezn+J3sYQA2uabytHfC0ZJNMUv
8Dk+5S5tSsPQmUPHF+50JD7srmMoNerptmdIDUaTOqT59qKsK7NTY+V0Is5ZZ7KNmXA7i5sAE+9E
ZcuXETis1I9xPD+isGBvHl6SmIdhjq8xrtHHuPvOkOHKKHM/U62DC2ZjpavvQTb5OFCxaWX3Seuu
uLfiqTLQMiIAWMdwKUr5HBJyrSCjrPtj1E1rA38hxgBPsGCrOmPnRC8GOLoUT5LpfCxLcpjVbN3U
zRXjKJT0YdvG79VuuOZqgiQr+FDlcBqgWqEU8Kqq2/NO8sqpel8o9VOnJz6Cs4eC/JVkkitFD/fj
EuyYZ2AgG2/upI9AY21KslcCjp/jvC6DwZMqP7xJdyHi3DNoILuIpVUwP8RB5Q8IqPp48hs22GE3
4l9jbQW2vKkwmSfN3giCPT7zz3n7OAcsx634ylQbwFbHbCCYJdT4T+Mc22HnsQA/kbq3j1xWzO26
gMFeuj1hz+XBLKdVpdl+4fBAJGLTd/eK4BKMlt1pqQsdscsDMJXAXPjtOLvjl7ICzozfo0rTS9gT
JDKZfmNOHzTOjGNXXySxFXyhL70koZK0zLipYZGowbuG3teuFYBW6nWUsHsv+13QPWU0sSLrz4oV
XVP6/djVbkABwrKtCEixaw/w3F3WC3Rd06ljxxnPHIZRUERp4yuasp+j4Djlxd6obX0VWRjqW55Z
PUzvWg1bCWF1f/q1t+Pkwq/8537Ni54lFNrw+Zd5E+XTt54NwxTNl4kogTvkl6C4r1Ip8ZfQ6dre
8IHLh3yTTNDiQYBgrDTgC/5opNLRVNHlOUAslwzn32nYtDcv9ZfMucWFjvQTxoTO5tE2cYrzO//U
sNkj/JK4GdAoGsgbVMHqLHTh3uSdJ3uiTGqxcVKQmG4+EcVAHkitnhvZHeJZHEBTcHJhBg2VnDv4
lCReTFVtOtJXi1LZqX2EXrtZnjeOfFi638VK5am1uZt154Rji7jQoHhvxtpNO4tXQLcnTQsuzowX
gtghMLMHA4vjDNwnq97XbbqZxSWegfco7U42OU5hClzZvFPL7EykrCfJanH6ejOTEFcY4tyQI5nC
0kMM+YLxea3a72XF62dsVnMyPSeCfgZiNIpOjrrg3+g1+3CvsPiD377XJhwkgcbtZkor/KC5embn
s0qGZJMZBFSkwb09Vta6c2bp6zkZCPVM5GyPqSUDoS6na2lhfSU9GJZNUNXbwLVgzChWdpRFdD3E
ikF9A18467MgFwKKXtMyXuGUqUvr1e7E6EfFVVHIFl+s1sI27IrcrVdfbC5pGZAy0xhXkeaeQsB2
vTm/1oa2UqP+qnJYZLH0L/r+qgEdKixjCL0v68IkVilxI330ahQpsB6TjiRyAgwqbabxEsFfy5JW
QHL0TXBZNLANuah/SsZbyRD/WjJ8NPmffi0Xywd9XU8tw5rQgZqAY4c29f2IJ1g0se5GTbCs/Bet
9g8VA4X3ouT+1XoJ1h1lFsBrw1EpHr9TMX5BqFEwKE3Ivwzw2Zbx9uvfaayszNYKRDvJnnit4tAM
kq27pnabPuR9DzsQQElXQUI0hgCm1NBw7k7GzrrLbPsmHFPaIaVI9NMIYYs7ttW+DDPLJKGnPGsV
4sIicTPQAWULhlTWXPymqoi2pUqjo2bdg6tLUg+A4djLRPYl9zEt1a0xghhTbPO2AInpuSmMXZCJ
wy4xwW02WkI3FD3pLs96GOQ1Lv9+41qdtW9F2GHxMyfLI0y+JAjPNB86yC+lnUJUWPzjuWuFt46D
z3s1Nha1UBeVuKqrAEdk4Qa7FhDNByXEywflzeWQb8/nGkC9spQOdSkinbQ4dZvqbdaO1pY2AfEj
trpVMfbPLM0PvdaBdAtD4MAKSeGaO6y02U68XobxqQ7GZliFaYpDriAXc22prY/8XFqcjkXtVZCq
tvSjPKJieVpZNIfZ4xSo80WRYX9Ce1LUN3+e3i9PL1uTf37hkyL93xCI7GO+Pb5kKWAH4qWq6iiP
3yTOX9/2iwsDDRCGTRBRC0D++8cXYdAX28YPdi5ESvBPOO69Pe/LL/3GaplP4Kf1DEqkhdvN8oh6
QPPw02o5ZxqptVS4uyDQ4NA18eRpuf485u4EiCAOCCiZeduj66syyHBklCJFKVp0FyE/rVV23ZpM
8PgKuPzkA7CHirMJSeeVWm2Npu1GXMVk2d+2Y7iTdNFkltTxTZHO9baT8lPSo8UsIpzCtk22am7g
fCyX8HEZF/p61KGR2CZrAzOznsqAQ5rWtd2mMDsyv3NEEBaDGrsGex2yGmDu3k9zb3tlz3K4djqC
KWWV+GNiLNApYnIChaVCZJazP7WWOEqrQIYxzQ7jOiZbNa7ejeZkb9ltDofJ6TRvFFlLUDwn9qmo
Az9wjZ4zHD2024761o4reFUkFK5aB4zwYGqsJpzYQ0H+IQFeBwNYORlufI46+3ZozanHp7kkUwx1
l2ynBMWX1jrvWOMeArepd7pk3eBkxmsMFhMFh/4pgd5qdspdm+Yf26i59Im4myf5sZXyw7SEY+h1
63HyvcpjvJukZ4xh2HhsNW7MCb9ykXYXEXX3TpcA73IGo1rZavIwJRaZs2r06kqJxANvNy+R0zgO
57CNL8Lp7rN4fAeicY+H46YvNEYm47EZYugr7YFoIlAaVVSv2nw8zpkTrpPGtrB5IDkh6APpRyQI
r2uyesXM1AFORv0wT5H2jNRU3uoVlT0qAnedhywuuBd6ddd8NEuXm1/mQDmkI8vjUBw7ifqkUCc6
kJHfe2zw4i4Lj6lSd4YlfMzyNZTC/mpAjX90OlIH1KRudpbMLcafDMB03Pd+GcjxCa9B5be5gY4m
jJSt1Y5bDam9YhYcGgZH2dHBGx4XESJHa1VdqwrQ9sl+JQQEqq1BvKRSkaHjkPMLnQtYNZFF+gpt
NAgeRb+3h5lQdyksP2jH+TxHOks5pcrW2RA8xSM2RX3k2qHUUAZgn3qjVR1TvdoOuOsvHEU5OYaO
s0M6pvqOyafaOGWzj6wSqXFPzHlQkSoJOfJKsRYWDGqYtWvPChZ0Y5cFMy/fbmq3EzckqIJDqe2I
9tS8vhcwefmqMy/AMjjWOl/tMPLvKkO5+/MGWN4Ab9CKf34DXOL09Zf27e1jvrZvZPOwr7FAUtCg
vdXyb+Ufq8wigP/71UBx/jrvITilxNPxIYVTf4wcIdaP6ez36r76My7DFUC7QNgTIsCTYi5vnu+F
8ZkcJLQpuK3WyNYWgQ9UimsxAYFAXG2FT7P9IGy4Dq1zZBdxDlRrjZoMvFFytvVL3wzHvGQIG+J9
OYbsrJGhLgF12W3ObqeOow/TpHqdVm6celKvs5BiBnwgBLJt4HwnbdM4Viy6ZvaWMrWu2ma+tybl
NNSzXwXRDuYsY1Xv2V1a+hrG92JErBqqiMPYfzSrSDbjqm11hIYOaJ9UVJQn17f5N+UAbz0vFBi4
AMAn1tpZD5vDnItPbWKVn0wnVftNpZi+I1gtu9jpWllqW0cFjzr1PNZeXGFR0SuiwyVBV8NObbpz
NQxX4K1WGe+XWrc2icV/U+5pB9eaEXsRnsXW2kkFnQHgibQdoUmFBLfFviLJOp9bXlPWqiww54/+
6PSrAsQ7VGxPySoGOBOhp/isoVyM2kcxuHs7TdfklG6GaVy5SQ9JSnkgWY7ciIAySYsdcvxTRH2X
pLD9JDqvxCZD3DKvkfTCtWoe6mgmZw9iLMxIMxX7RCw2mwDIgwIRJL7OnQrumYaM4eQ4tR+XzSHv
1CPpodgSjNwfq+kgauOd27lE6F6yMPGL4tjYNnvf7nnQawo7y8LWJnXuIbegL8Gl1ArU+uAwXPDs
7B2h8BM/0A3G6wzZHmj7enY+VKJcY5leNUP3GopkV+rs9mTJRyOLuI51YL4sAlsuBwEimLGuzn0A
vcvgtCFLVujlto/FkVdgwQ9DsGQR8L/hIkB31Y391Nd8Q9qg2RQ5wXg127jCWGezfVePPWG380cF
qm+MVrdpBRGIbJNbtnVqSJqN9Q6y3raCPj6X8mQ2rj9bd9EIER2BotGOvoj/pMr8j/bWOC9G338u
m6vnhoivXwonJuHvG2cLCvgXbjj17j+aDOZh+h/dFqy8CGP6cU3GmEwVwEpoYRxdksa+ajKWSDPK
7Zfcp9+sn7/6ioAvCpvrKioKNNX6T+WTQES2qe0Y7R1W0IPMdgg4SFGoh4NJ3CFG+zpWtl1gIgW1
e8/RZ51niuF5oyKGOqp2n48+M/LwmL1Fh3VLihhWe4nul2Qx2HzO52nW4ItoYDppGgHxj3LI/N7M
K3Hp4bv2asGRLG8XBFBjozNYgLBt6Orv00GgdusMcGFv47K+TM5JYiFycJd5mu40xMdPFc2WaXta
5u5J4j4SBrvNbZsMgnRFWIG7biiu+hLwQltV5EmkZH8sk+qfvuHtAVhcHf/yAGSvH9Psdfr1EVg+
7mvvYPylsSOGrUX22LLa5ef5a/NAhC+Hfzwub2lly/PxtXdAs0SLSLDfm4EOA+i3h0D/S0eTxPKH
zF1N8JT8zvS4+PR+sNSyioIFxtKZz40na/nEv28ikN7ptYixZmaDFq8THKte0Lbpuh0AeQe1SA7Q
vEm0j1J9+DgX2QGEnnZpW/PONTr0x1BnmnXhMqhEUxHgrS9s4pBMc2bvYZKFthKMmd5gafXajd21
zGa3P8aNESg+xnBrNeqhk64ll8nl8D8vVvdcCWLC4GW70hudeQN0FTQRUDx2oVDsJz+C9lkDgrTB
9E59T5xrtot146GYmqsgNlBMG6RiOoQu6fu+fsh5I48p/F8zP5aO3JjiGaifb6TorvIIyYIO+am7
nisBLotNOXkTAWta3jvJnVMl68Qt7ni3vKAa2BbTdsZsZmZjXDMo2eva5Aq2VgKpAj7RDqVoLHI9
TA48KaE8oAW4pyo6KeVNZZ7+PHVv3br6r4Ka6zB7lVHZVP+lZ18+8utzB0QXeypWVIvIMJxgdObf
njsYFoBvFvqttqSdfXvweMUgpnHR4pjYu4zlmfz69kGLA5GXMw3Gcyypv/fgIcT75cnjtxMqCA+N
iG94QD8+eW2VFmah6MYuKEd7M5U4aYxqvhYmrVeSRPoDWIXwEdjpcDZEXQGCGZwXsynuErBpjplO
q6YbiHaKzetQJzMCHGwIZ5GT7mCqW3VW1TsIHB+0MG/pZROonl2Ucyc2ilvAq72XCBdPySg/FnZQ
re0h2o9hVW7H5Yo/M2OrLoRX/utzCaKSx/pGFmqOTK6q14O0341V8JBZ6UzkfLkT0CjhHz+n5K1x
VdUhdcU16UqZfheMJfafNjuiTtxzW9XOGYSgbdLhV6msqmH+ntudHRZ3bjC/MDzs55huUJ2RXBDs
YW36Qb9BNgFI1d7UVbIhWdA4jGLkzq3ftcgUEy7+OF3t94qtX0WwMlexpYMnVw11zXWG5zSdAduQ
VYf0fPZtyaOblGq7S5LZF2WFP6U9j2ZorVjbHaRr5l6myMeub04kbl8CU+5HSfNf5cMB7ctJRO6I
9KQSWL5ISjLQI0OvOOgdN+lmhuyhNi+Tq3z8P/bOo7ltLI2ivwhTyGFLAMwUqRw2KEuWgYec06+f
A7k9Dt3TVd5712U1KYki3/vCvec2A8nIMZneeRsZoJSY3ETDhNRDf6gq+xjr8R4iHvHXE86uJUXc
rvu9HQ2KK5r+aqwysKGticpFQPywSC1vx3JvEWbeT0ntwUfcW3OpAF112sqtZFHcCjZdnMMVCPlI
Tc89AX3uoCHNGmzjQSCucIkASh6KwfpE9vALrr7NlFHlhPRrWGNJFdHIIme+FAIPQM9Ny9XT7Fgt
4DOk6ZAHs8UuDscNZmCuZSPKJ2YaFHGIWSvUFF1cv7PhJ0LLkm0PpSEuIIFawblj9R21fm7XpSfr
AyeoILBCIOGODIYhQnXKPzXJR1GOt/XfapITzO7in07GnyoSiyhFUhtx73MKLhunbycjHCKsKpah
Umh/8Mm+n4zLOAMGKN4TBzAi4ujvJ6P6H3IeWR2x4fpAgPxWSWL+ba5BzvAyxraAhTPT1n4pzFuM
8wIWibbtOnugobeC6lz2yZPp5PtCZyILAuRQ8U72hUxCWUNmgKepeUNDCqeXRcs10+Lr3Mi2BURQ
F/M5Urk5CwGLZS9RNk2uqfTNIbWnndVHmZfnGtvgEhAkpkLLM6IZKQuy3Y3haOlp1gQB7FUALjJg
1mAHw30bdzOCi0ms7Nxy9nEFGlCv2eQEc9VipBNb1SAMnUn70W6tW9BhVC9Z0+I06epNOxZGekXT
XG2MkAHPWS9CDqlO1fmghsziV1YD2a8v29hxObzT1A85/+NNPSxcX0FS6kol0xti8ADwJ9HYHv0p
LD4Ki38v5y/iLXn/J0vXj9X8ktJNxaDQs34ocn/67DCFYxJHvPBiOFgK/W/lvP4fdvEm1nN4gB9f
+/7ZwecOWIuIbiS7v03L+FtRYZMfzooZSbCBwuRv5byZzkrbdHO46yRg/uoSke2AbVhXRAtqxOI1
Pu+tbW3KyVWCQnytLN6BNE3Ct8EuJW/GgnpbV2N3H7IMnjEN4IVqKz/s87dAti1vmmB/yQsFTABm
ij8QTcUwsLTFmlyJGox/KFZxL6rbdkLbuvCdHCnPNiXIJ3VhP+nl+JouNKiGrS+pIYtEEVSUZKG6
REd4T1xGlajZTUms4z7vUBGX08x9qxq6n7VGhqB4iTFplkQTKdPRoig4EEL5QdEKheEfTqaPFJQi
6ACM5SYuZpuJEc1IRzirNGp3iRzpii+rarJrSxNA9pIXPi3J4eaSIV4YTcSA3f/zmfpokfV/vY68
T0NT/F3+ri6P+laoA8o0+AiggEAFA4CGQvn7dcQQCNIYINm/LpYfPlJcXTTByyN+rNL5PIGJoWn7
X9n/G8tVDDq/VOn07Xg0EWgw+ye2YvlQ/9gfawaqdscegi07m3RVh/a26nEtsseXQ+k2CfXVnIS3
QcQGtUqmrRFIN46SH/O0eSkCfDZl+GZGiC/xB+u94WaRuE1UWlRzo9fG3sBrjuccn37pakUME1q5
MmRsHU6iELL9VoJysiZs7XX96kT1YUidC1ESV0J+aXLyVC39IJoXVo5+rYHh1QtWlClmoeJoq1dd
FK1sPfiMEt4LWFzFZk/8tzbY11mVIbIy9UDeK2NnfAlk6VlWtlKiH0yc7H10EDMKX8laq7T+RnIW
IwxiZrqxeTdG+lF38nd51EmH1KoSjbzBj+808HZh6D7ObPaKhPCDGZ0rIJh6tkisvDOmwA91HM4g
eI+JHJ+Qtbi6k9zaiLiTPOAyLK/HPt5QS7+JgXRwuT0S4bAjjgHWsubXCwdQkUq6ARRXBdSWVnVu
CxQiutK6XZFBmjN2WZg/9yC3laQ9iiWQi+8Y92W/EjCM9WLwq2rwFfQsUzUlXLfte1yjwyc9AC0Z
tYKJgNpmo9BDySFVB2qhFGUAPt4VbIU1q43URCjbjEelTPwYkA75SgRYYIAyHY9dLBqQQxXl3jxm
pGkEe87Lg1qfQ2eAO1afRhXMt6NvJqXbNlrlJYnsJ5J5Zp3rYFnI6RUqf/o4d6VwYSl21aXoihOo
xeSW3otM9kyRXqdacfxpSO2jrpd+WagIfss3JWrTG1Wlc3IrIrF55rIthSczKFxXoRzL7p8z7aNO
0OnF///YjzT1fxKMaMujvp9pVMPfJwU/ZmYuXGAVBehfki4e9K1K4CsqPkFZw7nz18Ti++yBZ2P6
4HASUkMwsfiNUw2H9y+nGj8ZVQwgP2tBiMqYG3861aC/VlQxYPGjSD6rjTT68B1L2He1KaWbsYoA
5w/BlwEnzEOEtItWF9fEESsSPI3iSeWtu6YOwY2gO96QtbvKqXk/HlpAEr3UQs6cSLXJnzr0j8OM
yovbmmQd48oGWqdIG422l2uWqaKUr+sodMOCnEINo4SElMCyErr8JdNF1jctyQeGfpYscLlat4O7
62nTu6aRSNPnp6jE9FvURKgpsi+q0ZUcJiFF7qkkwsczRJvmKiLoogjibQs3qwWvAYjui7DCx3ok
EHSevN6YPdl+VKPZi7ISQ3nk2vFnOCWWQfpsiYWleefWWiuN6Vkt5hlCaCOLMBmAp2F8iKR+P6rj
Oeu6QyA+D2nxKKyIsFBtPZhIzyugVWHph5FGBk98pdEsVI59ruppz7511Yy8VMJZF5HG7F+7yrrY
jTToMg4UZHE7sMOMqvuy+CLQqYdlSGKL7smmdm2mQIfgAZmTNw/HNu/f1NH0I0t1m4j8sxRje9r5
cqp6KSGRPa+pHakQYhiOygl620mOXLxeJXmRNr9QomzSHrf/XIAW1K7j2lwPUrJpjNeyfohD5So2
zK0gtNh2sq3K8CMzHtlJr6KQhDZsPbHCBMreLXk+Ssf+WA4PKvCyKclc6jG/suczcACyk5G9SQ/M
BNA0vDYqAy8s7zZD3SJYzTqUIsg6szH70WgR1bPspJk3tM6WAtLNGDtJNpjjypclsaHBusnZaHca
SgqtcNPydlYHGrAnpXmMrOR9pnfSicPmXbYAV2PfmT7XUbzWx8kr2Y+wqK1r2au1hPwjm8wANNLw
Hs92FtjPHa0XqNJgKm/NtDTwpNVau5GU1Mj2KLtIN+2XoNOMxFNJIfo0/EhB5T04+UAgAUpy5Stk
paKkeXSc2vwz3/g639D+taC8Q52ff0pTjtpfY9d+KCmV/7DYo9lCyvrtJP1WUrI+0bCCM69Y0Bof
A95v5y/ZatSSLCQdloLUlT9MOHhCHJqg3PlXB0Ln7xy/yoI1+3npYrHRMWV+DpyVKnTDn4/fPMnn
WWD53vaTfopMolPTTGIxWN7kCYqkYATDVel4R2SNIUMbVSbpjIpw1WUm2DfEY8wzcvxmggmcBHiH
KwcGYJlep40x8D4VcAZ7xBktKl4b3NUkpGKTWhmU9Fx9nCIqKk1SdlXaf1Jnoql67TLnhb7WSkRO
BJkEB6mcIh+5oHNV5NUjeQTRZnBKfWWbFRylWGRuETsRG5jCuM+MVHhqgNa/tYPOwzWukZqhTcVj
PjH59otGLpPdZKVmt8904hJYi9jJJ0OPW5fFmV8TVVaJJCXV0iZHRNgXkxIyVTM4SbGbTmPswsrK
gIvlm9godhF9qMrEUZLh4VSZfDZqJGRJc0Ef9ark+bYwIaIqxnaIOvaftU+kIir46I5fL1/P2NvR
1PJf+oAfr7SeOiW+TC2QK4lM59DKj8XgPBdhc9PjdsddFEJP7o/z5JzjurlMMa/RsgOyjOJzJyw3
tOOL2VqZy4LqXVoOh9QODkbsWOLQMb0n3VOLgJXJ46EN8gdjRK6QLrb4qUDJlXTi4ijpCW5S8WKV
oAtVEydaH1erYMC3kSmwTqRUlD5W4M24GPHHNEPvVuak/y4u/bHJ78ieOAxBiANicfK3aTH6aUA6
5oDN3zIMrJaR07yhJ64YREEDwD8inbOBs7SblZwdHQGeWqs85im7aJr2E0DO0k+SAsskk9uVniu7
uNFeCPBB0acQf4UkUAuUhz8F5UeTvGiz/n9BuS7qZmqjvx1pnBE/VpScFGByvqUwUdJ9O9KWmRSY
RMtgqPuVbPi/knLphllVUTOCDUKERvv6raRk08WUahmxLopmWujfqCg5VH850uiTsTbxnchtXb4f
h/GPfXLZmXk85I4DSii/h1Vwga527loSTjEY+2mLKVrpfIsbtuqBw9h4lusU9Kc0JYey6C94rA52
YNzkC1kwzS8Vb/sSMagZSVddX7Cpze4tuSY3CMF8hVipl49yqWxVi1QjJ16j3L0mee0pU8bcKzjz
ggKfN7mWzIDqB8IKNyXVTBEGfqTSwBt5fJer5FfLBOHInKUi5BOn9spLWAfHpA/wjLLhWtWW+FQ6
CjnhMp9Kzb6Qb3jTtJ07SgiFx+ht1udtO9g3RqwgMC7mt9K2EIbV0s6QdHeenf0giNdjV/6lFvMq
wqWTxc0mnlu2W/l5wGbexriwcDi4RZA8Sg2K4hktnlV2h6ZgWjBRQFnqYRBf8tHeiY7QxzCv1yOA
kDBPPn69QWb/l42QL6hLPNLdVgmHiFmp9xMBQ6tSFWyJqmQvpH1XxtugnDh0PwHD9qxKAXRUPVCJ
MuTGxz0rVwlGSDO/IdvoKNsUq3O8rgjv4QVCSfKOfATGbeUbROasjPk26pRHoyGLZxCvSlPNTPOW
DVw6nAZTHIoIr3MVnzLtOu0YakeOnyIot+N+qzjzieX+tVPPXv3RnVoFLGm//mhdtY82NrdG61Or
1RaCdQe7K6Bd6K3g5GIAoJzVem16IcJsFYE26bYnsSi2E6Tbll3wJ4HvM2uP5mQ8xXLyNFnKRXGm
T4vrVcLaWqS529jzI/LhfjGXqCtZCo8MVhNs3ySASJFHsB30JqkGbrAIyJUUxLawBC5X/bWBEYUS
gVZFpgaVs/ycyBtiM9Q/0/iv6rLlMPr/hyIe1zL5J2D98rDvbTYDb+qx/51hP5yJLCiXVT78NbqY
JWvuW5kHHUNnicXp9xESvswbv5+JBM/RfmsgN75WgL9xKNKR/f1QVFCXWdirGCJy/v58KEZVyJRS
k4JtMBh+BQCZyxynsA0Ngfojn7QvGhMlIUHohAW/ruX6GGYtesz4xmodArZf07hfp32C4qaLX0Ud
dW4xyIwLOTlFuyRgOQ/FxFQdTma7h1esrEQO2rojYWYl92a3pgp+KOVoOTUV5LcRx/JGNbLborAv
ogIrQ+yXGJVtHKq7ZGSQb9evRmEXrph5iqw+tlV5gwP92WloeRsRwn4ICtT8Aw1d5TRwJVLW+vNV
nIYYFBdk6kSBBYdzG1ox5mXD6/J6k9Qku27MfHCr1OI0fNCN5EauH0y93zupdu4gPy7VWSJfj5At
TEbw/VCcF5hPEc10kPMmkt8G+YXFnEu2z2Fw8m3mxEAchodWV9bkX3tBuA47Ivmm5yhIzraUrU3o
PcgYvAHnvJaRht6wMJCI5FLCbu/M47ox7wycknEj7jOmZAC2PSGuBQrSBikqOx0CyYKTGaiPYnHR
DmJaTaDC7FkQLmR6RRxsh5iQung6yzo9Jl/XCclNHPsUNEzdjMtEsqyO3b9z1Hc5M45yPXh6TxlV
1CdzVNwOY6oZ0qNq0RbMCl9P7hIz9jEErNFacydpn8ls33Vzfq+nISV3tRdh4BqBeRxggSxgIl0j
I1SX/C7tt7bTEYecvnUGOmbkETtuTBD+hX0SEv8yjTPRcLx7jPxQ5PbWmaDGShe9Ctg12lukmfsu
sS4ZNNiiNHYLjS3tkrUdEmFiWOtBJpS9yTc81UZO+YmVfJOY8MVLU/fKejw75tOspC9xIpEAiBph
DHvy1BTzBE4Qevt1LMXvkmWc+i56iszwonXRi9Fl/iAqX+kx2oX1Jk01TED2Luaa6zibUZNtgPIi
PmBEUIuthSI8kNjZ8kEyo8+OvlBARkYPdA/aki2vX8y5es5CcVUp5TaZsHCkTEqEsmkLfRcjgqx5
J/XkHQjrc8Kv2ffjccRBr0eoocHAqV3p2sZwU0f6Wl3cRFiLJHNYh8Z0lRLY2wIRBiSQ+21q3nRT
fVQD9bqz6iXZzeuxPZnMw8rUtpZIk5wiZ3a7rLjOhLayEcZJDi2NBBhLJfu6tF2l30tZOT5gQetY
MkSCoyCDw6Gtpegx0qQydJWxoP1bhu3z18E7I/iBUbwkzLtZ20QM6PUErKLsKoztu2jJud0bDPNB
QB3sdussI/5l1m8sU//0YwHgLLsAsWwF/pTxX8v4fx1N+Onre93+QxX/w2ACXaepc7mQOSkvBv0f
qnh0ojJbMJvrghhWtrc/3liqTezbh3P4p2XXsjozEEpoXyUZXGW/cV8h2PjbfbVMP5gLMzkDbWAt
99kPNmDHoUPsbTLaDbvfSbV8F0fhu4CfHScBs1M9vU9m86rP892EObiyZS9V5WcpDtyCs7XjZC8z
0yWw8MvUSiiwkPdoUIkYM5IljVd4G+ahHzU6CHDMu1Kibm2NeJCpH2eKOfg99tB+qopu1+nWOnP0
966tT0WjXwcGy14mlMJwwHuzqS3y/G2c+1cuIL8bWDmLJHjVICnZquWmTeJKDeHxlUTYkUOKuMCq
O2jRQe6dUzJRt9WKBpXbviSBtSctt1qzUdkbZDS6edbAARGqVyfKtp3lK8kJBL41Ep2VIjuFop52
5mw+DKKETaADIe5gP498mtVxRErGCxH0LWCrAIBfO6VgshQuTqi/SeBGaYw5cHBRve+cViddKiZp
fZr2IovcPkjxUSZcxdW1o2SnOq6uVRVtXHWeYSEFxcT4JN0pFYPbNlK3Va5SnC5DbQ60JiiBB6fj
PblKM+gefWMYBfu/PvKzuVnsZvL1HJWXKMBhYe2KXL9RhxJosS7dG5NT07uoj6Y9+mALDP/jXzrm
6DciG9jBVzC2Mw62BOWcLu/KBnJXx6iVHf5r2DdHeEcCv0Z+spIm9yLbzDZONe2Ek3Qbp+z0ZCWs
QDuxQ/AY1Nfg/zTQgwa3OyF1k6vhyxRBtev18JLJ8UG1PktazNYSoeDY5ZYLRnBLLwubajwEefXQ
arYLOsEncvN2QNcH+LEntwH4vNNDs9A3SmH5BkMKK2esLGV7QKHbqot2AjTZNIRYseFXk3iBEzbL
Lrr0WgAjH+1Dg6SXAfuJdt3FPHOK6CGkIt2YpXnd1uGNJU2HuOSWtueDNU+bfoF4kU/RVoknJ82T
kpnqA1LO3Ww14NWLvcSGOIGXrRVsMSv4DYH1Ap2UXzfgTqjFJTDigzliKJDBiOf6xR7KNyKyt3n2
LItF2/xMgtmb3Fekug4POgrFQId1LxfbStLWRt5dOWq1E0gZ41y5qfPh2pRoMmV6lpGwASWozwio
3DQuXLne2VnPi9n43RQdsyk5ow2hHNPbUzUPJ9HTuTlzc183ljfg1M1MTLf41DWVob0yvsSKfjKG
mgwCw61qKPUOafDKcMGF45K8dptjxCpN2LVSvyoqIgwEXqkw5PM6j8W6qz5rKuiahA2nfa1GEWtg
h9VvsR3rylqNpnVbyz3g9TYA9NH6qimvSaD9khYYwQZD3jnExnXacBWJyQ8yBXOzvSrS/iwW/k3b
MtS0v+BGvqlAg4lFX5qGAyIYQiwhyY4LYsOi4F3obnWb+3kSHKLlqSedIHPFInw3id6nUnrv5OJU
JShZ0bKnkI6b/Vz2z4MWI/00bLxi01VBSMh+4kXzqk69H1n6uAC3feYsK+qKL33In8HsP3VOuyUd
85jExknnUxAMx2Qq/Hqsb4iQcfFJubXGX69MrzTT+aKDWGBEAp1MOhu9cZJk7YLy9L6Q+k9pNB0C
ghAWhzTGLYzeuvmsKwgsU5kDzbaQr+TdxoLb9Oc2/7jNzX+VmW//aclAONqPzSfp58hWACZ+U5F/
n8ihD7PhAvD1v3gB37tPlCRILzEdfeACEJx87z4XDiQX8F/q89+SUfJz/O02x/JNP7twBuCJL4LN
H2/zuUF8omVQsJxQG1bdHIywW1vG11fW1HbGTpp0yMd4EStXmoezJGwiJ5YQnmyJ4zFKFYhchI/O
7kntkRJiwI0cU7XonH3XjIPbEYziEVHa+4h56b7QMcMga9Ce2YXzUjpLdmuqy7cgM3Jzo8WLXLgM
N/rChM5aPJG6pLGalTTIPVatAaEjWntAwhUMe+yzCGCWpnaQGsZmXSBj6aTrzZf2d+mDuQWl1z6b
5ZUWsRUJh+mLntCSjYYzrqZaRo2Z9M1KU7DN56KvQRZK1+GcviEfn3FulqwXcriOSdt8svVq70TO
bRfRv2rkzhLZwoITDY89DdnVXLOhMVQ19aelQcz78sowpreqt3n+WNgHnfkX5KP3QOYQko3Orzv5
ruhDWOhYVByslnmetDhbuKTk5LZgFFcsMzmTKmU1tU6x484f12FtoLvOQZQMuQR7aVYm2LMmMQkI
CvzASN66TrqRino9K9J7kfWKN2i5jXKmIEoyru9VhbZB1LRdQ0HTVy2DS8BPk5+k7IUKFpzbFsf8
hsSXlmkX/oGBXb7k/Dkxvq4mDT6s/39i9RiJfwg1Yvz+y5FBtB+8DvzlPxX/LB4xh33LJuIx3w8M
jGMcJSg1cKxY2E5+ODAwllP/M/7/etD8Vvm/xBv8tJZcOK+cP1BeaTcs9Cs/HxhhRzYMGINgKzmv
harv0cF6Oe/6XuTXQyM/TWaPAqHZSSE0Lt3cT6l11cs9M4yORZJuuLnpXFkKYWjcs1X/uSxgTTEg
jYMzwe1+W5H3IlTUYu16Dkt31ipEb2z58aZ0+nQ/CWJQpBQRKnNZkW+cKV4pNdqQySHQhpwdBFoF
CSoW0WftTKJ67jAvKhCAzi5182aORx7QZXel3txWerVF9H3DWuTsAC4VIxe94KPX76OcCn8C8Fxm
2oGo00OooGyIdrLTbOxqvgLSfOyK6TFU6l3tcFbY4z41uk1n9Setr3bJpOB3VvZpwvej7t7anK5V
ctG0ds/I0beMam1LRgxyQvGLGidY2T5mto7EOzwpTrWDHk3QGda4Wd6HtbxTq/c2lRnTG1h3pE1r
AsrGg0LFohmJN2dUkKV+ZRJXYxi1L9lfOuK4pUuT2AeLCCXbPkrzeLKctznFcw15xR7u85gEEdx2
3sR0dCUVpUqdMF1VAy8DudpjuKhMUG+M4wblhcu7YTtMA2ReGOAVEI1IJxC6v9f6u8rBFWtnHLgZ
E4iOfBzjhbFZVtuwXIct647rVl1quGgPDBbMtg/f8UFv0c6wmxHEzLGEcImq2WWJYPqvb+pAQmn3
YiZXrdzvzABhh81IidLKqKBg6MqGocUizsO0RxwNX8VAVyATNNtuefLj0KmbqmE8adJK1J1vVuUx
AO+ox5I7xM5ne7qzCKpQCkigUfak1tx/uc5fUiouUDZ3KjEXFnEXQtXvIzD9TAL9CWy/Br5/Rukz
gvPX2+4pzgu3DpE0Gfs0fcc/+EwIkrbNBwWLAEzNybWD0Fp1TX0ZrclXM+XUDAx06+BgxuGtmCaI
cdKa7d9mbJRD3R8MNJm1ErhyxmvNZqfr9xNkgoWsWTXxdZNyb4Cg0c3R02P9Sx7TRAExttHbaM6w
DpRkg67ALZBNmUpNbxk1q3i5xTMQnm9qZV2Ad/pNGW2XRAPAmgRm8b8Ygfoo1/Zp0g2vqfMNppuN
qV7U0fCCLl73SXivmANblbt05uFje5jtxcEI8mSZmvaMT8s08xhmkVGRrp0oPqfTs8TfxnD8ntFr
wwgWH9IDtbY3TBmGMPsADcvFgBbKbzbjW1gJ7kTDF8vZGYPDqi1pUorrgqFvy/A3bcdzapRHObjn
TX+jdg8l44SJ6R/omhSsgVRuQobJEqNRDbN2sUyZi2XerLUBPq3+3ORm4hUq80163MJtcsLXDYO7
npX+M7CJm7RGl0aBoS/j7QSzWgXKUxrknZnIW5k5eBP0hFzoZ7OXmQqzdFIFmIO2BMqzypeCJRQl
NjpqGOQbI+KhNnAH1bwHRFB61RizFBsrJXfZmN3+qcG/1uD/uhjffmKi1kSfsr8P1cyfVuOaxq31
DSTwrQjHr2krlqyYJvcn/oOfrlTVwo6BJZs4YUf9qQbXYbPjHP2L5qX+1pVq/UMNjgiO1Q+SIxzW
v4L1anDkVln2zlYJD5NjUqw2jHxbDQx4dUIL4wUtjPQ+qMutIXg3AbveTKHj+Mo4hCynydRRqqEF
ZQLwxzaAh4wf+Z/mEgWK/SkjoCTVj4ME4DgZWuY4Du9XwzUtKfYrw4bvX8xYrVwRN8TxiN6dFPOu
b+YNk3GyxJJkpwLaSpoAO2V+Z1nxikn7FyzPL02v7CVm4i3dNaSw2xbarFiws3rFqnReSLSQZUJV
2iFsXuuQak3w7D3k2lgZjiN5X4kMecMEMoJ+7qjAuo0d5TqTlr0G8RCwcDM0nqr9NEHIFaidVEk5
2xUsFwi6DSRds8kImWEHMiyMXbN6HRXVG7qKw7ZY9fnwEjWLxpI0rSS5oEJak4rBSP+1s8NbMiVc
KysDLyh0sjCYb8WsY5Y7Qh4ZRhVQ0rtNQXMUgAq2ZKAP0IMlqKYQNNeshNhcJO3C9QQLE6wMsMN4
w89585gCI7Y6kM3AiRsgxTPL37SyaVHGpxy+Nisg4rrkUwzc2GRsIJAd9mT12K3sOXF36YAh69ro
xsCRMzZjBrBkOe09GXhyCkQ5B6Y8sdMhdG2XcwAXwJYDWblXTaDMTftUAmNG9MYOvtvJNPsIGNYV
0GaiqF8wUqzlejoDyjp2ZP0ZpXOgmUlAPpegn8Pmc8pcC+SZKw+vFXhoE0y0jMwB9hae32EzpaYH
IQdTJmiX5gamNWr1wtMW6DTSOEg3CiMXYPEjA4+5CSGkPgcLrjoSBpDlDL8wIGsR2jt1rHaNFp7x
eJ46iNcQcSkPtcd8eNWZFweptHNijnA5SCmEksWO0MQvs0147Wz6s1zgv28SjniKE0IO1jjgjiVX
fcqVL/AMUTBCyoEiVNU7g7IgpzxIlzqh5VKSaioH3AwJ+z52PnqyCyguKuIAUPkbbqo+a4I8KEqR
lJKE0Old1SABsImBtDJPx/uvahkrShzKoAYGKpuGCsei0uksJGWJtV5uSuoghXqoXOoiVK5TmLPY
u9O69n5SkEiRDmnE9aqnqkJbt1UoONNi2LQR4XZUXyYvs0C2V5J1JNmqgvK5gvYmwtmLp2afJPc1
lRyEfk/r3mpKT8s+suxmLA3OSb705il0vrQ6szSSfVPqwx6ng0q9aDCqR8UNAu29IP24oqqMRhRg
zFQreZeKeR8vtSc16NiXu5aaNKDChLfwmFOrhtSs1lK8SnIJw9bxVapappuXvBp3yVLx5pS+dipv
mSbvAtGdxqHdWFBTKkpliRGjiPr7iWGvRSk9iXrbldo+QOVTUG1Xo+2GS/mdU4eP4tbkBUDoy7pY
PndU66Itt1g8b2WqeM2O3qYF7gf11ilCrxRPeWivbcwesUyvQScQ0BGkBbe+sHds9lxILvumvm2r
G4KDPdImoF1N2UqlyciBFOvWxFGS7hDuGbG5bkjfyeezRodS0KnU/WedvqV3gEbRx6hEJQSdRbQ6
GU+l6O76zNiHEZ2PbF0h33mNCU+elcQfOfUyLedVfRVFY4KbWsYff+7/5f6HPPJvHfVt+15G/2jJ
XB73XQTC4kwjVIk9mIrSg9v8ewmgG3B3lmUW4d0fTufvbTXrN1mWVUAPBk5jtBnf53CYvhTdAoqL
RBcMxO/UAIrKM/3SVlOAAJyARIHfgmf+ua2OMx1Z7KTYtNVRsa5sM92QCGxpNHxxRKSBkch47q0q
ZqONhTn3JEniUyJt6oao2/EY5uZxVqO1Nn1WUzYWous3rWzCkHW8MtfXOcnbnXEdDLI79uJJrjFK
ItBVIZ/BHlqZBVvnSX4SUnqz3LLmkHUrRyq9HLNWghJBJtNsUSDo4s0ccg/Y6RZE73NHkZ6I4tJU
RKf31bAyW9kNmFCFjuGrTXk0F+gkCa9KWu/KFpqisg9742AuqtycBrHl+4aBuAuS5KZw2LJECFTR
HJxgLHr0uaQ5bTJsUkKG12WP10YlniyJ8Fs8aTgwUzUEJsqUzgk2QiKdNImgLXTqU94UzQqjTLGK
1dEHU4DJKn8QI78BUcOywv86aUgGG1VidREm55HU00LmTAvN5WsjFKUk1a7UMnzCb71KEd1OTfom
NQAiR4lUZq5WQyXkjny8vdm0L2psrC1sa8MM582MHdyykJGJUh1GouysJNe28NRMYjjZ+ZIHOCnx
WpWXk+YjwH0kyj0k0n1kmVQT8a4OzS0BF+s/Z8RHj6D8a4/ABKBt/t4fLA/6fkCwVGd6pivQBL6C
978dEAvvgHkXPcLXjTwjr28HBHAmxnQKeZvwun/ZujNUx6llG1/7it/YuWMj/eV0wIplYcUCx8BG
gKS55fT4YefOh8QxpDpk/KIwATfZgFGy3iqk3JdZ8JQm2dVkYVSpT3HZXSlOQM7Kix7W62kgZ7HD
rJOUe7up1+bcuGk3nJiyQTsI1koHgraEQ2b5Qa3eWE54bmOLNbisPRdDMO2VTvIn2lhI3AyJsYcG
qIPwe7ca36PPzyn7XARfKelInS/F1S7VzScoJqhP2Qgz1Ob7jeKRxBhiqJUEyTiLNSNkuBRju6kM
HaYMVvNEfYoZlNQhJMjkUaONccL62UaGNpi92xkDipj0CSng3SgYndjGPXOqXQYiJCSKCc0BUN55
WjkCVGA9PLH09yKn/Dzl9ZcoQ94VxuWej91umIQXGg1VnvK5qCEvdHqwyjL71sqj3RTrT1JKOM9Y
ySezMPx6wPwkxj3F/UHCJhFJmCfGzALTQhWjBmzq9D2jFNecwNBWt/DZ1sOg3lRIjhQYb4M2bidG
7LWWH9RsvgqdhHP4zcZJFc/ZMZPeYtzoZtluVfVlxrspz+UZMTY/QVf5dVtTOc84VvsKxk7EyT/a
3aMWJ/Al7Gn5o03EA+Whq9f1f9k7j+aotbUL/5dvrlNKW2HaLXVyu52x8URlsFHOaUu//ntk8DHh
cKuYM7h1q+C0MUba+w1rPeua5/qgLGb5ICWRQbIPiKyW8KzmUgmglycHpycRL+a7WRjJY3oVqfo6
pCLFlnRjyktoOFikOl9UNjgs0Fh5SZq7LNa2UvpGSoan8zGCfhOzmI9HZn8aG0mTb0mpbmE8AigO
07MCEwFKwLHWz+LxKrMJIQd2o23NdrgjG3qbTOxl0u40BsJrsmCHKHFtG8F6KkP+oVPSuFWY8VgG
UO+Nmmea0XoZ+PGzaiwbSRnToFJEL2OF4NZd6HbKGHgWhfJK2vbR5YkSaTN5aWEfNLTwK42bymnE
TWxmeMIKH+kKvNE4neRBddJDJZXzoHCOgayvSOqCghkIdVdruOJKgnh8NM8jET4pF02A6MRHZ4kE
MzWk31l3TeAI2qKZPYszT9huuUXL2jy6Tn1Xq86HnllRU3w0Im6AXF/r5rkr648tXzYbMK6oPOlo
h9k3rfmK+1YtNuoiiRYXdtaACEw8WeGvJIabbsMP+8FnB7UqwluzCKB0xtu/98LrvWD+z3vBK/sw
e/qPm2H52NvNAJcDfi6cDOdrhN53pSMpzFwXyLTwar1Olr6/GRz4ORzbqo5Llk3ve+lo8AUNqGKI
UVjZoD7+o9JR+3l8RNUKa0eYTI6ESiG7bGy+uxwoEnFwi1rZGUW/GxIEvK3GIU/u/AlhmNf1xV2e
Tl7dHJTJdTG6Dx/UEBoWkvZPeZZTuODJJ5zekwYJuY2M8fMkoeWj6QpJ1DWWYf+wmYeMZUioEluJ
qSyoeWGJRlkQ1zMQr4iosop2fabmYZLi9Cs5yO1Yjhu0nRlILfqjkW6cEHNaR5k0aK/MwleaxC8m
k3VOLm4Lu3zkkO6gw5p+n5tPktt6VbfOARTbFukSa9DJ2CfQVchPmw/aGJ432KnUTNukXXonWqSr
FnEJa51gBhTIRJSVqX7QJ/VGz80dL1bPG1TBHyg+WBru2X4K10OeFmuCUtYuo/uVliimuraC9rqN
sDVQUXp9eDuan9E5XTvFMg3Ls2uVLHpSJPTswaj6aV2Wke/2FiOZ7qqcF01NNp9Hhm6tTAMWMon1
6C5N5hKK2TpbygWvM/KBqRYjDaZnzh3s3OwmjscSz9UB7hHXXcZEC47YrpqjD8vGtyodLM0FiYqU
5siJKtOFpdvPLQ6Vi79nwetZIHgzfr+Z3TRPTPv/y0ywfO7tMDAwRAGBc3nIsIi+OkPfykTjH8yi
OOUdNP6vw+T3w4AjBLIPTioXAID9ajR47yPx+WOGwsTIJNoytT86DJZj5ec+kjRdQVAM6KGlo/zx
MBDj8i2Eg72r6m4fKenRZTtRNdY9Mw5eh2lkO+uUvPfVVeA+lG1/a5ftVjruRlEGP2SExGbm0GoR
W0BEejLe1sWzkSyiD5exEtJAehmWUXk4wH+ObgetIxkhA5HHbw/BOsUErg9Eu8XuFzUm/FFGz5Wr
szIhro6jSa9g/WgPetWeVBF+6NvLzLC3xHWTQNnvylrbR7lcT7kCiYiBtGaxGGw3jFa8orcPSt+c
g69QctzlBSw/Z95I7Rnx4ZlKp1fYxhVTvdtBWmvKHa80u00xk1dhXbV6tjNd5Hq9c4xLxnflbKwM
Jd+N1CtG9EGR2L26djdmRN6aRX49NA5w3IGzoIzMOw4Eu6cIBtupcMoVgVFtbGFuhjlmliRKm5p2
KnzpavUxcCyWVsO4MQpkpmmsaeuOoLozxazzcF33CvNJRYb3smCZhreXsMX0ozlUTCYJCu4MT8Qc
n11nXXBK34xmUa74PHRSaa5tEKjQyIN1jmhn1bE/XHWMoxKRo7UDhdTo9W2pure6Ij6INCJio98T
i5rzLxk1Lob/geHDEsIYKmygpUXGsj1n27m3i41Oao8cWey1weKkkt3WdbqXsKZWNzsS7Zu62lYz
x1lCPnJpy8HPKuaOOiTUJmVp0cnmgd3rIlaxZWz708y/sUOCpJ6kj8MQ3qu9vbXM5BFgbbRiJ4MJ
pPUtJ3tGJ8xso87u/55jr+fYIrn+/Tm2g7j9a6u7fObtDFugp5jYBQHjr1Bh+tn3M4yfvmMSCAf7
Y5mfvTW6JhRiA3kYxDImZXQT7+UMzlLGPRp6NIGHCWX6n51gVFo/n2Agvel11SW6irnbjydYYE5R
VjmCjEO0w52bJ7ui0AkGQFaMIg0UXxxFXIO5rhbXrhPifrYU4cfK5MtSv3/9lSKOP+gN2WmTM91b
wyNmpFU8nxdhcxmJxYMx1ERhozPQ4W3ryKC1RKPcl+it6TkJvwXUJCkdvT5QcJcmHZIPfING5REF
f4gn129dG7NP68Wq2FZJRhhk0F3FZfBoaLeFRhfWk58T0hKYcXXEwhmYuk9M+LBilgarEC0L+NIh
cS5mEISoX+tdXiM/GywSZqvxZob14ZLavWnG7FMtYy9gGo+7ETd+v8TAELhidR5IwHXSQhwfxGPa
aJuskaeiumiAYNgle3/iVVCQHeO4OEhChsFMP7mjoXkpitQc11JeVJcyvJRJeGE62HTm/mExCk1O
/tFq+5um0wo/jDuYimx9+l7d1op9WWdscpZpHGN7jKbcBIpSASgxDhPW/6ApzvLQyTB8FV4SJ5+S
/s5UFoWy6UMJySe+SDecnIzklyztV0HWI5PDmtKMG1WV5PU523RSLgtd7rtYW5EAyGie6rXvzUMT
VJfWxHlYRqxCut45y4BaTSwAmRQyxmOZcMaoBrgBmWL38YDGzibJNCTMt2u2w2ASuNdLzmTK2aA2
mBeQ+HPMILr76pRwiDdJdBhmY+MmJNrmDjoE3WX5ocNf75290c2kUtQVsJSaheG56BWWR9EiX0ef
vg8XQTti5sJrFo37InZX+vbYoH7/e64t55qxjLV+f65dlln6y7n2+pm3c41uTGdSTyO0dFWcX+/n
Gvl5uGaY1SFy/caCez/ZOGpwcjpk61GGmd9J54x/FszHYlR/G+/9wRTPXIZ0PwVuosBbejRDM5EU
/DTEG2w0MEUdx/tYG5goxMDiVlmQ5Lo/o2i7bMCA77XOCi8CyA752rZi2Gc5kPG11TfGoR6IbPH6
xIZOPBU0ebI4Hxdof19WKAXmgJFQmmouuvVReumSvAfXAry4HTJmG5ZkPilIyAj1gNHU6I5Y0TPG
CmVeZCvTGvey4qBQ7d4qYZ9NHRr2juiSQjKjMoCWQhtRlAxxHk80hrFSXCq6g9Ql5QCYfbN9yiYK
wtXfZ/31WRc8Zr9/1u/j7HMpf33al0+9Pe1YwdgVMXPWMOx97Sneb3GLXyRI9n2W/fa06wQNsGZC
720y0EbU8X6PawB6kZySVKsbr9ybP7nHDZ1v7YfHHRQZHmnaHpNYJM5w/qTvxxKgOC1TamLclTbi
hMo5OO4JQtKKt2BFANq6KzosiN1R9M0ptVl6RO1FGE3XddKdT/BqmK3tZvK/C7bqatitoJFCSkLl
Npym0PGG+cNs6rvYHM6MwrgCweTlRNeGQAMaibFWXqUy25vd4zg6QA9vYva6w2TAvpoOth2d42DD
O83bgvIs1/axc2HocLeH7M7SH2jIDy7PfaoXpzTEWmScVyoDQDKIgoxzPam22ozXSVfORZCumrzx
I0vbFW1z0TsV4lHxxRgfcmKWYme6rLjhtbOZJZNpR34cpTQA85kL3WEoLR+Hk0/66qNGrIDh1FsI
xqd6/jjX+qYmsa5zE43ogRDoYnomlIfMojrHOhMEch/qgNG0DxW04qmlIyEjLgg+1Kg62SkxVSe9
yFGfUjkAdiiPUa4eOgcxAS2R2uCire5nyU5genAHx3fnbDWaL8ySr/KZWXBqksj2sW70GMnNpHid
jbNVOls3105qWH1ROgj8SU/xkRSAZJmOlM5VOZq7vHM2lZGcDY4CF8e+E2wjZ6IwVTSCShm99Fa4
jbGwMOYeq5cgJrPTeDbn6zlE6cvMs7LLjQt1ok701VBWvlPchGV3TMLPRNGdKho5t79DQedLrLxt
arDIOIv1dFNCVddZ4IduzWk3nGmagwReXwLe1gY6zjD8UquoCgVqqPxCwloUCFYG8qUmwoytiFz0
YYJyg2k3byVeqOAAJ963rS+Zod23OpqWxjoLu8sc+21ZxFi82utMPPWGsebfEpZbutKwLzTaLR0d
j2u414xmGzEHJmn0bHTKUxANfjA9KKazeAtWISh3wwlYqBq7xdfOf+4NnVxRZ3go/M+a0LhKw8F3
WkSSBswT7IqEzRTrsOp3xszEbWJ3WbVenghWkCctfRHGTY48hkAAD1HpKWpv+rhl7k+cO8tOC15A
qcb71GWClkJdqfFPp0+IKjaRmp/ZNUGIuenH3bDlzNk5A6g4UUL0FLvWIi7LHtdUTKu56PzA0e+j
QH2u6+wBK8cqUZCDMnBDQkEnOe8Iw9pRnQE+jf02us6o5WrmZOvSFl/Gqntwen2jBQmEKGydMZIc
ZOGLEW/Dqh0CTHkm0GMXYbcXo7mJ2YJkMxQ1i8WAvSKg9VoE9VM4pZdwQ8THxGHbkgcF5q646Ogt
RxSYthVw7HTVqsCxgRd91hFixyEko2QhBLdsCFhdMzLU40i5q2s5H/Ok6D+3BMOGuA3ZFtEn75ou
VSm951zFu9qk3NhFe9X0IL75c6ziPLfjXZrrCapyGYGXm51mpuzWO90nc158MNgJr0pXpqReqZWm
+wjwxt3fW/Jrp0tr+vtb8vDy5ctL85/oYJsPvl2UC8xNF6xhSUn+6aLU/7EQH/AvLXDN09pSMb5d
lEzzlj3wd7fhv9IP+md4v6bNVP9bL/wHZSHoo18uSjQmLsgmUMVYvqzlIv1ufh+lRD8naiN32TC2
e0eDACQKfdo743Tf5/2h5YZcsRa8trFAYvhxPjVlcjYvekdrBHaoYbxMzVBnMDOra7q2O2dQ+l0U
EBRV2OJW4H3GzMybYFqQHKeatD5botKeWv3RCeld1fglgfY5e6aVOoJY1Zw4jlqd03HdGP28iwwK
h1UO9ShZ94pGDkQ3mPypoiJwcqzrJ93BtzzoS0arJJw57TmURitqFvWKBDXZjsgdZ2dd9bPiS7NE
wDXmsyfISN0mla7v66oZjkpHoZq15oDdg8B0C4melqp7qVboYWsYBOxx7RuGmT3JgxnoJ7V5SLXi
1rTCz2nQ4q4sxbZJ0itSSjkPlGAvB5VXcgQhMYRteGTJ/yHSuGN0u0JPNpZPYrDuCgIn0MsolxLR
vJw5tOJSnsa41NnNWtkqtbubrOzWpjIf0tG+knHwSGrfvT7PKDuTBFGLy9gOnWGp5QdtKp77YkZ+
CvSHW7a4zi/wwI8N5318gfWYcyDC4VlAN5Uxg4i5YbVOwtiQSF8ayAm1iiMxTZqbpKIFDTFdlJyw
XjyF+yIUiBgZn8VOfBK5xCdnxWu3d9zDLAciTYnEKSAU58MiioVih2Q+Gu9pVMERtYH20mrDiJVk
7K/7wsiOrsRxPDph8zd16CuOaPFH/v5AYvT2lP3nebR87u08ItZuwfz/y2oALfRWuIt/mLERuGLq
sIcArvFb7+cRxw2lOxoQCnQ2ku+FOxp2sjiYmXGGUYfrfyRH/6VNXUZvDPIAqqNGs7Cu/ngcZY6T
ZolRR3vRGNOXpJZUbDaxx25r2A9s7ZxV3tSLcrZi3T6HCqyyUY03cZ4fh3B2fNvE60+eMmuCHZKw
W0NRMPCLtShcP9bqxU3POMbr2SMuCbwgfRJFX6OZZYqUYChd58Q+ryL2iA0uROZc81X+2iVDMaFj
nkwkZ7jSaTVxVAvDD42lC53ajpCvvtDd57BX8pEw9tqsNlmFjhkMG04pNWes/vfefe1OVZ6u3z/m
l0999hwX4a/96fK5t8ccgtay2Po2VflhU8YbIFSEk0xr3nbjb485wEHchWChv01qfnjMbW5wVufQ
1V4/9if9qfXrNIYWmXE2Rmpk5XzRHx9zda7dqHXjEE6FYBcbCZsltMrSx5C9D/7GD4NKEEW7rHG7
QD0vlsVuLK6cZdGrbGr4qmXGc+aQSbHpoD0zzx72apwW21EfTyNbIDyPrlUfLIadQwGKum/pTIyY
Rqtyy+4gNEYpuOXIVkLjOYaU88aSo5snaAZLlwmp6A9FFVwXNeRhM053zJbOq7BAnlkVBHu3Kvnm
IzZfT4xptOtMFzaps4yNlNcJkrCG8GKYqGStEhMGb5Qp6BzhDiBI6ZYXLustfT13MEBkPYwvce0y
BDXGj2UVdzv4z42F+UxlrZ87n7RlW/33/Xl9fxZY7+/fn9unLH6icm3KX9+g5ZNvbxDVqb1ghr/x
iX/kwwOLowZ9i6Dj6X17g4x/EJcYPNqsd8wfAcWoFflasAbYU39lgP5B4cpW+ZfClYIVQhFRk0xJ
GfP8+Aoh88iDOc/0XZSm7C5Ed9ZrkmUgwC0GnK1gaRw8dqPpB4Nyp4nqYTblbkxHgtXbaKO1H1FV
YQl2NuEQb4LK2omRZGj9ZMJJySs6dxdWvNcTubggQmV1O6LVXwRhskRzh0o5M/QttF089uhzj1YM
yqYvkdq6np7nNxY7hCjJ2Z9MAEcx/BdiuOP1w/ngxBcCsVurZtduVm8HC9FxHDXbssRH30VyperT
TtpiB0IHZNa0H+wOdyFCsLJLnyIk/9cQsTJI8dkzV9iV2naHfkD2L6Yv9fIXHOfgUy77D33Hs9De
QhHyAse4l3nIqoN8zBANYhb4nUDrhZZPnUuIvRguQIuRLIWCplqNabhRCLBM8Q5Ni1olmm/7ZHxE
jerhIOR/0YVdRV4djecRxh0UiztDu47bqQW/ju9BcfcT0APMG0h9PpeT8Kn/PVeMiOqsq6lxPDcF
M2cXu4KhQwmxWKQDG6fEp7dYa62yzwEwJSBnyiFd4S3LVwbToIKIZKeuLyiQkXKiIxKlvgnCaW9g
t67c5trK78vB8SoIQWQGxii0syB7iscbJ0V7M36ILHczxsZ9XuqorsMPCj+MxLkJ++noxPPRqOKN
1TtrZcTrZLGtBhFdyVPo+GUqNqMqIK+SGC0asp6nMw6qKzsx0T6h4JmfK815mCOQa+5lbyRs94Ot
Qo7H6CBGMueLUgXvqpoXY1/5IpnuMn4+uQgOuQi9eOEiTST9QKeKwSITtriqUDlow7zDxrEMr9CG
tpESMnvvbHs7VdA+U2MEXLvMksYNaoWV7gJCssjhHcwTyMT18jeIzeaIpW/PIc/pSptiObtmdO7j
uSfLgAHBeizn/WT1yqGl5/L0rH4mtDJbI/dXaaYwZ1nNLhkTdmcZOoiMoR9GZTVdoPLpujMZPk2Q
RY06BJhPfOK8c9oxvLdCme8K6KcU/BWN2/ARwuymc4YNeI21Odfn0xgxG9V8MbXHruQaTHr9vrCY
/1WVfT/PzZXU5CfThiZjaX7eznedhnQYbdS6diJaxOt4CFa6vKyniHUfwcRZEt8N2rRLLGEfUvm6
uctLTMbN9dh3EYs6m3HmmBa+PqEnLmZyzJNxwVWX+8l0QzaXwROgLMIGEoLajLqKDI9gHLSvw1pa
bnoVJDMAIjuoXqikPfghS4y4dVVCE8T8qB/iIhZckExleS7FqH3SiGYQFfViMdrP6Fp3jevs4lwn
NLEHvKQ3bD3c+OhEXXlZwyJyknMtmY6A/X3XupNo8bV6OP29+V4nNgtD9fc337r89OmXO09fPvN2
5y1JZ9wzbw0RRSStvook/63m+/eee60UwdYw1GF8Q7f0fUNko6wD6opa/lWK9SeVIglrP99zS6wT
AgdWdpa+LE9+vOdk1FiFFWvBbghKPOXJVq9ztmGZW226mLziueECKrT6ozDM8yTDll+o+tbOGbug
tTK3RZJNyG3i+xJtvzfp0amJpwc7iPah6U5n0SjPgz7fDg6CHULXYDvamwwERCdjUDpleMgCHSCx
5SnucM+VgbQTKr4+N+fYhtcNywMPxFO2cvP5cjKqyzQXfuW8sBJ8iFv3fIH2J3kEAStfJUXM+ULI
ZoWd3QnMAqAcYM521r0iTS7b2N2OmjJuVSPsPCuGpQlCFIBPUA3elDe6F5N2KJOPoUq5OsBA7vOd
olhX2C8uatkd555ZlVURvZh26LDyM/iU2xTXgdmSYRvuTT05CJW5e6PYj0b8MUNWNaBk7Bcuatgc
LKfGjYPHGXdNrVpcbhOnhb5Vi3sxfGkdexMGZL/F7t7pAFTo11gUAb51h6iN2SA9JqblF8qVbdhH
tGsbW4oY7+AyLTu16Oz7Oj+M+ICd1r5PumobKXW5NYxYAi51p3ZYJSLc5Vm5T1XJ1CsAX8AhPSPg
Iimr4trS5ytTNpdG5eY+5FEbxdYS/D4kUaWtjRFfpixckhy7WUKxc5M9QL76UBohzYBp96d56Q8c
pjD7LHhsQ7XGVW2HnT+X5zYgPXtRmHZITc3iOWOS7USAChzGQQJFqvqqTWWHl6+UOF3/PZBeD6T/
XYqvs6fpv3KaaA2/P5N06mbUm6ShfpsSv59PnD1g51+lm4i8v1NMMZUxgWrZFpXxQuT54XziOGN2
vKxvX3e3f3Q+vQq8vxcW4A5a9r0uxxN9NWCCH8+nyCKbXVVJncuHAVDANAr3Ewpt9VrH3M7qcW52
lV0g444Lc6X1YfllaqqZ4kZnZ19tDbdbh01m8+JGKa9Jf5PUabmZ3fhy7qr5DO3Lpa4qsHOZEa8C
jZSNqSIeOZNIj8YwIC6iyARxd6isEqsm8MliAhQm/GGJkpOGapJahFYQnxEq8dZWz5yQdFdMDX1d
eo2J2KqssouwZGvW1s2J84qY1Cpu5jvY3NOZiFNYIQbRH1zsZdYg0ApGKpT+Ylx6YdUS4+WQJZWv
9Sg8cXjEzKrMQ250J3OQfrOEOyZoHCanO1md4xcR4ck0yRnjaiNKYX3oWH+j7kp3LFgkxTpzz6DC
rIos3LBp83L7Lp1qry0IO+l7X+a4egw6lP45g9zplMm4ogdAn0W6ZTA3vtpke6sZQSZrpGSPNsx/
IJxXxpDuJqXYRxKyd7ZIioqjG50Y0Ddwt1rGyANgXqd11gWOHVX5EhXK2mkoYKtwE0E5Ds0Gigys
UAhqdEg9wlIlmrZa3uxDOVwWhjgf45Fan+oYlgBhsmsm3xeRGZzCiui+4TaJo23MrlrUGSzEK934
3DgC6MCCTxJeniK1Cm5bqKd9PUNWavEQMXjQ7xgTrwvOyMmOPQ1vwdrsqbU6Pdn/PYReD6Flp/P7
qmjbvLwUL7/WRcun3uoiHYgvL7fKkbKYE78rkWjqVd57FkeUKdYP9mVGASyVgJ4gVXcstlnfl0hY
DwjMFIyLjdff+oNRwKv88yexh62iJ2VUYZpwhn82KMra7LWS7ONdHUJt3coymO2nGnH4jTXbhYrd
3WDGhPByE2Dk8PmvXkpKf2PpAZylGyg1RVuNLW1Eq8vskDoVmWt67BzmiELFGuI7knA2lhG/9EsH
4tqDA6VEfgoKTq9y6VjSpXWR+ey3+Tj4WhiOjOsWidUSII6m+k4z8QuWS7i4O3XcuQn5Yu5t+Zo/
nrKcCnMiN+sKRHiy7TWsMHOCxh3ooWak99o8fZhVQH1AU7IntzbRb7bNDI4vPkWJckdHdWnm0c1c
YnwuO1kcYyLud6ZZn4/2eNNTFEIbe7HGHjhqhNozf2bGoK8bqdyOY3EIAcvnHF+BBcXJYfO8MbPm
qrTMeMW0/aHL6qOitp4ZZc8z6y3AnhNFl3oix33bgIpnA6geK6QuosJh2TYWq6omWLXTcqwbk0fa
D620oQxbNnyPspcHBQDrNlc0gmfUcY3PmSGK2t3rSelgbiT30iUak1TpHueOaGHLN+NL3unWEdvr
FTMm6FhTdZnXk751WyJI50Ekay0Oi7NABH4b8tdobCAT2qEapmPkLolGhVQ3/dh6aUVDSiu4C/Ny
WFtu+0iKEo1kp20Dw94U6XyJbdNifZiSt4c9EP6bc9+F5V2ToGzlNThFGd23QbgRBxQ3XeMAWB2V
vwP+r3ss/X9CytdPzCb/Iz4N0cf7iWT+g4jMNVipf5viv3dtrLGYqXMakJNB/vnS0L1PJzm9DEH0
9NdsbDbub04YDjLm+rjiVPZJNhHVf1IV2cua6oeiaDkNl700OywIDUs89/db9bhV1BG9orJTO2uP
hRl2jNv2OynmfsPa6NAxmXccxMTtHAdQ//qOi9U0n1vFupuDEN5+kheYLgRlC4IWLxbZdTPUl53R
nwwlmT3LDps1Wwwg01PsrmAalXfGPLJzxwdDim09eLBp7hyruoa5y9sCMtRXc01sZUPErj0rnm4k
pRfaHFJhv4Q/UJjMs1p5mpSSOUa7Jyjc9Idh2PSY+KrM3GK76TtPTLklTmVXAUPXA4nfDLNrrBsl
gB+cZJ3OfMqPkIZLb1jWbE1G4QW1UZHIaKb0kT7F8SMWdjnJYhvCwNGOhgQv+oHeYZbu2PEpZl/I
h/x1aTYEEZi0FlRp8iThpmWfRds5fzuQ//v6ri1x0b+//HcvT83zr3f/8qG3ux9ds8GAYzFtuCR1
uZQFb/2H+Efn95Ya4zW5S8VM8f6mmVQKKrvcb6/g+3um6Rg/iYn9CkT7I8fZfw1H+BaWNR+dDN7F
n4YjScHJrOZ2sDMtwqgwCdUscyNV1FTpTeVbhiJYM+mUr3oT48zkBSkFoapYTAufvjnGimCbm0nX
PWI+jgOsSV0+VvBJKps1s27Mx3KyoWllh7HC2LGy8qI8mUbHMDlARbHKS9sltTnV75QE6aAWYtAH
SXwt+orJxihn3VoLU5lwwfOjegryuqJiKOuegI9xsCApscpr4vas4Ncnt9tbaju9ZJE2Hoy2Lz2l
qia5HXTLHbfNaAM6JaRwnYQhgJQy3M9uUu37NHn4Wwq/lsKLc+j3b4P3cvaUffr1dVg+9f46qOA4
CKYgTc75WvC+vQ5MD9ltgcpQeSl47nlT3l8HBA0ubwQrseVjP1w8yLnYYrEIZo31p37sX28ey0Jb
vayxTRekiFgMTt/puUhRT5OA+CH0kyPmQyUkxsCp41BsUr1G5WUjoQyHoDiKVj5NTr0pSilZlVkv
Uj0nb8yTlvPBBMg5j+qnqavWufu0ZKHB33sso+whkQEk3bKHFsCY7qj18jGyqvPZTC4sOzsWYcLo
Sj1ifWaepUbbOm4PA4m5eJBZCpXHrN2VYW6ucbfmC7xnm5s4LSsX56d+L7LGH6x4FzLS5L1/SrPw
UHX9x1E3X0qTtHAMTyzVuc5md4upwEsXHW8mNswR59Vc514aOo3f5fl9VYW7PsQdmqyHYdxFYb0P
MpxBDcjwDh6YEzMUI2iPXFORbEcBcy8LJUtpoV/QvIPl6s2PogEENrdHUzHRaktLW5ka/qZhwdK+
SqmMs0mZoH0ETFcdUo7b7DZy8tth5LqOwrMucg+KUE7dGJ90vX4u07neJpp6SgvtYIc2/z959tT2
npw6ymH2Y/xQdKRU/XhVuGhmoaTM07U7GOIJkpd6Z2sp4LhYH+LVrPTDk5RuOuNRanrSQujCPOmW
Ym+LAnBFmzCobZh4oAD2HDWePtrjeBmbrJhccjP9oIKWIeoS8bJF/t0S5jEPrE1nCt7hk4B7ROi8
nzT1jd3x45mKU6ROZE4wfBVodeHRyXxcDbJbV+SCEC03ximCNy33AIEXqzqt9lOERxbWRyJNL0RH
R0rKqkRDHueAVLr21CjJrSWl1zcJY05QgmZ/Hc8sqiI6D2u6UduZTBP4eWO9a9r+b8f/9dJflvW/
P+bW3CfVr6fc8qG3U47xIaJQuBML8funht9l3Mf59iafeT/kdKRljALwhQCeWD74Xl3j7qBKYE1C
wCc7DGYLf9LwL8aTH8tryxU2mxkqdYHN5PUQ/O6QM0kpK6l7551a9dknWbEGhAte3ZSjJZk0Tqbj
oVHEXclA0uUMPOWtwmSros+OEDDqvmzn9gr7H0p54njVVVhKInfnyLxMpt6u10lTVTTvRrxIJ7Vn
RzglqrA49VrnaCjNvM6CWcXm4QSYj2rtU6rV7Y4veiS26qAmizeb2Ed24VqnblNwgUgZ/JmHOgTE
rIbqQS/UXVommwD7XypsgjvnnRtZu2bSPEEeV1V0h1g8Y1Bg9z2sNZLslNibEcKqi9AVnP+x67Kz
uDFxfEbs7nPU+KQUrVJSgZvEfYqM7qWf+49OBOs/cW+kpl6NgeYXmfEZjPi+1pHzIgLapeBtGYHq
n5W6umRDsuuctRH1z6Fpbuxs2s8EBlTTPAA+f1IJyYPLz5JjYhTHbn3uEUUgYfUiDe1/b+Fb7BhB
ghxLu3pvEPs3OIBHLeimWotVXCObqZrwyfBPlwRHfvheXo8kzhOaYxAMBqySv8C5NTKHsGR70yEy
au1qj2D/Q96ZW8T7vl31D1XbbZIReSxTqzVbGJJuFPBT6bUOPWjiYqgTbVMng7MZ1Irh67ZLCi+2
7Zb9huJbFdR3XQdS+SkcFQKggkdV0Qljxswg7T0EhYcp0bcLq7Zt9XVqZZzk4pYozw3nJhzMJfyu
Dnf0eCtb9OdZldz/LcBeCzCbeuT3J9Ph6XP6nwrW5WPvZ5MhbMbZVE3fYoH/bUiwTGqcV9+1HW8F
GDZxpo3MKtHafRthvnckLmFibFcYcRp/2vnTFP10NjmEpy3fm1j2MpR1y2jgu7OpwC8TWEa6TJeQ
QK+DZfXvZleDTbBWJJ7TafaKxF7jAvtS6OPHQDXuAsTvPXu2oEqSc0NqMQmQUhrXrVUpN6Rux17X
ilM8E6KtAyYFtjiZlCt2fo7X+GQbcDbCSj3gkIQdmA7QWqtq1Q/9BQE8hxTEQjjb68nomWNVu7o1
L0V9RaqWx+QMX3i+TQ1SFOJuXyusSQbqsiGerzTgZG6o7qpOZfOg3s5Su5fBSEhJ4rWUCML9HHEC
FGO6bcr5Crj9ulKTjas0Psdl5KWJauwMgj23aFnI5+4xonX/z9559TaOtdn6rwzmnjPM4eDMAUai
kiUnyfmGcDkwZ3Iz/PrzbFcXXOHrxtTlAAU0Gqgg22VTe79hrWe5anBmsQZZIxTJl5p77Kbg2lIm
xPXdUC4jc16OVocX4XXKEJrzILRrAG/rsEbIH07Vk9tlA2Ew9T4IkslXW15k2qykC2kLYBh95biT
iQltei2qDNmJCTmxE95j6PBPC/t0q3fBRZN5VB8cNXZxnbhY8/RYU4iDaLeCtU/vJforvpvEWzhS
1IizyNYuw9oRziYaqBDJKx5YImf2tNYa1a9gALcMG+OZ66EvLswmlJr5o2XeDG38EKjmRlXSVeWB
zQtR+oz9Oo/QNOWN8+RF0PUdWxLyC+I/+2MqcCk1wHAJyCTQOFOVRTQRV4UDIDfci5HcSa9Kbs1u
WKdptU6syLeNaBMl7nXmKYd+aq8VYGptGPuN/TxiHs/MYVnFL2ZEegvyH3yOqPJXlrCXaZYRy2Cc
kjZAK5qvkXU+p5FOHFVD2CWnPkmqrXsOLIM0eijMpD0EoX1Wgmjqups895ajAzqjRTGaJRthjsuC
qM7YDRd9M/p5OG4mFDEhAhsDh0KLCy9hDt+xSPIaHUwyPgPD3hiZApw2PCDDW00KYE+cey6xMhl8
AcWotrlJq61S8kNhiXN3NffDJlQxaRjqJqmjg8fJboeczEyd0q5ZOlgry7ki+JRgLyDZdguknzJS
FTLXg7IUHVXW5usGHkrSY+Gw+EbsWhAHZfQQaDwlgi1Xb2DAyjelCyxBVcgZKHYhJz5A3q0bWcBJ
BRy7+Ix3LXtFPlB5zBheRVx8ie0hZUvPQeDQSJgLS4AbnO7nIV1afIkWAlur0RaW+VqO74GlsL5T
faW4nlRzMeDL85Rx5aL1U8oEL/+diqMiZIiQBHQg6AtTG3QCmjXRfgncJ1ZtBO05uMyeHe9gKbI3
QbAljswmlqG4nRILD+e7y4KQA2flpHeVy2xdv1I8YmBb2MQNFTxmas1eMRrfBUG3NmvWm0SkIDKm
Z8wXbAsWs36wRwNocrOvnYBdaL+a9QxWnw1iwER1ryw18u1s4DZTXBrnKuCu1WBwlxKIFmoeC9A/
F+THBSmJI39/QdJCFcVb1/1avcvXfd6QDJ2weMBhYib2/bqOa9BBSIA+6etkjhL984aUjmyKc4p4
FOk/KgYc0AHAK6j8HQ9x7+9U7x6f44finQtShlfr7PFUpvTWT7PxFukR8Ri1u9Wm9TwjPNnQRiod
my8k3zejnYarIDZugYLUK1gr130k9J1KdMYyifNkn/SFcoEuVFkqdjsv51wZyKTGV/VUhSNpdfiX
8KXKyCit6YcBHigVK/RM4a0Ms3rLVN7Ks2vfRd7gbGIDGakY5hR023RuBO01H0JbTiyXsHmMb4mm
31gzotUyoEtosB1DtWTwjeLIZkU1OYsubx9zs0l2mg67rXXHfhEno7WPgTytx5iLOMxBROqzw30H
pskv2kmH3mYHS2XMqNnt2sFeK7DCNi9azRuF+X+OES0JV+Xsgcmck5LUPuNBRIDhJ10TsPCJcC8m
4Ou55IHwBzZHmo48MjyCabsp5CxCke0HF3r/2FaA7hyheNdos5JNRPV932fBKdGlZpJZSaC2Filr
jFDKytXP6lmMF5FAPzob7Zek6I6dmyfvVRORAmYkSQ0jT85/5CQINlTs2zpkU4IhYg5a1/7TpFOg
IsGRiva/f6cv5BZs+PV9Ll/1+T6nYDV+GDh+m0VSCdv4OSmQP1bv33tLJVBYduffBXl9lsLSkSJH
kQ68X40x5W+06fyTfn2nc9JwETOdh3EiFQXfl8Jmp6lpNdHddgEBDhEhb1VzavIvLri0Pr9OG2lO
z2m2GVGVlzmKYnmBCzlrU8N9Snc+TmQrBO4ur1SiSLlKwsdBgMC17nMm+46Xbwm7RdDibhGwXwTz
U1u+lEW+iWnV+sS6nsr7SPEG6hV9E5tKtMhI8GEIGC9nThvEfpJ6VhrrHr9k2pibmbdTlmHRrIi9
jLJlSKJroDqrthAv03CILNI70ksrG5ezbVxbqen34tWLHEoCFETI/UAzUftGHzde3E1fNHkRzvJK
dLgbLYMYCC9YttyZA3enyh3apmLVcKfGTb13uGPN2HeJ/GywTzbcwJ5bYVSjKLPatXToOijpB+tq
NMTC4v52oNJazZX0hrvpncsd73HX9977zM1fxrcZdUCbHGcM4DbVgesdHPe5p2JQqBwU96lxvhRU
ExlVBeuGRUqVEQIp0qg62uDOaWPfoxaxvGE1UpuQ50qg07WtzT5jzUU1vnfVa2aoC03ES5vqpmAL
j14BCRaND/hMaiCbWiilJoqpjSrWFml5zCm9cgoQzaiRQvd+qhvEpXXbSMlXnUBERCAFEe3Esd72
2RHi27pGhGV6VC7UZ+Z8X+ORb2vHN61XmDbLqFL4KRFYQXmnUeaZ1W1l3znJQFlNCBJFYEUxWOql
L7kbqsp8h6+1ts11QPGoqMrepJgcZrgexrhJKDKLrEOoCiEKcmhoVtvIYWZKUQoVCwwoIfR9tCoo
WpMYsUFnETA/L6sKKTv4XAPUYUex6/S6b6KonCmCC4phYA9+zaylIUkrAZoRUDS7FM9ZBsu5ZjIV
3ZittVAosXG0LGTwSTUg5oRGTyEeuvAFKMzbVltkWvUcmIxcKdxD1TipNozimByYLlzF7WVEmW9R
7tfxixUwO4KgXdvPDS0BuJ9FPDXXVhYcYloGh9YhpYWAXbqGD7ZWq/SmLdqzglbDoeWIaT0i2YMw
ZiOVd8b73NoJQTfza5Rh8K4mE2m8wtLZeSpkT5PQ3JAd7HcKub40PQrNz0gT1GW34RQcLVqjNjQv
HJ5K10PZylUaze1i7Cil43cXqV7jXgyt0z2p5dAuG8VjZAa4dAvoIL9Mndk90y29egxTQjbTpN8U
pvKeFta9EpaE3DjFuamF64GAnDEiy1YZHjzG2L1m3Nru2djv5oTnfJ63TmpeOXAd0nb2neZt0rh3
Uw+6IUofa3joB+GTv7RxzfqIhmVTjNOqsTCPe/FZ4jR7q88kcHZfttTqbnyeOMo2sPmul9NloYzb
Me+gP/DIOLj1eF3gkKDDSs+dXgVhO4lSKKAzQMkAja4MRm/RWz3fTyDn0urk8uPr2cMnZrIgWv04
w1smgHQ1KK6fOXclC4iq87ZWqi8dgu+0EUql1Mq40fWfGvvj5tXRqP79zfvfnQz0UBDnNunbrxew
fPHnBUxR50BZ/ionkbOgzwv4l7v5s9Im0tGCW6eS4PVjthfXtsnNDENMB9LFuOp3LmAK9F8vYDmJ
RxLnUtzzKX+8gBPLrkXvDgBURokWNWKViY1eav1NLZK73BQcL/BHU8N8nb1cLHJ1Og46+y6jfe2K
HDmuu0FjFi+rkhE7CZDjwuaqSvP4qbLz88KChVNNr1l9byOgKgl4TmCDidI5gjVZ9MkMLH5EQmIs
2sHy06FalWZyLTJ7j4iFaHniNHuIKwmM60XNO/wGnuC4KFp7OtQdLanapBdRybhcxMlh0tMLaIfn
U8sSnxkYBASE8/NNNBoXpRySpYMXnMjDNo6dosF6coekOBfM1RTmawpztpJ5G7FKbyXztyZS/VoJ
uJI0xjlV6UOYPvcY1g2901KTxDKtgLjRq2mcSKMlEdubd32dPFa2cprr/mRo6tbQtZte6D6K4NtW
/dJZle9A5ddYq5rAohu3PDitd6imbk+ykx9UX0Aspeq5Wq8nGNlY4ReQGHxADPeK0AAzs/4MINFo
BnfiI0ijJtkEw5PTgWDmKC6SdG9HpJ1C4QEZsdQJGtLNg54qB3MAFqOYK9fsFpIu3Vu3CSegppDx
DiFbHkCjo/hzeTUo+4mRiEMoAz75M2xRS0Sa562eEiGariLdOxY9P4UOJUOhXuISXmfhPX0hjU0k
0EiLFfltxUI1zweTFHIgWsw8fQdWZQUbWu+d83LsCad0dqYd3TTc2nmO9iK7L200yMK67IzTgNp3
nkEFDd7S01vfrnlMpuCWgR9KYOWg19k6zhr0v0OwT3X7TBt3edLtvcrcBlRFyDwP9q2dioo9cXWX
JeNRK1toXv0TeC7YFoWzaozsLLQZNTbq6+8fjOfxS1O25Xv3f//zZfw/L2VF0RhG3Ue9/PmrmzLn
v5//yg+vaP/fxx+Hb6X/3D3/8ItV0VEjXvdvzXR8a/vs60f/62/+T//w394+PsrNVL39178/v+Yx
i462a+KXjnL965/tXv/rq1oI7sI/nYw3Tdn/ujj8eNG3ExFdHkMCdoAq5DWN9dzniYhaCG41kwm0
xOAipO/q24lo/Ieum+ju2A4iDfqYmX9rSXQ+IPtCdHTsFSVn/ndOxA9f/U+6vI/ARdN0TDYFlpxN
fDecLyv0Y+VApp6Ow8ho1W3iJs4OvHodPAfzcIXuP972M92+bwzRxq7Gdljlg+eEl3Eh94JKdMh0
N1jUHGILNTaYIzZWhEAvHgGzBqMwoKNmaPMsUB0r22bppZPfsk4y2gJNqo5MBw5WHxAYEklNUirV
SY7UKTlSsZSpRhpeenAmnLWRphk6iCSqx8u6KJSWFLFhpyXjy+8/zv/6Qf3hyd68lRfP+Vv7v+Zp
5nH7p6d5WQ5v3fMv74GPV30+zjB1dZNuGWAxD/R3FzwYCcx6PM+OpnkfV/V3jzPNM523yYv/Yj59
e5zhJsq2HHkQ9/+Hmu43OmztV/MNYCkQEtQT0qiI3vXH55nRQMskr/e2PKndrZabxcB8vhr3vMtI
ecps4jy7Gm7JhA3HTtKzZiyusZ2c5wKQRFwZT0K4m0jYrY2qra2XXS3w9Jm0Uiyd5tlazAQ0D1r8
pejyQxhGFAxZCa+N/a1T+VnsvLAxuJ4jBeNxDB0tGNO7OiX9MA4d9r/tqbdS8veSI0aR7aS6B71p
LnJtOjYGPLeqrbYz3pm0mrkZnW1ktuU6dMXD7MH+9Dr8x0MCayKbD6qofc1hg16U0ckL040o8oca
ZmDZmEvEspedHRMgZjAl7LJ2A1YILX6jb3Ql3Q1l+dwJJn2ja59hHQYAzs5IG8n/7vWXLsOmAgpq
nubjNBvRqkusZV/W68ypLxStekmGfBtaxpWhNQWIKYu0SGJnzASeISdBoivR2u7Qg/O6eVlm4swO
4bVloYVkpYUw1a5LzXkfJJKgszoZKkGc+Kh3yWXboUgYRxKHplov+kWuZYiXwFo5YcFv5qxz6rO8
tXAw5kxGyikqOAPIxklEVN62WoD0MJ6wQ48uZ5MKhTLWcxTzZYkvvNa5HHVc38poEwOd6Cf4ORR6
UmzMS9lufQiQUSJXhX6W5R3SZI3kNyctyWCSasXMcDPrWk2cIzGu/GylwjF059vsQ/RYfxx8KLBy
UkuJjJSyB1uh3ZpGyPuhQuhSL5zoj1Xw6zjQxfj7903J4Tl/bn49q+SLPs8qjgH22F9lhMz9P69e
OfbHxoyu3cCPwxz/h6uXgT9DP2njIfvtO9EOrh9YwR4TQU3n1b83Dfz1qEIsSf4hEHcgdGjwfxoG
Vkkx1kEcmFslZjKu4LxbsJcHL0w0+mOiofBAjhJNRI5GNSmtMyzh0MvSW7Mu+mM2NI+g6dS3UqYi
laFLPy6TknRNrw9OgE3W70ZEbJpHUnlaAqobcLmm5ly8iqKOiBbYDA0jHnsOSGEZrLXdwveskIdY
TXWvMrZadPyO5hbMSsoImBp3wSIp44lQTSZKIkV/DJWTnPM0JlhWhI2CtrCvT1kkystIK2ImNAQs
hE37xwbyV7EpkS1//8Sfque/4TzJ13330PM8cwv/ZSSjqPzWgRN7guQWZBmiXNS68sn+rDelBZbW
m9v7IyLvU6kmwcZIZ1G7SxyxlL79xgXNG+mnDly6Y1HIcz1jA8ELxPDg+4LTy1tn8kroMl6qmUt9
apPbvu8nYoFY1JP+hff/nJb1DEXdeGbVCglh2DTpiLM7r7FOOjEoxqCBqhjk0n3aBb13KILMT4Mn
lwGrYoktTv8jTD2cSu+28dg4kJpiaxkwqs2KhxYeTurUvlXsRfYgF784ZqMmQmwgr0NtE2p3cQZI
PqjPWuW9jkCPIPr1zHqpKtEqFy8mbzg5LFbTcWu6d3qhL2y9JPrvkOJst8LrKGbprl2KEajvRIr0
PLw70IZdqUFNoya5xrAn4wYiRMXCUoe1rfb5W1zkiboaPHDAVQrYWG82RM1dYSa5UmJSi1xnldNl
4reVVtI4wTo/rkXlQRLBrJ+nW5Gj8NJv1flNCIBSgjkZ6JqYIMLujji0dV+ysBtYtjMYjszrKHrV
ezmZQ4GhQEjJ2zMcdahrDYbLgF+n1A9R0lYjGB9W6C2ARCuOlhqmwUoLV4bNnpzrtiRVbpJS1xyW
eaGvlZR5BcW7Zlcr1TyxbFzNhrbR2uyqK6qL2hUrBnYgHzv+rWCn7cAf8/tcOxHihNSlXJUeUGZ1
PYVHIae7BA4AUln0HErBGtv0EjQufUZ6qTAlLuISceDRTorbxAjPGn03ZQ+jdu1lFzXwB4t8rTEs
/Y5surFkF5EfgkLmo3T+YB4sLb2YCbBw+GnPBGoXuBcyHVQMMh+zXOmZdihdqiLlTp8UktETvs+F
kTYP/fhma+Uht3RSvuuFMU07G+dS4gy+kZ9VYwXU/U4z46XBlzqyNMmby1Rn1VJPC2OmHGBNYTMj
nzqQ2opJbhRc4YcuufB6OMvGZZ3k24kqs9Dk/H04CPIgbWAtaEOiyOIny95g7JcRFs1Jc445YM1y
Q2j7WquRfU6sgFMacpBGDcc2mYENgj9siMvUa3xVeU7se0L12ErAYijJjtXsdZd3BNsxlAKyI9ps
K/OTWVFc9Uyr5z6QGOJtk8NMmIeXpkBYDebS9apVJFFlwXAoi1er11cEh29akj/C9t6CdJ9W7BlM
DeE4EvtUuql4wLNhWOQm0hrEKD2LK4bdTuIu7CImFr7wGXH4Vav4Zc2+BRrwPAAmOqlGvMzE5czy
KxQmiwidUU27KIfhHHvpRSXGbej1q1ivlrXDsEPEqJ/Q12AWK2ap2kI1ShMKt8EDU9EI4B2BZ3yB
sD/FSyd66eQNGSXdRTtb+QZX2Lv9cYX+aSs/xsfOP1Zq27eimX6t1OSLvl1ahoyKMDVuBlmVfZim
Py8tzFQmKTiewbDjp0sLZweQrK+Wxs+GkmkLQxMuOj4iT+9v3VcGX9UP4gx5X3FPyRmOp6GK/Kmh
DOaiqUeYwFsN7z9zYZT4T3aW+nWB3DkBy0kaamu5Z2ZK1KXL+mIg+3ISAKidQSFgj0yoksgVlojp
2xgE10Q+7URqvbjRIQCYZLInrEdN80WT6PhS4M2EU7YcieBUKedmIjnFpIC6sXwjwOpIDmcbQ0bT
xttIs7VNlHE+WzqrTV3dY1/IyfwsnLtwZEU4BuRyZu3NJLJlnLa7qaaNzZFgA8bq3ccErZpNnKhZ
4VGQ+aJNZ/ILZwfocBUzorbGKy7hk4lQo+uNpTXk1w6CYMZyC4/40owLY9aAvDdXGqc5n0mCGJBA
Z27nd/EXejwORZmIahUB2ahjOC9M6NtdOd7Pcg0LN6JY5zWKqtniWxUdc6VesVgA5a2aS627NmaV
8e64UgMskGGiskEclsIGpjzlN1ogdkVHekGU9Qdnqo9qZG+8WDlXG8jzXbfNA2/rae2pEHdi/FKo
09Zq47VClz6qfIEVgaRmtZ9geMUgbtT8MGktQq6SL8k6mN55FT1mHrCdhO+eqDemk+4ykld1ogCr
stoQy7qeMZYj7FlrWp4tU6dnn9UcmZJeRMjGnDbcu6V61Za3aaYDzmFZSFg3O77qTljkhFU1Db+S
LkxXPKmDtnXYALiu8khK0BewP4Rvcz2LdGM7Yh8HygaqxtqIHuvoNi6Li6K2j477QD1x5zQXI+gN
RWFrPKgvRlbvI+qVqYlMn4ASP4Z3l6rUSZkmlhZq+aE1F605n5vDk+E1Z8J85SA8UxRtxfIdx4y7
UiJra0beFjXgwsYICN/eVxuV74S3mklJq1DlLYJoj4n1VAYleltCzjN1Ry7zuhcY4IEV7Z2oOMXB
oWFPp2H025Kve2qVeh3XyGytcG+K5jZLy0eocatirg9tlXKH2VwIrMPV8IiNSCqLZl9Azpyn8b0x
8xtWwbuymyZOcHGwrUL4GoTcBZGX0PIAldWjfVN7Zw6unWUIASglioEe5SVu0NuqQbbrRFKvyF9J
zkNZ6MRBNuzioYHViRnIdSuHr6eukLqyfDUsyhtFglp4dXuIJU9lLiEOaMHyA0FqGjY3hyftjBLC
okgci/oBZmmMcZfBalEltGUMoiuDKIl1U/UnC65LOXEuhKb7YOSttiyxDEWgA7RufsbZDHFcHYr3
Un5eYlzAoWpMq3r5VXUSJOM0QX/jQBHJGw8RAvmiFGZIJIH650H+1n/UlEHarVIiPyA1lAl5HUXs
IgtNL1O7e1cysegpT43wKqZYNaz4Okn2nru3qY6DSaPavFOHaSvVlAblbh6+zBS/Y0iAIMUwox42
0e+wZs4iiqcyvh8onB1WaSGFNCkWUoHRU10P+4RSu6U6TouHnPhQ1bOWBXGBNhvr6b2iSFes/vTn
mv16zf7jlvbsua3e/sVERPKHPu9ZxEcIpDRX4u1J0P1sDqU+ih7Q+gjH5ZL77AxpDKEZsRqQcUxy
gfB502oSKcBtS+8PbeS3btqPT/7zTQtRGDOCXJaYtmxqv+8Mp9iAEQ2JeNtTmp7NYVXzrhaOsVOb
6nnQEK04vcdFYtdlHm+SQk/p0qws37P/yq494KcuJF/DfTDnnqcyR654GM2i2ZI8exOMY34rWu/N
UJ3C8pVuHAkVn60bPXXydjVNolvj5GJFx22SCFBDWfbFa5xHyNf+GLvjShuIszG7U55c2UDiF6Yd
bzJOtrlg9YdBaQ5MRMhFtUr6/H0Shm9k/TXAt4SLuz2iqeoXg6I2nA4egKQisiWTNQn8oAN3NNZb
xtLp+WD0HItxf8rH7hRk3oNpEPKRK7iHMAkp7q5iQ9zaaPnTNWIyQt8xbOvGWQpqWOmdi8ku9pTW
Ky3Stm3kPLiRFm1Ii3pNW9j2YnJWcUxVXg/aM/NN5DX9I2kfZ0L6DZwpX5YWKXBlWHi0VsOWIkOJ
3u3xqkmDZ00hUEaPLzS1WytzmS6sTNtGWnIb9+V7SLz7QMy7ET+MAaKjNhAoKQmCR1Z9ygC9pATE
R651OxAYXxIc7xAg31E6CQLl1bgml6V8bEJWRRNaJsHIa1rWxNDbxNHXmDhjCitT5tRrMrEe4+c5
4UEsu/Pw3lVJtVdy8u1Tj87EtB8Cgu8jrpQm5lJuSfdzRXHZGijumnw9l/NCY+BbFhgFeprjRtIh
tOkszLRHqzLQG0XKhV5KXBd5K2a1UPu32VbWksiS9sO5xRrcaZu1x7646Mt7r1LXAdbWeBpXtvti
6neiby+y6Hx0CIJIc75h4aPZdNg1vqRdfF+b2WvWgKOw3e7Et+FI9CGxPf1w7eQTeruUzB0rxPz5
Wgl7k3bcULG71e35TkmN9Z+j8uOoRJH9D5O087cmZtUV/avjUr7y23EpUzZVgwktzBJmxD/qxuHM
WTorLUJ9f7a2g9DU2SfZOLLJMqGj+HZisrtliOZ6fyV6cZj+xiwND/vPvQkHL5pxDl9G1ZYrv77v
T8yhMRLEWJWzdcLQ83Y1IH+xtsb+vJutU83xAdeW0rYRs5x/oAIHA39eBIBUmjFnSWIq+VJvuuMQ
iGiVTBltOSQmZmhU1xN9ejaIO11LmgX2nAdyMCqe2eAhEZw/Be8GthrOWafQEzSN8+A5sOsc+gTE
1detGe4SV7y0Y3XlmGm2dYeAba2VJMva4OmeA+8I0NnPBEsRKCko97x8OYYh7oqyaxajrd6XTYLh
B2PkmNn6ArPPi2UPIO68GO8GghIv8G4LlxBQc0xQTyoI9+Jdqdo7LJi7zqgSv5hRtvctqeIiaPDi
oFivXdjDfTjfOE7xUFbzy1A4F6J1L4jKJMhARZ7uRWgRRZGtM9O5FGV/iD+2gQN7wYT9YCEXhUkd
n5P4dz2ROMyarNk6WldDtwDBB4yqAZfHypGS0RVnfe+VN0LufXKh1vO5W9UuvqEicl91NurdUHQa
ISyJ5ycpdb7u1VhAxyamSGdileXNuu7zlyyqmrsGF9OjxJ8u/hwD8hgw/pmrdCxf0tfn7O2X2cTH
674dAswmKHOoTDw4Fz9GjCMcB2prmATkyn23fP99lk1sdnTV01SmB3Js/nkIGP9BRaUBe0HyBhqD
tdTvHAIf9skfFBy4KxnrMyXRKMHwPfx0CKRqUGoVEeMZI8Y2JCoodGaUZPEqzzE4GbFF5qSsDYbE
4n7tTFyEDaYMGEdvAb7NrVl3iKHnyRJAXio9WCCwX+mNd5qS7No06lU7Bb42zKATcm0Rd9aVSM+n
rPINb4Qp3hMWIhZsl9BKnwDh07G422KMfIXJROVWOwNzoWuPN1kagaVg2yQe2ib0s5GRq1A4ndpN
2kLWDbCF6a8iDG9E5mDDNLdxny9ix94pDG2n4AHd1t50lE0ZpteslremTpIDyPWsjp9rzdj2/Uhn
GF3FVX1MEUavpsboNk5GzCHKNqJNuloqVUaDZNxadd8ox4pDNONrBzg9blEhBua61wlJWrZtU/ot
fIXMbbY6vAUNwxwqvFPLwt3OmQDAZeibHqMk1F14DS3chmmqLxI4DpXNarhDk1emPqs1BOPGcob7
wEZ7p0gQxGhmvjABcZj9tWel69mEDQk5opv7ZaaoS29SFp09Lmvv3JWgiRTiBBKClc0uGZK9JZgF
EwhIdwbtmI42kq2tQ4/bkthmRpNvy+a3zveV7IXpiUPZHKuyTW6ylFAqGzafbKGx2OxqeuqJ3rqn
x2b97oey6c7ovokzX6p04zha1iHAPiGmcsFBdp238X6q01UjW3la+gpn4TYS6jIKDkVenXC374l/
MUktdNeopXcuw4GCIUGeqicv2hOmATyDIUIkhwkMFZDw+3GaHKCZM+ZptnMtzjLbAc/V+wFDiURr
94P9hYN+T/uy7CZ3LVLV/3MIfhyCKmfP328Vz8smfC5+PQLlqz6PQHaDKNSsvw4szrlv41m4GFhj
MNCZNIBfrXWfRyDKMka6nI2OjL744QgErY2+zcCN9+E//50jkNLq5zqIz2KpGNY91pQwNtnmf18H
NZwXTUAU8TaxxhLHA0EWy5r3QLVu5yZGE68IagoK703EZonVxOWkGWsYMSwVqGVa7TkX2j60gkOg
NAQqSe5ilgJojMhumXC+jZW6Csrxduzbh4HTz430JesjPyPYwa2Npy6rNqHlnLqoJphNsh0na/Rt
YWxKCJZ5G6z7WF+HaUDTRhJT/paNrt823Rq49bJPCQENviQ9RNgRm6/hrfWRNYWtLHD25vFdMcB4
0LO7KS42eG4ZvrJxpD2LknqJSJdJaYwPOT4BsKThnXYQyHdtz6CnIcocfq7Juim7imxQ40S3VxJi
qbSnJC3O29g95VF3oYHoiTV3AQr72Gj1YcQpN6NTjRlFBVMqd0EoZ/Vl5mhrRShbptaHClp5WsWP
ZfGiRZnfjco20sslcJplXdEmieJhIkYZs/XonCOeudKCLzbSfC26yAGGKxhQtKJc4nwGGdFdVCZp
m+AjklDHzdzeQuxbeEa1EpXll3n17gL3zWD0uAUxC2Z48GKuO9bc+2GGGsSC1AL5WQAvDgmPsByk
U6BATTlQhJYRp/auaeYNG1a+1SxHk2LZWvdTkfiaeJtc7dZWWYc12jHGyMBRtDC8/rJLwPq6FKlD
dJ9MnV9p/Y5pGBvdvoMaoN+I3tkg8rlOdHGj80TlSeWncbFO5jeYKFuvbrgfnrq4Jrpjq9hYYSIO
58BI/B7bC7Hm74KM2Jl1bsIlFIhso9bpulLiZZBoZ0NLnl1ATKbtpjdxkD45U7QSDJK7rj2N9nlk
fCEN+qzUiUotAta6ZK+qwTFUklVrqxt1kppuZQU9QPQkRozGhtp3G1fuzkzpsNt0SwYF4+1XT+ch
qcAfsXkFE72u2Oo66qXrMucvUbGzVpYJrLGHI8xaOvNIWPDMJHP2/LbkGuoNHYD9dBt5vInYiB6g
GsKGNiOTnBmEXoxRulU/TUG28YoarUvZWHeIYuprO1fOhxD9WJhfC+b+5jyuKN613PVhxK2UKriI
66zD4CnnM9rHqMaSU5tAzm8QFzDK+XMLfHTEUl7097fA4bmI/1U3LF/17RZA/cR2TkVTBcFTV6Vc
+fMWoAfFBw1KRCbeSVXot1tAkzWywSWgUTvLCOrPQliV3TDzQ8BKqhR//t788NdbAJm0Qw3M/6nJ
+Zg/3gJ2WPR5o1gN73wIXlXjJ3q91llxzJ72MkV6jU34Ak31qq9sEOSUsgANnap5jZv8yXbas9DI
D3XlVMCQuLeWc9tEGupDU0M4qbCkQ3vJREskYUWRGxT5Nih3Zca+2sOZaF870207CT8lKkyeUwl5
y/qmlMfXDFKdGlCjBAoacN4FwbnC2ngeFaCOqDoENCyQfKT9Vqfn7LFSq+zF3TjZGhkiLLvH/Wdv
cG+sUupzyO5+lL4yqGTCtkZHcjGbqbZJwmaGTOJVVKv4AanwZMyvFybhCe1L+KxObKosVYQXbkS2
KcoEq3pUGAwaK1FDxzN0v6rJ/1Fh1jsx1DUbBPK8CCPGYIQ422V/lQ6tr0xPXdT5/ZwxHdsr4fjY
xN6Dk7xI56WbmGccsJCGphXhpUuXNZ9ZBLs4zK6q6H0I+6d0tNfNCMoBXXmgrFvclHULEtqKtqlL
Dk5xNc+R7zWXlN8Qo0iXaTjK6QNeUg/EMHs6L5zWZXdTYWWsooYbmsu4bfbhsCmF5QeoexsCmwKO
oB7xrjMPvgOoyoiNhZu/JhQBpHGK/8/eeTTHjaVR9q9MzB4VwINfzCYzgTTMpHfiBkEL780D8Ovn
gGq1pFJVR2iviuhelJqlapH5PnfvufUMj63d1bb9TMDqppHsPZLAN+lxp6lg30wwaI+qY54TMDQP
cRBuS6mtnbzy/rw4X/vO/yk2v8B2/P4Po/cixfz24uCCwJet4fqBbsaDQwf5/cWxwAqxnYOtZvJx
55369uIwsP8NX/Tf/RvdKrKz/z445m8xjaEW/0PfSY4x752uLnS45dd/ME8kvTXUQdmbO7NJ62nX
hBrtEIvvSC2eWoRrNUSxgWGQZO578pMeUjldaPWA2MVl7B2WqNu9AG9uGjVwFWMdxNquSnIQ3DNX
R75oGpHPGOEF/s07s9PXFrIClNXbKNWv1Qxeox3reB7rAylMZLwQSOCQlhjeKoFy3oKHNFkVhUK9
nUwgZK6+UfMJO1Qn6Ik7TEDRYgbCFDRhDopNVt0WdiGBbSjHPqRjI7JccnKrNj4pWIxGYe4KLEdi
3Lelc5jqiuCDKOM8ar1VUb8VXX1jY1sKsC9Fi0geS/HUIN3Sb+JJv5BDsuuNezK+1kXL9UAzD+Wo
brPQ3XROcdCxSdXYpRxsUyX2KdMiSa5WzyYbwnibhhuDHoQKgyY8fIinwE+Uix4NdrlYs9iaXZsm
UnE8W4RgngY8XBNeLocdvSUIq1PO9Plywu8FOGcd4/8S+MBS/GCDeWe149blj6XFLWbiGtOxW/Xx
CfUUKi2wbsYCsM08IiTOajxng8FxO2ALoN9k6YMCKDdJ3DXlxWtGdZPgXCtxsAE7gAUn14kRbLKJ
mI6a5785czC/tZjgZCL2gh2mgzluFPWmU1/yUr0TyDsor7csfXcqlroaa11gh19arHYZlrupxDWN
BS/9NOM5rmKTUcQPCfkcIsNy3wTxtgMtlBkfZnVIchhO8Y0FAjgL+ZPuudqG+nnBXbuPXR7hyTPp
eqtmOlSuc2GLHLs6YTu4bnvw9aJE1muVh4rIdwz9uyHj2BFTdvozbZ4vOgm0Pj6bDX7EWDhhmwOu
EXlRa2+QZKMnfo+HyY96bO3WgG3fKnZZdR4O2jodHhKbphVh8DwHYPvKE73Dmzaa3EjAg1TZLhws
OEXnhUqMiD2tXXRqgYv2D+pVpqleUzaAsfEoduQfCR1L0fQelCjmcrkP7NyLTINdxgdnxq01ooK0
oBkEjbLm+gkCpDCv6whxQIrJe0H+CKSN/aLusd9TEKRFMKK2luEqaKTfT8WjRfRYr3THNhY7yzyz
gtYLGQVUSneiklFC3pwkUqriB7TQaN8DGgWuaPF0pfbzpunrrVu3Xowio0veelduInrvECM6Lq+9
TU8+0Jv39OhZviP5ysuzfO260U4JEq8xwhu8Lqumdbk+jps5JJxAf5HWqWUK6JkG9Cn0IqYDkylh
WsaFgbnBZX4omSNm5gmXuYKVGN8dZKkjcS3MHVXK/MEcwt5r4zR8C1PnumVOwVvpMLU0KhyC+V11
WYIz0+Do9GNmnJlZp2fmqZh92qTdiWUYchPkE0xH5Cw+dExLppJuBNNTxBSFQ3Vda9fmMlyhrb1T
h3c8N5vGfMDxAUJGrAn44pmcedGsvd7ruz+19bO2mqxg/r2bf0Cg/N7+utNZvupbbRV/sZXhkQWJ
bC2xABTQb7WVRt/BkMANntvXV5XAD7WV6knyDi6IZR3OV327bbHWXhxXDpYLduKc8X9np6M5y87m
57U2FjMDfcEi42P7/re1NstKXW0jS9vlVXwxRTHw5JD7MBqpQxcGpPNk9nPex8cgEWd2oo4Ij4Mv
hqbcZcL8cLtHJ30NNAfCnBY9ijm9KjP12CrKnvv/vpYBy+v6ZZjZm2pKeTD7Eezy0mqH5cMgC0yG
anifyypazSjj1pPiHEp0eRQadZXP+J3H4jCEo4ry270wI4jNCXTpdRxIFL9lsW/MHj0UJ3VvSoJq
3cqctO3BDXkZUBBFrQkHurGuAw12UKVDXbf66lonUFPXu2NTSX927DO8p+xD2yLcs3m7qrClUMyz
Wt6KrCJFtGUltjMUsuaoNOmhz8233lFumYJIsZewZXT3qh2cKympWKIJD3mtJWSYBddVkLMJNngD
IqkzdxRk2A2Wu0+DpiHgLB74P1EoYt7Xrj16up6VuykpjUfZGM62TAlQbpReXcsBC0icKy0L7DDa
dJbNVUEbxSowjGNQp8V6HMh3nC1UWJboPoghfXbT7lJryp1ZRPNqqgLoLua95CbGREMoxIC9KkjL
W97XS6e3cz8Y6WJKAicdFQg08g4Kr4z2vZyajW11fAtVeWamXAonvSmuGUNhlCTxB7qHdt0ayZPT
lurNYKgo0Ce57SOLTgKs18YO48dCZZMGT25i0UU6aZHdFLN0XoTJ0k4fCre/y6yCb9Agt24IFg8U
brYa0UGuR9dEQU0wKHoxuRmXrFCZG+FVlRrvtRFgF9Orl7hNvpDSoHpizjvmyXRgWAmHq0blQuv2
xboO0g83Vj/KYqHq9dldUdaAt1xuMp31WkSy2zDPIt1rfNnYx8HpcRu65UVbKdxJ5PVsFYjy21nd
BFHhS52iOU4CYLUKNbOwL8i+yxbjzj4R6SUaxuOf1/XzddX+5+t62XfFc/7r67p81bfXFdMMlzhW
Iqw9BGbZn3YlJjEhnzmYPx8MWYWwDmG5Yn6eDH98WWFVGA7rbdKil2Pi77ysqFR+fVlVRGDLKRNm
LMKun6cW6cxlO0Pk34V6681dc2jFo9SDQ+e+0v+vR50lYUYwr6G+9LhHDDgycdee5VV11c/klYv0
izST/cixZhjLfahbR91ROPeF502IFTYvMajm1SUw6LMhdU5jKHGOqdlFVUM66uQVzgp7RR7ESqun
xx7DDovDcztEXJq/LQm6Dt3mQjEgsLa9kjATFhvoyRzrU2NYpPAGh4nfV5veq1xds+XwE2fmnR03
bi4fZFy9lLlGPrOJcYibvKo+Fol7pzfpqR9atNs5kHkkULq0N+7CdbNYtSSAHFTsCBgjFoydysgx
Nn5Hhm0dzLcE93EMHTZN0l6PC6apq329cP2+g6yg69NlMfHqaZXwVbX7klhgOMpi7jhOmrAiym6f
djr/MhzeosWRUjS3cn7u8/CO0YrrgPwgoGMzGanXDzOSVliYOEYc2fEfl41+dZXF9aVa5Wye3ZpO
SqKIJWXUYGVSRSh6oWeoOoNaIZHiJ+tREofXtfd5W51XdgjdmQzpjEeTwKbepQ4UCXL1fp8r7rka
tYeKwpLr0LTTFM1EERAbqu3TAeNGNl4ivvd7/D0JUBGlxLyTznsTGlCcjseeRK7crK6dqtvkJlZg
M9kY1rgf2NjqfffBDZdLYgfsSezyyarWUaN7InC8cLS8WW02VmJujQDyfa8e2DetuhDXv23jc+wf
gtolQzppzjCM7bJkwrajX5fC9uvZOheNtQcq8pBRzVNCGGZjeAihVmc1wXnlDGBsAipU7gIZezQy
VxGLuSnU6g2WTyQkCEXAD++kY5ZrxU5f7dptG0jhCWMsXp+p8s2ew4UScU5nRrHeczvN7/JBuZGL
oFAwhx0lB5Illat2Hit+S65Fc50RtpXlV6pcQIjVYAbcLKZyY0iijmi5T27SH5Jp9LmzYl6xT9o8
HPUmeHJbB/nsRwAwqrCIgmAhOAHkEYvcfH7qXX6Mk+puitu9Be87M8nk4gIlxtzTSxAiM9NFW+/K
xFoHDFZ2O/q6RclkCg6HduMayheh59exY6AsSQ55mqEzm7atqz45inpuIIPPunkfR6E39aHfutkR
7QLXYcTAcgkd08HKoMUx4osqKl4Hrj+1zh2CEHe7vVMFKwWu6xwJVo3urloBhdx9NBnPzC7xS9an
iZye58j6U3++Op+X1J5/7+53z8TDv6a/FCA2398LkPjL5iKLZcWlDsE74pe+tffLVo36Aw91ae5/
TgMzuPPy911V+4oW+aG7V2n50bkQo6KRNPBbmzN2ZL/WIHRzmmrj0HHYnzFH/Lg505JSyVOz1bjY
FgNCtCzcOXPswD8YmmdgY8yLyGmtSyVneVzJCGJ0BdtUKkhGo8EovHHCDsiayjxEtj14bl31h6iB
WZ+640VpOv37KETlzx1Bq8IMQt41Pd2mI0C4JTN+Y9fC9WruZEg04Vo7UTJegHdGXDtxgFIU1uwl
yWlb1R7ZpKE5NSzSQ+NGvcyd6Z3ATfzRjXzVI6Bv49hSBqbpxiIlMeniZyUSsE0K92kMyZ+f6BNX
1jRQUyp3zyUbWYwi8c4YwI6KsluZXRFuItEdKt09d+bswshi1hOzBB9agVw2UKY16siHeYaF2Cfq
Rz5DZ0aadBwVmn1RLRkJjk326nyc4waVxqQ/KQPk7ko5n7vuzFCcN01UhS+msPHLYDgbZ3Lu9Ubo
ZxmkuHWSwZ5VSmrWVFrnNaxav0T0xxk7K1e6VQwPc27Jc07Kl0WjvFtLfrsgyN1KNLYy5lLybdxM
+NmL5CruJwGmiWGCBAnAbkWGPaKW9pOZdyToCGfbDAWbx2FMbnXBxEQaIm5ApbMvY5ewVfTfN5WB
0EbLiVTJQ/IQWThmnnDYWJUkd3tTYBbcEqvGC4BTeaFlP/PbgX9TTG4PXepuJyMbN9Jsmk2X6QsQ
TtZqsHdr/bUDl6hOAc8jyVFwAOP7OJb3aYcFQ1H7W8NSNk3pbqGufzETd1fN+VFvgXfFne56vY49
UAN5083vbh1sOwgemLV6PzaLnJ+s/mxK+ysxm/si1Pd/2u3PdnshI/z7c/fw3DTv/yBQWb7qW7st
/kJOB4/Z/E8iNC3tt9fuE5cEXIG24dvV8vsywyKTYxHP/hfN9H2ZIUxuDwtExqYhR1HyGxo9Q1ue
s5+XGYQp6Opio0DuAm/65+cuE1UUt6oJXQlpXVhqdKvR5WhFnjpHRA4TTVgrb0FAGqgJ7VOh511b
DcN/G4gvhJufO5njj4N2tKNEXddN7ll0j9BCwxut6bRjFyMnKCf3xapHY+Vk+qkZa1/R2Jim/YCB
S0t9+jAce+0EXhLrXo/Mn3y2t9JWbusMhFjCzU1tdU8P40OayYozGhdJMTXVOiVdHjejY9SeVlX9
zjJorQe6LX2TqDnSN/YFoWeGMXg3ViR2295EtbENDXNrucoOfOeZSdD6KnGMvdna+w59P8ymcyJk
1g3hVIH62GHczYOMZ85WzmUoTsZcbfO5vWus7nJi36DZjxL/biIcf9aHPZ0u6yB4eWWDbzm66yZ7
NxLaXtnJTWE7APMCD3Ovb4TOKaJ1tGqb+0N4zrL1Qp85I3ZT7yeGfTJs8z6PFbDaEx768syKrY8k
zbgD8Hgl/XheK9qJLY1k80KYvAC5iV0jiPpTLHidO9dDCLfROnFVphg7FYLGrobZbfagcaTEeW3B
w29UKynX6jzGyBgB53sqga8rVFUvSpkb3sTshep/tRD3o/KtU2OvdsLVNEPlEZOfB9N+It0qYl2T
YRB3xH0RcoqIX3q3JTfa3vRC35m1uyoVwsA6sIS052aRHup48EmZWDcA/Zpw3JTY84UDGs8h5pKy
29XSn8x7nPrXjYOEeoKlFWsAdsP1GAMHgn97UZZIcvJ4JaALrcqAUVCVu0yDIuC4+0nyZpJS0Cmd
X5lcZrpxZcAGijDlxdwBKlZiYPpwYxZrsz8yCK5LZ96UCE3L8LVnh5WZhw6bT8BVVm37Q72EiAnt
etKsXVjWa27OJ2rNRuv5sai1DaSxjZi6p8CStxNnm5ZvQuOoG6whFHPccSG7/igmHQgV2ExvT3Vm
luLvuZ6A6qtZyYGcknUgjA+CddEJVbdB8FSM/f2IsLJhh70ilPcj77k7tN2BmnHJPuwNVji7P2rN
tbSjZ7F83Hq7O4RC7lvCk9ze4FyzeNAhK4duyUek2s4jbbvpltt0Sq4z0Xqc+S9me8BZKDtMMxZg
lWzcaUPyEpf8yef5jZW6GxvoMJyFlWmdVYS+1e2lSQyvmcBhLNP1YhkG/bjK3JsWlUBXmT42Ps09
YyO4kX2yGcS5IRUcTO2xQRelyS0t4Flsz2eFM5PY5FLdVMYzAzxTEzEvIAdOuw65HOv6eibqJ1tZ
GWYVS7kOB2eXQV0OQDvoCceOeuZ/967LCeCt4cv5zUrru4n+oo2eUzqisSEfg86pxZRIvOtqVlgB
Yk5ysEqbr0bwEkKDWE4RnXGpFvqmCKQ3ADwExoPaPSQNtjgPe4cab6/Lgc5FYS7RriDArZbrjj1v
+66FtDGb29mJD5naLmxrP5PZNs/fqjbyW9JNKrgcAh+iCBqmUs3DK7AidpJA6fk6Zg+XqoCXVatb
zeR22LRb8LU9s+mgNnSHT1lDPt2CuMMChVKBb0A4LpmuOCGle43G91jSvYWz4nGZ3IzE2ze0dYM2
nVwku7kTb8qHdh4eRcOz7rAgnd6nKllL52rkMa1Kmxc4usZVsakStP28u1YT7ScjulPZxZi0kMGo
bAYs42OpbK1gxCQ0eKad7VPdvh70LxZ/pJI8bMs4WQ3+MdPxi4HAvEy7TnoMo117sJunXgwH+tu1
tK/auUIu59x0/GoaX0QiPQ5uf/rTnSzdCSlJ/6s7Ob1u+o+P+P3XaWz5uu/9iQBx91XqijXox+7k
k+SoMk5rv8gYUDHwF62LoQmN/OUfhjEdTYSpoq21ftt4CX3+1+5EQ9AFLYHgTUfT/iZjwFoeaUIC
IzEd3svA5ALZxb4u+tO8ZKes4tLUsm277Nxk+gWDtKcgVoeNqpNfhoQyqtonF1WPzW5tJSwiHBCg
uoN+XcTGfQplJQog3hNWVkT5QwJ6ZI5Axs/1SlU56adcdZIhfrYrtARsZI7QOxi3BGJXVjGwzJHP
b8QQbsPOBQkT37YGC4ZUFqVXG919a/AcmuDPCY8o/MBQ6k3WW4cRSbkZ2Fj9QsaCJNwWrRPhfiDk
lkymULiYrjXnAYA3+7SATdpGmxRfrXXwCUPzEDTuupLBNg9iP1eKXZea5SruY0qbG54H6nSXaY6f
muwele6ys+PWc+zmit1PEj6VJsE7CCc1BpdCr9c5B4Ms7vG1HoyEP1DXG4dg1+m9L5X4MI7lDeZb
dPjmqtX1taLcGhAw49bY6UHoE2Wr6OoXdTLRPOlegTfJ1B4mSD3GGKIPVfwaqZvF2IQXFsrKeywH
v83KdzO3/IR7hS4zAOLOxQIQGudkqwjtMVKcrY6f1Rjzc4Yehj4BhsAiswYrlh2RJJK1K649qxwL
wshlX47JSaQYvfKaI3o+rQY3308dPwUGwE8OZ3Bbd2Ynnuzc8rg4XoHzuFSS4S0nmBp3+3PcdR8i
egpxgakDOoTgrrXxUXbD0eDqlcDoI7Bu66bJq4zi+9q2UL3FR4Hi1SqMawK+t6PqbjPIG2ubPjGo
uK/RY/kaVopyMrxWgO0p0/YyDQugMhgEZv3YN91pQr48pomvWSXXES3w7MG6SE1+SgA6zuNdQsAB
MKVVEssbpI0rPTk5SnNVxjTGunWrl9rRnVxCvsha6GDXtx37Q2TGoGQ2GZfAJL00sMqVAX/UM2dC
25SnMSn3nMaB9iAEhyJd2v0u1ctNAxk5hZjeqImzypriIuScFY6Z16JZ4/x+Duxim42sKDRnbRcw
jVvjUgb2GRtxL08UGi4XZYm9bzhkGv10zJpum9UZEgQ6QYusseXiyT6zCh/L4BA7yr7NO1+27l2i
2V8s4iB6EDr2nFxkEI16PMXloK8zzqhpoK/GGq591vvBZLEifeFcAd1Hqutg6VJxMr3MS986Lh3s
/NnM1p+Nbf3Z5IrPhrdfet9g6YKNUk0Pbhucg/+kK2HPW3YpG5CcbTylDZQkWxDtFNNjG0uzHS9d
N903F8OzxOQZykKfC8Z9TJfe0q03Am+gYs4XsCDOp9K9COnrSwtEdQ6xg36/IcW6pP/XmpovsHd1
kt7pWQvco2Ibz6PE3BAzP5RLe1t9GZkqaqYLAER3IRDqgamjZvroLZhGZl+vXfVRsWqPZnmtMq20
TC0G0wtL1L2xjDMkf53hfbyOi+DCYuaBnv9lqguyaDPl7U9t/aytOoPyv0/+oEH7/CV+/rW2Ll/3
vbaSzgTlUV+OWV+ddt9nf8NgX+kgtjI/rXY/igRtVbVgP2qf/pOf/Xl46Qinxs8nDGb53zu3fSau
/232J8YaDogFi3IJQvx59jfUeBSY7mdSoKO8w0pbjvddPJh7xxl2atuVJccbwu08nXV7Xbjcn+r0
LB+dh3IkaAwnl3zmEBPex2bJkV06AQdxhxdoirHeKbOXMRe4TXTHGuMuwuC2zeJ0PzjDdgrkXrTV
xUgOshcq82UgxhdTaq5fG/JOds0pLoNzKZxp0/fTqbC0qzI0bxMJCtqJUw4vIyeg4XYYY8EIlt0P
M0w8dAbky4grDmvQafIzzpmFFzbVBRu01DP6WN+NRll76ZjcK5Jo5SjqubixswhZ3OU5N3D4Ceto
4ESj2fI86Ot9yioEKe9tFGOXG0cwYIG+uBR8Yw4esqS4kXq0b8mB04wOv6KNwK31xiQ+gXPfDcDB
WpsXJzYu+0q743JD/5A6O9NWVm1h+toQ+I0JMG10onXdZfwBaYj22rNITw5laV8kSnZqaqJx40Zu
uhKwQJXbT2RwrJ1WXxdBjSmhPKihtVGc8NjpmhfLcm8jY3Dz93RQEEMHJKKQGjNRTLso32rWbbGg
1mJtO+nmJoTnRBo32XsJrUBOTKFwt3mDeSJM7mObMYPqoWXuS9e8mvpJYxbqA8PrG1gGue+MTLok
fa16y7zLAUJEeoF+0n7QJgN993wwl2+e+aJY5k0buP6IOA7P96uEARdWp3hodzPwtgrO05TDrwk4
oPYKeIRo7fbBCUYViyZG8ia9VMtpQ+beOkpC+rCZkQcNmXOjpoWHGHPFlQkiXUD/pKytfvQt7WEm
5VDWAoW8AVth+tI4D4K2ZWIVb7CECpTbhqamorlhQYwLpbwZaHpamh+kE2chrBjRH1K6o4wuyUYr
o9I1ObzlobC8OHxKgU7RWcGEm9YzZY9l1DHCrZlbute38q4LZ+pBwiU0YM2Rq/muoGfLcncrpIPl
unlQ9XleqXR38rPP0x3U5EZpPbDG0taoOv2mzb18aQ91J/DVpWE06Bw7iEcpnSTXM86Gbp5uhYA2
VffNfbI0n83Shvb0o0rrXmtLf7o0quPSsupL8yqXNnagn2WBkdEvKU8J0UWwJ+XyacUsW53CGeZ6
MO6oc3chPXJCr5zTM6PFv56Q3wBlXllLU+3QXYd02fHSbqdL4x3Qgdt04iodeUNn/qfgfBYcm9nn
3wvOjlVz/KtuDlTw93JjYHgUjm2ZXMk+Td/fhzlzsbpwUEOq8Z9E3W+bZpbQtmBgI/FLXyh2P8xy
4i/AOmyhv33Nb+yZHf4xP6+ZTSE4zjmairkSjQmD5o9XNd49dzSawNq1iVUFJ4JqkYPNpqi2okjp
0fWAhCK3vOkHoDop+0QnaJ4UNyu9ItbCtaxkslKm7grNbkum0nhlJKJFC0bmBKVJxCx6FgJBvrAI
6qR67RY6ATE7KwIC4hVvGuiCFIgBfCh3g/bzTAfoULymS6TAHM67vmwAisZy33zC+yfYnEwdA89p
syi5a6yDicmrbybmu570tg/cdVlYc3sWaemsSPF1D4Ez2ZvYNR7KoCOE1gVqmqa3pUqvndPPAZV8
VyaStMtIBetJomjenEsbQE9CzpJhKoQsUY433USVaNSsgTWjhmsScB+MSbE2alkMCPSqo2ZFb2kW
XThNom1KlwCE2Ii6rSLbyGtElO+NSPUzPa/3qP7etNLkkbayGNhadqEoheopeq57bo4OLTAkS542
668dI8iOseOGj38+sJ+3IWSk/+MDe/ucvZTdL/2hvnzVt/4Q1DcWEWRYjhCfFuXvH1jjL1wlcCL/
w2lZmsAfPrGLKpau0rZ07uQ/f2KRqyKN5Ya+ILGM37kNfa6T/v6h1TV6TfpNeOBC/bttLdBI+Exc
E+5//i5RGbr0QErzHDC3uN2OnKtkutLTu5ggteijj53DrHDEeC21L2oMSb87Os1H1NZ+RNJ8PXR3
xmRtyei5jdALWQ7xmk8Cw1tQbk10ISiWtsDo+DQj/ciZsOKVA+lXFARmhhHReBFZYEaIoF4lmPm+
jV6sDN26jkNK1y/difUpHk1BN6XVjxKL6WjPF5OTbZXEzxwoScEbLq5NwG/HQWSVBMFtF+BpjRvf
CYiDMyu4VO6hdeQmJw9sLJy1aj21TeoB31z1JA53/Gsns7UmZXg1NTmbbRKmSV22HI7EMpAfmdkd
TUNH0kr0d54dh2Y6tqruN6waRH1vLwRHUuhKrfWAbK3dGlfdmL0wyHGhCLhlSBHeakl6guhJPlNZ
apeyrZ9714YF3KRigxCvuuqU2D6lMZtqIHolBxTyR5qsOZADfVk1wbob5d7IzTO1ehA0Vir4YbW/
53YEX1DNtlZc7dVcnCliPGkF/IPEHp/1rDvWdoKgjQjV8USfX/qy0MyTkBmHjDG8kQQaDuTO5Q7n
fnNQ7/B3F+ug5jA3w69WevniZMZbWxEeREy5dghsfIWu9p66kV9PwW0dlmCiqx0P3r5hbxFY0TMx
Mz7hK6+YPLYG+dbY1jnKq8MhV5oHQ5SHIu4vYeGgx2vhAhbzeWCQoi574IuWOOT0hpXaeuiLzeaj
I7tpVZvpeijf6hFOI3Ykty1vODOsR22E1q3lr03OhSiV9gPRDHthzhCv+W6iKmA/6DorGyjyqo5i
KJOCvMrn2qp2cVKd+kU/Vrg0vW9OjB5hhjOfO7CxNCzlC943BHCZ5R+B0W9s57bpajAi1mPTTdc9
u/PCiM7HWJ4KrmaFOt4hc87Yu783Tbrm+5FtqprQOHC/EqNfZxUXXLr8pMlvw8E9Au1Yk9h8ggt5
KLSGVMvqaLDWK2dyZ9p0qyAey63An4F4OEp1jHIyeJn7uCAU3FMVr8ysTYFaN5Tjgxnl5/ls32jS
Ae/acGft431ntidAAf12roYKq1ZdKldJZbbmIqwimr1aCmzUhvqRtYq9D4moJI+PKiwmrmIBdbms
u2Q1E9+4bhK+zy7VmzKHPDIU+5K6XmVEt2tLqU91r8kXfEkYzQq7Ku6JmWkhVxjlvTSU9sIigSQF
kjyNwdbkZzVKck6+nGQS9TycHC/WzS858cKrEgZ5oY0Ex4/oNLpsrWXD++DqAPiyUwW99k8h+yxk
i4Hh3ztPlJ7lP2kc+KLvdUxbkP6LiACYxic+8dueA7D/smHQDNP+ugP5Xsf0vzBsY6JBvCUIvLMp
jN80DgIzpIoGi0Cer7KJ36pjSzDWz3WMKmlg12DZgtiCsO2fm8/MlEqid6OxGKTZlS9snlA25kEf
x/ocU1t2ao2IFNmaTFbDC6RV38glNML9zI8gDGYBiEvABItxMoh2Yz379qQcuwZYl4tPwjJCeyTq
XW25uOLEu+jVTx3YmnfvCy6Elciu8bPxISwg1yvEAMT7rGRGa+SZjm7Jis4D7sVCMzd9MZHuY51Z
+Of0/o6oSYX4aQvSR0+w1RRn+BgKUmNseAjSl9zArW4BG32kletZDUhTwus0ETwTTr5PBj6742Pd
6eeuFW3YQx6nHs4Q7o3zPHHftdrkrJftkGpczyDgA6Eds1I5zzId8mB8mmv1UtNTj4Drk8wnwvmy
vdFVD26f+Caui1pTqFl1fU8G8G1f6Zedo7/AVNvzlG0rtjB1TMKnMt909TIiW1Rynh6DJ0gZxoec
J6ngaSJrxFOm3EtJICXvXt2ndXnUy3yfz65vGzgWeeSK5bHj0dN4/PLlEaw5JNbk7PA4KgQt0Kff
OjyaLY/nwCMK1ey15FHlBcnAzVMUnPdyeXVtQnFQZfuZPZ6SKTnvg/YwSPU6xP0F5Brrm3Pr8orD
N/uIlmcdYYnX887PEnYS777N++8mb6iswUQmZAEXp4oqEdEXUTOQ03jWUkQEVp00MGZeYSKWNCpN
RMVJqDz1UoJGahE6RPSoVCecIDd9YRwbC1XtyMXZBlFUEgDgakhjKHItxc5aqp5L+QNxca4u9bCg
MOYUSJ1CGdQ96OrxsHj89aWSdkWwZXH1qoB3MbuScECKwPDFJdSBfCfuGvp2Drq9UjZnhoT/MSXq
Lf9kUpfnR9vukQQaaoeAsN/AGONYZByaMi/WVaB6bRWdSUACc1D7Q82ghJ3W0OOzpBmxnuTOYxfI
BwR+hw5ISzmWOa7h5eeECs4HRLCpUen1mrZ/USVqE7eHjrJuiFAFtn2DBf6uFc0aqd0blJVVDqdE
T4dHbl5PUVrs5qn1MaVcIalc6dgDzaa6/eF9u/y6AP0/eI0uoRR37f/7v8ss+vNa1F5ujlCDsIvx
Nv1tVp1hbyu0dtZuCoyzPrVOejacuaH95yz9VSPsMKz8ez05YK7/h0XG8kXf6on+F1ltLGdRuX1d
WHyfi2ABY7mzfhyZvs1FGFuWwYe/+G99Ecb9UE/w/qFaAg3ymQ33e1w78Q82FbT41CakfYtKj8r1
4zKDTXFpxcDYkLezj86n7jzsgvycRd4ALjUh0HQjhKo8BqIz+cA85aFOPGidVuhY2rll09EhHz42
emuQNRyO4b5I0/YLe8P2qkDLc54mOhNDDuVmaKVvwsAb59BvdG1vmCl6fY0o4ahEwj/rdu/8f/bO
ZCmSLM3S71J7zdZ5aKmqhanNI2BmOLBRAQN0vDrPT9+fEuHpHh6ZKR37EMmFeyQ4GJje+w/nfGc5
OH4Srlo1AkGcmcRZy4Z4raNR22hC54t6wg62hLi+4a9eWl539U2fGYC0BJMN0cwzXIVMk8EOj7nv
3CjgLo0aQIOPSii4qs3F1KVPI/5sHYWem6n2pSiKq0A9b1YQuQle3AdK8yR6gjXK4LOXq3VVimNr
po+OQWS4PWyKBELuKFdvJLQ/MFJ+krvsXA2wwdVmDZGNwf0obbO4GWa+jC3b8W4MSa9WhazLTJ4p
de9VUXA7tnx//Z6R88KMOrwDb0DiVrLX37dSdukKoq+hxy90M6Zczyc1FTNn6yor42ZyWVe+ee/1
4V1la1fdGJ6iTlUWOPPWGiEfutd/jgWocL1vnlWPa09BRTYOee4i0lHZuvsPhirOLECOSmpwVgcY
aMRgx+fgnixrnIoGtWqMDWmuSX2Lqi1RINzlibz9uxT9GoLK/7EUnZEy1YV/LkZ5rH8+PBgxasqX
ZoXp9M9HB6c5slkKS92cAh9/LkVZ9WI8QGQiK8xUOIt+lKIOAxBgmcxCJ3LPX3IXUBP/+W5Bt2Nx
SGFXYPTzi6ClrQhClw1PwdI5mpNd6wseVqLK1vrW2gsMxLPQOUeCZwJnmixe0kKeD7ibutpBumku
cvtzHKyzb31WGfTpsn3r1IGVc9TPpFiMsy5HPlYhiKHgSzTCL1KzfvJS0Axh0n32UnAW9niJFGmR
5rgaFGPd2xUOMxkNgL8zTFKbsu5occsqjPRnXai+VBiLWsc62r236Bp2D55+F/Clymlp2Pvv1P6o
1tRdXt8crFQq8AJLQQEiV4gqCxz88oMoW9e2yG2SABtZ7QySNvsha6Zl4Uru9U2HCSxzxIVguA0L
ibmVBsQSN3d9cMuHdONV2Ro8wUo0n6Ul73T0gh55dJV1tuJxxw+RkBJ/q2TX3GwX7ARdS6WQC5j9
OMHMLMN5QZ8aB9Y2mXBh6YNVRkcDOYyXHkL/JIaXTsiHNiRSmaVcY0V7OyfBqG6OSfQxqmdNU/Zq
uhVOOG+rQ8zEwcjltR15izZKL6WIln0aLQPPuNhqvWoYqM4cZkNlqD/J6OB0u3c9B8G+MFZSpS5L
5kC+iGflpA6BEWc44yOT14e6lQ4e6SZpFa1R290bHaZA1HtKkT5ZXoMsNqjxb6c7rS82tcC8HY4I
coddKxc7JYCNxu4xEcWzBmZK9QeklHcpbAd0n43b9cFLSFhS1DYHJJOoDuThgM9lPkBE4p6RXrJo
ZL4urg60UpI9MHyl1Vnz0mczI+KDUOzWzbAOqDLBRITBpA6aWUJTupYBdo2lQc4WlKXIsZFHAHsY
WSHVQbA3HHXr1IzObQ721mdVp3dkjz7lQkX58BDIOIebHp4StbBfUoNH+xYvAz7ymzWg6U4TpufC
FUaNcJvbhFykll6E75iJS8qXZ6dGmW4wuCBqZN2JxzbOXV3toFQhF+LPqHBcXXmePhPYa5qEG98z
FkWUHQIb3pZcrIpqePTKZtkb7xMBNIiS2WSGc6T2ZOEGbaTqKOnaLhI9YeDIUK1vors0xKspiD8D
OKPDzRkFRkkv2mlVhRLS8naE28z7CjGr3lT2DOwyjhsfWjJSc/KGDYc1OHMW7uK1TbHLU5Kchi9D
amkehGPumiwlvobLX8Nt7g/+Ubelue8be1aVm2ECkuLRbPC81nhf6QxXQlW+0bbNWryxOaKYCK/s
gGfWJHs8b26sR8khe9LsfNsGnesbb45RbSD/vOZc5UoeLoc6X9Vyt5LGGy8djTemm3avit4tMdXx
k94XmOwITzyFLD6CKSQ1zdYZOMYURA+DsHuzQLGOWS/3+g3Ynp2DiQ9p/wtIoJVXihUwyC1q+7mG
6Q9F3HNX1XMHM6COKTCloVWdHvEpHgOfudtQLnRMhF6XLDJMhQJzoYXJsJBhElniWqNibpIXKNYc
eJILf9J1iMP1kIJLTOIwLrJxelExMga1fYx+q6mm8iqZCi0xlVy0Zv4mGVVYlHaP+TPdZ/Uddi5q
tOKrXvv73v5thPQfdyHfXqsgTP36X86RftqHsHDEd0eyOCOjL2brz5e3bGmmzurwd4P6z5c3TA9d
k4F+QLtiM/Lz5Y2g7+v6xskHKP+v6WX0PzeGtsnLBeSKV4Za4Re9DFsLyW6Knm1hpazsytyQX39X
wHgLqHTtWEgxJGuJSBmm7+WM6dDCbr10aXoaocFhjUmQ/3YK2loLOPlq+dQaxiYOZVaeQslJO5bl
U2/5xkIbdESdmmgrF5QlBhDZomnurPBU1wkZey2r/CVoh+5b9mVS65KUsiGDE+/aoChZN/aOc/At
NXR1bVzHfbZDPoMRh3/bZP6UN/gsmFmt45zqHkr3Wc17vr2CVEWn9I8aySJtmJ0goCI9SNJ9E3T7
0OEObVChZno74r9J35n0bGG2avPWQryBliElcjX+NoQEXvbOPQvNbZzVri21Zys38d8Yec/EN5nY
9AwcZM0Nm+AexAQ2iNa8yiJ6jMP8UJMMu3SSloJGxmo35WTn3fhYyOkh7rRzPNZQu3p6o5osig6O
DyyjnOweZxeT7l73QbaoLWVrtyaInwGirijOorPTOQI+SOGxwmnJannWRN3WrpJdnFSPpS9eI34o
ZWOGXDe4KnvJuIvS+tiVIK/bXn4viurZ7sxwU0xmTDvTu1OcShzsOuQVKegcwIogPGwrxaucWOxF
SthcLaFQM9gezhSTK91ivzsp8AzXhuw3W6C17cJLM2OrKLW3VOQBMQs0WLzbNDJRFw/L2hD1Tsr1
/jS2IdM/jRN1X0uQVC2tKsEEDNpMJEOzIbtox51VcgenT0WoEQwaEIdmKFWyhBPZbuSgZrdCdMRS
rQG59b1GnVCsLQOKme1FHOPqY4zShk2WOIYNNUulaA96pZ98ijfTL96isD16yFNghmxNfkfETc1y
tEaTkvS+CBgsplZ8r3Rohyx8IqTczMfB3uVOvGtQSU1eg9iQj7Y+3Fsh+m2192+RUb3HAJuioVrH
Y7pObULXEFR+NkG+k5N2n3f2qoqU+zKyLkYCddVoIeoGAwZa+0EP+HXpjsEorVqZ0nACb4VBYtjJ
QQ6uZPItdaUDFMy5DISJk3NZnUq5vU9jGCjjeMkSVJtDdEA2cIC2chpgqeu1ws5B2ti5elek3Q6Z
AslwBgJVLWH6JG2bcLwPZXHpSNcsqnLbBAHmtGZjC7+aGWl58EprGVrAvQLNCWdG7lUMna1iDTe5
nOsNOvLIvMhFsE4Q9Px9w3x1hsp/vGHcV/H+L5yY7CJ+NIbKP3RuFqb/loWf8Q/gE4X0bPCLIGDl
X9WYQGIJWeF2wdNgIFL+cbnIrOhZtiO10fk3SVr4S0sK80++cxvMLDZ2RkpYJ1jk/nGoJNdFVgxm
kqw9L3yXTXjThIXAWqQIX7IIVh6chB1lOwCOawvgOnIrKcdUpVpt9X4b4a1ey8mob2TfE1uPsJQ3
1n/hQ1z4yoMudZpErEI3fBNqXF4lGf6/rli7JG7vkAYdYl+dDzi3zNQyXX2oZdgPUY7KD1V3pJb1
zk7tbMW33c47jtMH7FREI1oSJgk/9OZ5oD+iThtedY9cONNmS+/BgJo1g5Vw/EdUVgnwRC/QX5HF
KDM5d9ZmYn6YegqNrvde+yar1+ywH8C2PyWxsxuFFdEde6+yKgKX8LzjIMzRlfTm1ZE6SK2YKFgn
9i4MmEPo0VBXQ1WtUeahZKwqjvkCBIfG1VShdcvrQpy0yi5PZtrTK/o+G+G2n3KrinRJP6IuYz1v
3caCYaKn4D6EhQZHFVr6rvUDftYMAyqDr+pCnWOsokQuF37LfcgdXKzKomk/8aoLN9JK865gMZyi
tbNz45FAsCXGg72ZRQ8cC2jqU40ImiBZZ5pN1F/yaAlE53YMU7zWi9DFZ/AahM2pU7nne2qGpGKV
FCYvRlEeiUze9pqzLzNj0xea5Q4W57ozckvka1U1jkZjU1+UbjlS2MfRAt7UFkLOsouTO9tu8INF
m0AUCw1qDjfWRpXEJg2KbUn8ZEl2hR8bqzQkzxHOSF+1eDG1ZqbxM5wN3XgaC3OhB6+OjvV99DZx
UxCNeWqSfhmzbIBbC8vFiRa8skuhK59a6x2sADdfm/Z3QVN/pKI28JiYCfoBJn5KITKKGqc5U0yw
FWkfajNaAMNlqiD0c2DKa9IsqaaKbJ7WGj0EW2dCG8TMgLMLCCXTH/hVSrNeVGstAAhclSxTvKhh
ZzGxx4mwAtbgZQaihaJB0428AZTOzdPwLOOKIDPIJFg5CD4awg8x5QTyyk7DnaIUz6mcOruaVAhD
5X5MO+koe7U5D8zqbNg4ErAzbEgR1l0wDDShYaptPJthQwzCZJHAjiT4iL26rC5TCyWJ0fEkRBHU
/ioj9ccO2b6ncmjNUnUacRbjeazi7WjjsVZ78zFS7H3vjdW28bTr4Ek4M1NSLTx73TWIgUuNpOtC
hl3csxIKLU4DmXxk4C8lb6CU71L/IPVixdKS+aPWPklMuGZyhXsi6aDMOBLE4aZIHnyDYE5P0b6V
nrjpKubR0Uce0ztrPyGuBVO1D2YaYbSmEzxaBCcnIeTE1u99RYEELYcndHbGnArm4e977OsemyaC
/345skpeMYbe/hVB5Sehp/oPfdKGTUpKjT/8jDsHrkLHo/9Ivfi5T0IxhmD06+6bnH7fR5wsThQH
TjBbeE2bZGN/6SJTpxHmH9dnNugUbIFTMBGysV8uMq+W9MwvSMcTrb/1kB1qvnQnclRRnrRWGRn6
qMDyKN2Yw7MFObgjq0YzRlqHfBvnkHvHzwCTlY6XSs7rvRI0T5qWTsStNWDChqlEjBVKdmXYFkBI
KK49Yt6zI0NRLWc1XrLxxGat1ccQBfMFOmDDdYShhpGhZ7FKMapmEU94gO6LFECaqjFT2fKuoT4W
C3i0MAUgkjDILHk2kwk5AL303lE5y/UmuY2V/t5jHZgpfYE6G3ABoRSLoY+WtlzC1i2MkukU0a6V
gser1ilQzTeq92wrFaE3I8BmS2EL8hvLNQSkcR9Lkx+O+WojPyPDh5GoozJDuEo4T6YtaggMktXM
bUM6DNgRoA6clLhbhZ6Yt95wlk3B6Mc5G7E1M8ezGNEkSSdRqsdEFcuBEyuW1V0syoWtNUcofNvE
xsk97arSZg245g7zmj/T8urgM6jSGSSmUjovppaI1siiRRJDswWgskqx1Pc2aLOyW0WSc/oKJGoE
hLXEdczsUnQG7K4Gjm6yULIextOO7uhqlmS+VQewCRCbLlX3AjeGELZXKO2pGW5bSuUM/pYu0Tm0
JsAakhfZL9dVvawM8jDiwk2R6fcZmyFmeSEbYs5zr2eeTISQqoK3QXIRz2urRAkUz7OvRM7XqvlI
5W0b3knAXfDqy0EwH8p2RjTtkplyorgKqcMWepB6ohrXr6Sxz8CsM2ybAkV4L3kQ1gHZ6sZ96e2z
hO0800ofk2ESmPOQxtDDLZBF93FILSGuA29jLSeVU1bxk7HBwwFfkikn+RXK+xJbt+p2RjuzJG8h
hjWq5p1l33Wd2Jk6rVRF1lJcLqwQbKbxkBnX0bEwouRQxxRECKPwHqW6CJYgG8kXnegROWM4x2Ac
N3keeTdmTOthX2Z/dxVfq2ptOrz+/Wl8vgXJx0AHkeIRHTbv//NfPz7r+656ClpTsGQxXUJF/4eu
QueYJgERyTsn/xTS+OMs5gRXbQ5IPNIWZOeJLP/9NFb/QaI8HYXKYf1bNtFf0N2bLMJ+OYwdxFfT
5EydpFTK1HX8xIG3E2JpLUWoAK7Bfrdx311HSKYPgV8WK2UYpQ1CCGtPymL1ofdS+qalMvkCdtGZ
d7FU1FfHa70Xs83Ng9Jj3iI5qZhbfYchWO8WKhp95SYJSooIUv4sIjhmZkghwkhkv7OiBVkY6AiZ
isq7Y70UzEWs3NrInGJujcBNEpsHJVGUs6Z08plQbRzXoa8NO6mhniG9exWaqfzYjCiC9LiD2NpV
GYxxFVJt6IGk9XaKFt2XyRivZAF5YLTES4h4UOvHGro9c55hlk6va/Ag5upDc+DxsDHpwpSorRzD
rBd+5saUyiTHMinwRLIt/i5lfmvJqSH+/cODeC3++NOzg4Tt546cYa6t6hr1ylTG8IB81w2CTVLg
DzAMVn/jgf54doDEEWgAGhFu2Ff26c/PDsNjy5SNf5JK/8Kzwwr4Tw+PPYWkqgTHECXG1/rjw+MZ
EHLVaqLKhMxgm96+YMclaKN1dkK2nqUBUL8TLuwh/xbr1Z02kddwtCgxA03QKEjzLMBAsLjsoNkP
4NSqVBrZzmibAKAqFg/AqgsVEV057zJbK3d5ga2LO8UmRkWU1kdtFYZbslOd+Z5zj3AYfTMdgatH
bOeQCl9hLCt47soPfPn+UsU7X/rei9eaxTLvidPrx/4mj3FOC9uYmkKQtGaqV48izK6Mh9HR71Sd
B5VOxHQJkkFXOO41Jd5HmQChXm2imriSasg2Zphsm4SUvixKgMFEn2TBI/BInnJmeGWQPpV9dyMO
A3N3/BD5KNWq1rpP4WCGBss0mrPBtf1pZYfR31Xq+jaGwd5UJQXttafTTuVXI2jbA9NLbnRgtJsx
7vV7nAPBLpfbTxV3Z+vGSjOtk5vPZiSgwmuYMhI7/9pn1p2ZK/rcobcya/kWC9gnDivxXg32g+W/
INfw53AjlroT0M4ZEu70tEih4oOOlYJNPWqqG5kaErWYEYY8aujH8/qc69pVC9vY9ZFa7pnSgn6r
8o6igeBHprc27RpMVY8/MjMQ6b4cMAsWofnN0LnO00Sb3gocNm2iJveijkBQF5a8auNBfcd1AclU
eHulSwBoRyWiSUxHwHpGc9PLob1KS9EsLN9L937XktkcIQeK6vgc8ds8ZKaInmhq0ZzmcYsGlACh
XPI7DrygcYsxz5WNpeP1H5Rla/KyowbbZdozPGrUcfqZx54LNfRVzzXGNH1qwBqIVKVxhToSAOQn
U2lUNuUU/lVzfehhGcKo9gvLcI0hj5V5WzgAe2rEQm2mXL2+iLa2FSku9fxSJ0Gcld4t8PvnmHdK
I5Ftzc/11EQs+GQpOQITfaGF5S4ptWOp228eqgG7MU9sD3/T9P2fW/9//Y/sd1Ff9fW037J84PsI
6l/++r+XTPC//54+558f88fP+N/VR3Z8FR/Vrx/0h8/h3/39685f69c//GXxVSncNx/l8PBRNUn9
/fyZPvL/9//8vd64DPnH//zX67sI8W9VdRneag7IX2uRyf7z7w/hh/AG1Dh9/9ef972GUf6BK1BV
TMP452H70zmMgJtO7veT+A+iGZZxCjXPb5T+ieP5vYbhiOa9i7DbhDQ9ndF/paPUZa6IX4oYyJ6U
USaGJ2g00xXycxGjELGWOn1NDmo+urLojr1VXvK6cv0mueh+txrq6hAWvunmSXlXD/kCbNXnQJ/V
j/J2TI1ZoQ87L45SUuOmOGly5g3JrF09cHgAuiVLjVUL7b2qcNmRfMyyaJYrpLKmzFLKwW0wFUl5
sGBO4yp9iZEB224M9qkY5mOX7Bn8dPMKTUWhTFE54pAH3rwkbCZBBxuOV4hk7KeAX/IQOUrgZvKp
JK1JQlrAKvqoaO1dENDcJEaPBxpa8ehdJMIuhoI4mpi1DRhNCinJbdXOldP4LJTgnqCVXRmma89E
WRe196Mu5gVeli4lO2ZkVjpYF7C9/JCIMZWevVTdqVr9TUd9Aex3pauQTAsn3GiRtvbLdJ6RL5mb
yq6PbHCijrrR9YRnlVVlJZ/lrl0z5FukDd5vmNOV5TFjs1Z+3LFh2dO2zNQgXEZZBUk6PURZBFQe
d7DazNGavPpMlULv06gf4yq9qzSWcjKJgbZwA/ZRlX6HNGaewwJAjPig5RY++GDeO1PgFY2wqJnN
NYtW95ZxYR8kdoTIHtyUuZeREbEDAMvR+sUgyysNJUhFdrjNLSL10knO1YkmODdD5m2NzoQ3wbMV
5Ey10Idoz4DsnwKFMJxQm9NMPXUE8NQc7Sp6qEyxHr0xdLmHuPwdAmTNbUOVm1N98n5qCnEok/ZV
a6WtUimnVMNiZIO7Cvl4xSdwoO/2eRk+eg1jzzEKL0YAI8V0TkqmLinZl5Ulu5QIFy9Fep7UK0j+
c0lyFrpzzZPoLJnKqRAQbPIJA2uabLykrUyu2tD0bya/1QhRxoCoJa8NFXsAmYzEKifkBAmSV+ZS
SohjUM0bb5irY7nMG+m5jvlqglQEznHDF29+TtSRIS+tany2cnFwiLT1ivwilT5viCksSMPu0Paf
5mif9Nxyy8Zel4wtwpZKJtLHdTKmD1o77OtOXzhZTCavDEenzgi1CQljZL/d50t0tDNJT/h7us/H
8tNOslfBb80arBc97K8N+nObDQDLzJPteR9OZRyDrl8GtccOUOx0h4zgLgoXXtsobAOlxziXPyc1
30xWpWdbQGTpSIea2zlpSUNDMkKfik+Q24TF5f0VlPSH3Or3pdI8K0lxzE0ODy7dJekbyJVqRlOV
ynsJA5StwP4Z1BfIMUuRqe2srmDigOpTvQUGuYAgn9h/DMKhfc0awINqbH4LdFKHKwNk20B1EmJF
WrCGitOlzesPVGFsRkLaHjXb1eh9WmDlL90otlUofwvyYllmxTlslQ/K0BNwdoKgRhbt9YF9BSNs
wGhl7VqBcGudaiOOXc3xOKnqhaTsGSoFbqylS6fzV4MjVoRC3PUyyMqUoJ5eXtrxlMQHuQnoXIXh
yzfmZqfOenMAVmSvbJh6WTBeyya6Er+98wjdjmVMKpwflB27Qnilt1aN8L0eNDcQ1QKh3nZMsqMa
lQ8BSVXs3leV7S/8JnzxwekhPKoeOtGAVhy8meMps5RkJGr9rSrEoch0ik2xLNg3lyZvrRD/ol3G
+zGhsGvykg+XFZA71DiNmKLypPZDYu1cV+CAexPsEA98jwRtFkjmTmuNdeToDAsBcYRmcaEFBv4t
vbDgXndRgFiO6FflwycUtJX6rW13T4kibYikem6JzPa97MMBa6dFEQFOzBYLwsq9Egu2lK5EDlZI
JncJZsZUqP3dFX51hdp/ROa65Wv3mZV/LkjU6fO+FyQaq1Xue7agU+PFdf+9HMExzZhaxU5GbSF/
scO/y/8BGRDI9+PzqIu+lyPoiljgmha6YJB1JNL8pXLkXyBzwd4ZtEuTmQAD22QP+Gmm0lKYJyVy
+HXtD4rH1dRicAkZvqYIPZc0MdlScZDOZYJA9SCcxqlIUc/Yw+SVIK48nhuy3ER76B8fCULlbzWZ
tLtS4DcWj0JCKEkX9Wn4bw4cBKl5CTF7ZTn5B0NLck6AdehVSm75+BKAP/N5uirGi0b3WUyjj0+z
OgQWw2eZzLH6kGqEx7/3dbDxu12APkH3MtfUn3Pi9+T6qSxq5pY7EoEDFcbop5bXbgCsRK8uTvTk
l1u2O4xL75LWYs18jYcCeefZ7pM92r5+E2kjLEttbvqX0A7YNoqFZzyNjFk1dpL1URZnycZpi+DQ
INRS+6CbnoUhnB0CMn2fPGPUK3FtzG02jH4bH1OrBufzGIweu8+jhMxX6mE4dIxOVUS7t4IjoBYb
KT511q2H61oyN7WwOATtBPMu6MGWDQVa076lypWkD1o6cg4RqHIv1CJ2x1JaarVO/3Y1kS2WJlHD
Y7YJMxa76DodIqzjSWkzq83XNKJTNC1mQvug+bSVY1W/GPXbmHkbXelnXfcsRU9Ni0BxIt06Avzc
IVeh8+mGm3UHJ70l9RuYiUWdtbMueJ/ovgFVXRK/SvU7eXbglE9t8+AQvJ2KF80v5qG0bYGnRiP7
jrxc6la4SojwG/T7HPCoE+uPqRJeND9aix7LFPrhQntq4AaJzjxqAe4Jx775+g0QMlKVdmGb/arG
V5upF0VftmVyCB1iVGlH2ZPrY/2YPWT3Eqo2N0gaRt93mm+vZIBD0+jiSRT1sky1hWWr666ornLc
IEFu7hoMHo7DzI5xRBGh0USWFClnk2jIejTmRfCIAU+lg+xLGuIMNF13nMRjJZCj1EDI6REumV68
BvyxPXJXYdfrG1RzqNf5pRjWuR2h4XkBeuQ8RBqrdMK+akIGKC8HxO+lYTWrupLHSwpyX1lU3pjN
k0ye9E6TnROIR3EsPYfqZiDzjr0pK1qJv4CL9USzz6C2hVgTk0iHndp4UyAdRrSEH0o8DqfOUZ+R
XGxqbyCYL6pc1RTLyhcHqTRYZL9oKiEZRTr6s3TMntI68tFW4Jj07W0gxehgS6IRkyclfVUSSqiR
Rzp2zmHsLOuSmOpBTOEvGZHrIXqpWSYXH7qePnVmc9W1YS/l6SxtvGenii4R8o7Ckd5ZhLlgOhE8
y6tc2SO6QF7IymYc1jnxniDk3TK3FxGPldpKS1XjkizqbVCMK0PK7nrFWBgBOXtiOIxAhzMrXpmy
NO8zBi4aJrswbF2v7NdWMOy0jp6j0R8aWzsh5T85uAVzVf2mQLkOTWfdIsIu1Rysf3ateoZHZr8L
1aNmIbo2WTvRCWAviqRhTg73JHyagXBcJvWpLoqFB8c/sfKVExxFsZVkc+Ww/Into5RKmzBk0W+c
M5qp0SI5inRHyTaYniXzSDt4MXgANIO+XS4H1GlQqLek2q/NSoICNUB/oAyqDJhgCTWPtOJC36ho
xRL5Mwhl1CUgTrq1zLqrHQw3IW5w4MAAa84BB2yBhHGNcZ0/vika+cESfqsJ3xfiUa2jT7z/s6h8
xHJOoCIkKFN65+i+z8lBDKT6INQ3UUSuCqXG17KF3+Wu4azt6q3wdpjr57YJklkmx7EaNk1b/m0H
+lq0qJMI6t8PN2bh29ufBhtfn/OjjmCRQsrVpNwiGcRmRPG9ksBIyMr7C7037cJ/VBEOw2PVYuxr
Qp612Q/9qCLg5IHcR4FMv/4X4Sq6wezml6GGZVKSgHKB9MKG6BcnkJFLeoUvgBRBnZDRjo0MJPuc
glqPXFP25oGAKaKikqkKF47cvEu6Va+/5kW3TjPtoUohXgPrskbv3k/GnSzS+RA/+mjsGy5ZuesW
Rn+2c8EAo2IYqM4byJ3OQKtrdUu5abjIb8wC3UFJmD7fVWM8lwB/h9NyPovvqvzWALtL68UQbp0y
mYdxf98E44p50CwyozUqNqii/cJKX0yGpRWZVR2ehJ4Zr91zGAY8U927VYFFjwmwxlnOq1ogBdar
x0JIq0LOVkmF/NU46943BaCf1eB3QHaVqti7swdLLlxMjqtU/1BoUUaHDa037Z6o9ncSi3Sbyl03
8QDY3aJC9AwEaWd4xf1ggmzyx6KZd+W4rmJo7V5Z5E+VD76k6LMuQ00jlEURa+GWjfe2DOM7hN0s
l5xrkI4P2O/9alPm4ltR21u7D/eA6ZjbT7F9y664SgzpHTtGSaAr+DcbNEf4sF4HuLEQh3H75V/G
P33yAMoNW2pL85K5MTkEw/t08gsqRskNOFkIU8yEJqbCAnPhMLkM5clvWE/OQw0LotE3z/LkSTQw
J+qYFLkP1/HkWoTO8oTd/iphZ6yxNfqRNrPkGw26skv1yh0a4ijD8Mn0ilNqJRrGdRp5JHk2IcEG
UxCYcF67HiRiVJCHSBnzEXUgR80D23hB54D+HPP6NFjmfma96KoZd7V8Sbi9Bbd4m6A251YfuiOQ
b3QXyMRFxHJ+mQePuazPDeoBlbpAoz4wi3ihUi/kxaWmegiL8qSYtttSVbSdsk4LfZFQbRhUHeNU
fmAPWCnpHVM/WkDKE4oAO9WekmB0e+lGVb7t5GunG4ixus1ApWNQ8TAINeqbOpVBCfUQWvlVrj2p
vDPj8TFmYi4onpDaPbaVcFsghQj9PLwyHuaVxJHJlU23DeVXmO1UirFIf7YpzUrzwbJOgnLNq98N
5cWnhEux9bTBO67XmSRxW9hvgXZLu0OCbiOjBNS1g0pULils83oqEKOntnvWSaEfKB4V+62sXyr/
5DefWbsXlJgWPW9lvk5hCjYAau6jgHJ0kC81xWlK+G7Y8jNUryql60AJW1HKhpS0DaVtSIkrvJNQ
rqr/JmJGB/JScLNN97VmYjmmRO4olfXi3YtPlUCzDDLBvA3qg4igt1Bgl4DFlEAswAQJKnCpiY8T
dHAahzII5CWCNqbiDajclamCTz8b6vmAun4snmTzoaqPUb0cqPtF9eTQBQR0A4N8VugNysQiNWxn
cSun+SWyPpqRMv41AIYs34c6FIOGEIDnzLgkLCZUCh0wZtRi61LZlfFafhLayOP9lPFSzeLZR9ge
0sdkxq6jq6nKD6Gty+hQETXp0/eY6iHwmP2+6N0nMU6MbVGh0Ccpwasvbp3yGjcheRL4KZN4HtBZ
5RUu4id+10SxzjpWFB7biQLRR1HerGyEbnPM4ovsbGrzGhXNLAQOnSa7kDepNlbztit3iO+YcjAC
u6pwDrK65m8N/GlOQhbXMxvaVNE+kiZHEfrUKAMlX36wWpYmJPtYQEXCzCEj/eIVz0FUzfuwmav1
h54x80Vn6plik3TlYqjOUXsu/h97Z9Jct5Fm0f/Se1QgASSGRW/ePPDxcZbIDYKTMc8zfn2fpO0W
JZUdob2iI6rLJdOSyZeZ33DvuQRaTCPQYY/SDqyoqKEg0y5xly1l/qLF8Woq35gsXiR4LMY+uM2L
xw4rHqqSte5EJK1ctQQ5TNlFPxxJhz950YsXMFypcTnc4YMlkAi9ukVSM1VmiswPl9oymd5C3CWZ
J7a/5yBqDmIqa+8/1y53QxQEzU/Vy8dXfateFBWOdKBvi+5v1YtagxARBD7nzwnJtwKG2gSnsgOV
w/6wPH0qYKhCwOireM1fm4D8FwAC3DnHNCRhbFRC1FWfJyDdaNIsGKO+g3q9CRKF+jA7WyyaxLiB
DvscsZyBkGYQ8y3mquSTObaFtxBgRpNVM/CZioIoW0ehRe53l2A2AglfXgStMxorPJQcUS1KRHUB
IwwHhUlmSozvhTkB76y+CFDvXUZzl9/P6vGlKRJLPskLn3e5r+5JXHbKepnDuXd4u4HYHire8kLf
x8kFo8CbPnfu9RjcG+++bdfmqU9oIqvRwC5CsjOMM9MtvraqcBipIII67VazKipSv7hGz3JsWNd2
OI1Nqg+HKqSWPh3wMfdRcrfeyhQ7XVUsDBfhmvVuuRTFTUZVo1Pd9EN6ZVDtFOMXT94mVEBVk29L
KiJLuwcS7lAlVdRVDWyIaXrtG28VDW9awAY/TldqlawTVTLYkl0+F7x87L1hHUKQJ/twN1OcgcPa
RuyDfIq2kcgkSrguWjX2S0VZVxVyq0JDWsq9wTuPFH+1zJYm+3hKwojS0KVEbCkVJ11AokRPTAkp
0tuZgrLl7mf/vx2Th5lyk3/O0ab8jJyA99ribd+APbsqqFAH69lyu21H3apTv4a0SXavr6GHLdva
2McNa6o23maVYLodrEfz1hBso9hktb6aDN2r0U+QiZUu4LvjD62zs0vFO8fPFg9AzXejCp2rmW2L
6qz1ZO1aHcGgbN2YUZdw62O/YAZ2wpe9nt1xHUTOqq2upWMSZvSMXHvdk3IcB97equervua5nPjh
5wnu8GYbpSeYEHUMcz+7MpgRdGjpJ/elS3hkvIcq/OJURCwUt2NkLmbPW/bh/C68kwOJbM7P5dDt
G58AhtbdsBfBYGevmso+Ov1RAIaqK7belKzhk6ifBph1PqbXsLmCarMl5PJEfNQhSO+zGvB2BlJ5
stCfYsvosAikl8XQbRqjWjbGTNHNDjJ8q2drY9DBm3wUdXfH9cRP8EkLHe5rJIXz4xy1S3gDdzBm
N0WmbwcMShxMQoqCY8ImISi1jW8YWy27ZN2/GOsLe+y2UDXAiQR8h8nDlezQmK3nuor8JgKqNd49
jAZZcMMJXflecOqrV51QvLAtN9aguD32oTWStW7lF01sXLQIOHM+17N2E+HJ1qjk8nyE93RXTW8R
iUi94y18cYm7AHbSde8S2ORJAPfTdagfNVWAc/T1WN95rB0M5yYtkzVhf1C5kgtA3KvIvfZ5bSM0
wDKLiHGCh4VqEgXLsqy7BUCfVWnoO8gKy4IVmFthrsyID639RdV6ZFY024wxkh1JJlA414wvWncu
R3elZ1+tgIERUCJJiVJhYZ9G9R2P19VQbErrVmce5PAjLcN78jZwa9aE0vZbgskWunkOU3fv+Dca
u1DLypZz9DBX3hJJIUXVORuVByJk9IvLsHgfrPLVqb8i5CPXASuNp51bOqnKLq4sapLWTleZbp89
G5JeJQTfQ6SgtaA64MYVMUjsxt+EMJ3ycT+7R48zU3bMb/J5HQoyYcE75F0CNDw4Je0poce084Pf
G7BZCHUt2nVunLPeW4ns0q/gPAY3+cSF1iY7p37oRw0lj7mbiuhQknDhFqC7XWba+abUbqAAxvj0
p+xe18QO3UyN4s6pYqIN44Nejwj9WBU1/bnChjG3bNxVZJrdrA0W9h3q2LCg3edJ/S36UCuJf64t
rjpcBEn0c3GhvuxTcYEy1fNAQn9o/vmlz8WF9HRJCeGIj/XLt+IChhL4Ep5+Ww1HmGl8m44IndmI
qyu8CWSTX9qxUFX+NB0h3lAyiGF+w8bH+kF6F0vk3GXfTewlElRf5kbCzIh6d5WEVMVT97Upzeo2
Zx+0YdR60WFkWiaeEV3HToVwtEXgnptZexP5UhyBWvKRi8IW942M5LQIS51NRji9d7rer+Y8d57S
urQuBg19Rcz4Pk2VwM4awcPKmqmI3ogD6BL9rbY0I1hhuVnJdIyIRumtQ0K+WmHFm7JPrltGH53V
7XILh5elgsydw+hO9yT4raVgYmxBuJ3SqyHCia0osdaw9Y0az5QlxdZkYLuSA9lDmSRhDTSUuwmT
Qt/EDXnV5DHo6yRgxzpOfnEfTsYpztStWnGFdaHzEGNJb+pi28vKeGlFTFdbTBugiDdaF7RbH5s2
1HafKFYRhdp9Gmk5d4fHPACXMbQSyIJ02zPsjqyDneIPXONUT3DkAj1fQI5nduvnI8F6Oo9WFctH
bSRjBgEec+wbGasCSVF4X6cwW7SVucmCdu+BzXOD4ujb+jqPIcMgv+3yEZwnjvPf5/1jp+r863nf
FR1ZHP8Fi6S+7Nt5J2wEAJLULVOJWulOvp13WGsceLxBH1tVvurbgbcBemJ+NSx+HSzD5wPPnJTu
BIiRoikh//pb6/adGu+bOu8zco/+5OcDD3jJk46HBg3etBKyf1qqxoY+W4L/3HkBuiTHEcUy7MaX
1Ef1KcaGAptHXF/3YI9xmjDiAOHlbgwxu6RagAKa235eJVkXeNvQO+eSVB+VnkGZi+t/PXAENcM5
WInFvDXdpebw2rTR2bBz2LLNESHqFkbSS+Tltzj4VnmX3modaqyQVCklu9WJMzSj4awTtdyyObIS
gynAvJHyOUCaJK2MeN12EbPZ0dynLqu3GQuA0bLWbmhvHQe7jGHeyznduZncONP7SHoGaquNR5nv
AGLKQWR3PIi96WxtZgstDyX4xK3g4eSoHXor2ZsgHKR5L3heq5nBX74MwmaR4R4agtcheW3tZmNb
8UGUcpf6/apj8OaEUpnwV6m41njQjeySi2GjI5z90IhZKED5O+244ztIO1FnO4fAFxIGlgH1gij1
dTs3G4lxUUsvipFNaX1EkbaN2N5q/as2V+sYq73VpvucZmAxhQB9c0qUEDC3pGSxneyqo4QBaHoV
U9Iwkye35MtIoRNb7zNlz4CEiVhLfGJX7M2XKZ6wZEbyjOQlMLE9+TetsPfCPOcT9lFVV0X1TQC4
Ss8eLSyUkUBhRDEWISWrKc4EC2xMy0vQ+qAuv3p4mIP+rLPB8gbGIHKR4egq7JYRNLDlkLAlykA9
hpFDWdhRcVd8DCvKxYqyUVJqS8pI1Kxrm7Iyprz0eV1i9zqj6ASxc5FaFEolIdD5rU9p6vbQvShV
2RMvIv0oKGCDWEJ7Hhdmfj02w6ILWF+zT6Lorae3Mb7PKISDiIE+raKu3cR0dB0XOyPLC0H5HLKQ
6gr3YHIfeySXuOmwnOWrR9EdqOK7vhnR3c2U5FFFaRVGe4dSncMLTKnE4UB4GqW8Q0mfiouKAr8e
L7vA2oaU/Snlf0sbYNAO1AM/7QqVtYY1rI83BS1D76iB3GOXoLaMHLahzxmR5fEwYtTtl1pjbtzw
raUPaelH3I6YBN3ZSaV+w7RlDgCow2kV+e62bG9n09tGWXQqaHRSU8WVr0baH1wkLULgiJ63epJz
RtdzbGmXBG1TR/ukgYF1icwlUGFb8ynAyj7Op4GWK4/YjdOCpbRi/cjc+YvmPmDaxeX12tOymbRu
BY0V4WlYWuP0xHqAsTIwdpq9WPIZqwWxbN5+NjKCZfO1GzxbtIihdhXyxPf2wJg9XrvVKaGdFANI
QNrLhvq4qdr9NPNLw62uJH+hd9XQlA5qjC6ewBguTecyIv+vae/xLiOdEis1ZQ2D+44OdyJ6IfRx
VYMzqbVVTh8cZBHrQW3h1PLo5FTHYc0hU8SomyoWJ01kW8/DMjO9zczjoJMQ80XLDBkeT8xiRPw+
jHejT1ljYdV7sZns1fkxGi46pn2leSWY/bnMAHtmgbX9FcL8jd7TUTIprOxXJ49Wdv6SMkXUOMUG
U0Wb6WKuT6TF0vtws4QlHuVb8sfWGhNJMVWEPYmF2b57CaKNtF751mOd4Lf0ji4zzZkdBDkTy5JZ
Z8/Mc9S+Siagdf9AEjVBUi6kZHkbGe2yYFha2GCuGJ6W3n1RXegR3A4GqxYD1klxa1JChZtlwt84
tvdJdiiTu6a5GBNJziyzkad8SFYpt1KXjS+mx8goSCb8mZmxJEa6P8DRM7eJc+M6HjmFGXdGWzbD
RZuJB3eqD57rnfsqoMbs3kSN2KWk+WdkpeonQflZyW2jSQRlNkGvOdfqc8XPr4eSF99KcRmGm9r5
o4sDQoJhk+FD1wtvZVFtCpeUrBr6QUOgVNJsPEb3bsxVEXmdtxqiNF/aQ1dv8w96uiO5HYERbAq0
8JB2XKeDJtrg2u+mV9R5zJ0Lu9+OkwdC2duZRnlpTt4+iqdNrRnHwk73fdngcCiq61GbDDKoKeXS
ngeKsQ3+c6Ny+0UTDECeE21YpONl3+neqhYh0oi6s2/tCh0jgLN11EdntxvRQ7gm0/iBMfDvue+f
O2uPpuife7PTM7m/P3VmUIY/V2ouiWwUVpL9k4qN+1apIX+TqjNj9Eux9AFa/1apoXGTjH1dVPI/
0tRpg/Bis+z+2Hj/EqhEfCymv/d3K/kbC3AKQ8iOSrf3uVJrwXt06TyLHQXPo9diogkqeYwAeTMq
pu0KQYqMWGMnLtmlDJ34SHMD/ruyOEr1bG+4D2njrH1aehZy2n6rNd0le4xzrMPMjgPuUzbwRGa7
8UBqVX+PdWZG+GxH6C4Qu1gaSjk5Clw6zl1lhNxiY0+FSq1jk3ypHMQ638GLVu/KHdEeI1WJOg4k
XlfXUVnEXIdDA81C6psBte5K14g/b2X6bHvFfOj0wmL6Q8woIA9kRIPfcoijmWBX/8GuJ/ma5mho
crJ5NmRo8N/a0LnBPLnSfejWqH1Lw9kkXrvRkuoi1LktjPCxGUka74M8BC/Z5juzHbAVj76/FRbg
Q8NN3VfQuDWbvIG51BiW3Z1bl+It1dIVz+iuJNGVorAj/9pXbgCnCvFpmh/WxsKhICjNgtwxQdDo
0QqyYecJHOzI33R6zsE4p6JMt03p4JvA5B65fNO0Qr/OxvgMBnzbtPOxcIddoRnGgmSlq08f8r/q
/c/1vfjZSufxIcezB02VjYX5g4WDmCXcpAHJa05Z6uxFkZEnTo9VzBuxQ8fNBSNK3PLCLtVlCeCi
+y24/Z+/Lpx/bQ5Pz9BE/9uN86k3tP5jugBA+MHwcXClxy/93RuSKYbYhRRLgVSFI4Yg59ONo0zF
LiTbj2vq+2EQkhY0ujq8PMk/8Vd6Q/rJH3tDafEnAD0Les9AhPPDugkTg99kyL92WVpWX7W6fAJZ
B3AutUm+w/5rYQOO0B1ESXspGcs+mMoqnMV6cRFpuv5Q4iMOegzFobIWRx8uY0tgOLZl4oPmEeFD
VE57abTDwpjn2ymKbrO6PjEl2cYix0riJk6xKUbuBAJz8DhMxXRyIgCmGUkqbpGtOf4eObmkH1qV
omAjTbQ0CnEUhNO2yafymoLMWGWOka0GO39O0BdegSultslqG+AZTS+COkgY5AGVREemMVDMuV4b
vrvO/Qw55X0DEzzpjE1Xx1e95x4b7xrFMwq2Fm9094ejUojkZJ9Cs1jMxBP5HvIShlkdsUVa5l2X
KZAN9JrCfmqRAOSEHDX0fi2hRzb8ILT664owJBllm4RwpJQyTeM7p2vJqvLROvgbP97YerJlR3Me
TOIzvS8mzqiU2CVsPMvGNK8kA2qHWKZkeInHhwwRsgsMKs80YgHZ47vJnJ1yyv5GzLRfIc2YA0mq
TTyHRLS2u8EamAXLUKsNYx1bVnK0Q41vPCGDspL51o1DlJyOkyg0jXIeZgcjn64HRBxjHsG4jbFE
Bbu2gwuSOs5mcvI1xs1b6EDFY50OziYbhLkSuNsnFU/jNC07BZhU0GwB0hUmwsnUAwTrsPM7w/O7
CZmK3NlD2t39nlV9zKqMf72OluFz2z6HRfEavr//XAepL/57YsXVo867AAUqmAypq+fvW0kSHcO9
41pg2+SfY6lPt5Ip+SUeGyXS++xKNHAl6p4kG003VeDaL42ogbP9fCtBajBUpWaoHf0PT1oasSmW
eSx3Ucqnl7VcfZHU5sz8walB6vdAvo6p0ZnGmpHPxKUxjvp9GWAHcPnIQzngw8+idd6SQp2EXnbq
Sm9eD8AGMxV3ljHs8Mg/i8kEbZx0ExVPE7PjUsnmAOX64dYs7UXRPBGNFKk8tWq4w861jfL6nkHQ
GjXNJnHfeyZSxNrAokfg8mrqZ5TiB4u0thJN/F0yXc/Fusx2WlCin79pWPoy7mMOFL+j0InoQtDM
01RGo7NqWvLCCxNftLs3R+OecNJFjkfHqIDEkdha05MaDlmwPkhOPNWCXGrZ4ibWx0Pf3RkD3URL
723SjeeElQQkv51q9yol5VU2f+jlo8t6Tfjayk7IYINu3sKzysJkx+5uUTdvqGjXA/bIiPCnfNRR
HkPmT/xVVd0FhmplY5WdeOHEb1No8Hdxm07xVqdE0+nlCLpFCxksGqltBOlYDUODBkXUNFkbwJts
7MiZZGaeDfkdGAmUgrC7onbVVQyu3XgJH2KZNNtBxw8U4z8i8IqQAKZWX0tkkVXl7kbPeilbQHEO
SbficYZ95JpKQyA2ZVzex9juBdvI3FNwnGQ9DrjT4nppBC4/abkO9ehEWM6ylE9jdtfj907FS6Y9
2UqW7pLKLC6nUmORuy26g+v9kbs6sB6GZOzHZ0JX7HKViW5HIsx+nCDjReuMj5iNVyoIu5PAcJ15
+rmw8uums44Ow382QITnWMshl1sz9vGe3nrTs8tMyRydxZRH2wmxc43wfJrNY5trZFKoHXV8cuxy
PxXuLoS641XHChFhPJNN1A38ZtpxTuQrsbiXsxa9DoTA9MgorCLn5xHdMkLZxjjGhhpQs2t8mQJ+
Ru67DPxTr4kb6vVn0icQKZVXlLekzz475lNdW494XzC5p5eemx0iC4XbXL0GZr6su2iNyJbuekAW
ZaDw85e09CQYIUgQ8r0Nh11WaqhBw03bDMvEcY6Gvc+G+spxo3UU6aDkruRQnHLlDqFWlpLNebmN
i3QJCHA5Wh4B1Q5kbwbButgM1Nko1mOPyL2AwVe4HrSHQuNP15mbrpIccH1HdP1aJmKd6vLK69tt
nhoHvW8g22drWbXnrNB54KcY60d4h9jjyacjRDjnrCF1Ld3W1xbUHq9l1GLMmS8ztyRoPtNX3H5M
iyo9vXZd+eY3ccFQ1ylOxkgaUtOh7bDdiUHCPO2tuIZI4alwZxhNZPB87aZiZxKNWBDvZzvFwS7F
Q6vVGGoIItRWLJnwZd2Mszz7TvUSgSuy9XYt3fTLjPzOCHTGG9YxZRAShjjskvIK7eoyzhlbpTDj
IOgt7Tp4i+z2tgvMdN+ldn3uOoPhA4eDzOsxn34vfT7qepRdn3osxQ/4y/uvAAX/+z+nDlBc8F/e
0I+v+/SGojE3qdthZP+5sP30hgJXUcZ6Mkh/fEOpsQVYItNV7cD3b6jCXxMlzJ4GQf2vCckACfz0
hhqGxQzBRsnm6aDA+PVPW5+c7fLUpK2903GPmFq6xAm8DXV7aSBD4DAGjSTaYtjZnFNWqcuuDLdO
EJ70DhAp4P8MPmEJGKDs3PfAqzdjoK2bAJ98Iu/GEYB/iNO6i2F1FkilXqOgZFbQFoehS4lzMdY6
T1yUzvc+owp7yNZaXB/Ctr7KgvKqK/RnJ7JuWls7ze77yDXlGF+4RJJFxPXldi1/naBuxrjK9dar
a05PX2uuvbG3X7VAO1ohdFZs8BUVuVsdAy7LSYA+5fLE2H1KuUxBwiwjxKz5APTeQ9vax1vYJosR
jGQAfqMrXo2s3OvW18IC78YiAXjJeo6t6wGXDarlsyJpABU7OVz0ORf+UKDxnJYpz4AfDLuGZ6FH
WMojMaD0cgZmB94fgXkoZuIeVSTOOeZxifASGO1zIl5UPMcASUM+DVJfBjxKoWGvDYPRDI/VwKNl
8HgVPGIhj1vCo4ar6V7wWnqlf3C1dD8a8Q5D3pfK9HaNY15kTrqiyF4yNT2EiMVyrN1+I9aO1q4m
09zkQbHpjPJu5PVNeIV1G1qAlBvAdueWVzrsyBcJwm3K10684oRcIjXET0b/VwlKn0Ys3PhNFtMF
2R0r8jDRSt9NVAbzVC0LKoUJRstI5aC7HS6ft4J6AnncLvyYqeJfjMZV1A0rl7JBNx+tBgIho3v3
yp9OJhwIT/9iNCaZt5ivqWJgTNMRXJYm7HRqnKSNsYpR2ABrwNGE0z1cdhW/+YA+gBpptq1730Jp
FlnLmhpqGoi+pSiBQLpsWoJec5ILND87xTzDoT++g7rgJDAGcdgjlH115adUjHbmPobkX9aIpDSK
PqGRDzdUe9vRiFuNltGc3gQMhc7xQGA7eyPtDvZvpCOsB3W9tiZxN4RGv0oKzhlvgjCiAXGvvpmE
415Ku3WGtdbCsrFxLeirOJFnqpMbM33N8c+j28vfCi1hPyCTI9LTde/DO+oCbVUTQB1HVrQS46OL
ytEmUiVv5SYKkV5PPXJyd2EW3qbsHmUYraRkXq68/IROePPMFD88xUb40OXaBfQxVHvjoUuMdwt9
QDa/+Xp246QJj2G2Dupua078RQI5dp70ZZW0mzl+H93wrAX2vufB7LJkD8x3rTnavrAR7ZOXkhra
QRrNMu1Y6MzRXY1tzA2TUyy6NzlFKEpIrg0nZgpWU12BR2fGb94YXvcqjfEl1vluhY67n/0BKWtW
3uWCZNkKn4Vp7ubmTUvzWwsDzqIeEFFqTspphpNfTnIzDEz/+/xCkuNKl6oQ/CEajnvRB2sNwiUw
qJu5Lw+TdPeWjm7dvZiS/HoqFZfDXw0mSyBQwpZvvnZevK/JVHQThT6mXM+LzVjt4oE6wsKAijy7
SO/iWd81LjpDseF4Ia9zjpk3Xv9uXlXzynTp397c2/Z9eK7bn9rWjy/79OSSPoVuCrs5AApF/fv0
5DL6NKjLHIbnPyiraHs8tFh/tqZY1P9fWQWcnMEpSi087MxQUU78gtBCzfK+t51JemKX8Tf/ZyhT
3Pcvrl/0ObJLPBNpWhPvFGkFTZuaYictN3ztE+g5BzkjGxMvCrIfPnseBpIpMJ5EkLo3aSqCpQh0
/M8uE5R97nNPSSDlC2/GE+IBZNlOYsD4iW0FLQQzqSpKcMh6aT0t5gEY2BT4oKNcb7QHDGYOyzhV
FX50xiICZbVjmPTkD6TnDJWcb7pasbiy4M3IBFg0v9prfuAthqAEAqiFb5Ep74IsvzIi1hULk8fg
KQLl8lQUTX1uUit5qstqOuclyOkG8vEqgVK+kCKaTqFdBWsxFjRAwyserneWL9YKPPeDEZvkiNNs
KqrMferxMj+DskZrOfgvEJ+TnZAccc0fxxsL1jiXOru/WB8zYg8CUG+1y+0/z6z5ZwuM+zwN/O4u
WwjDHcLdx6+auhjIPGDoT9ZMDeu6wdUsrCTcdaR2oMLlX6dUXaztKASO7bsdSNwAkTlMIezuKnnW
ECg2fh/uj8MtqS7/eTP35f2lad/rnw+3+rJvh9sCU8jnCOmxQB35aSalJuVSHSwDpd6fv/RtJmWY
lOWUzZJcSvjM3x1uCKGszBx0lfwpf2lS7vDb/3i4LciBOgdb6baIJPiunE7Lhoh61Lysl+Luygpr
E6is/AMXUg70KGCwQwZvQuxcj9u/GqfhdS71HG6Nmm9GRQcCP1PTz1LNQQs1EW3izFuYgSqhEmgU
4WhdZeEAVp9qfMMWungsuvAusYv90IL9bF1nX1bahtEBeooBwct0TTzUwfiY1hoMk9yc0bgomLf4
NbMLVyMqdzQ7MjE/bolcCDAwBSb6hCHP7CguhMbqLuQYeCZByLMG/j0wIHWqOydTt09ZjFUK6L/r
HzVc6GgL2EYqBJCqJesh8xDXAw12SFhPGInLij/B4ODs0whIgM/L76GrK69Sl59b2sTntIhkYnU1
Iqjod3gTRpDNpr7RxgoDO7ax8D0alZJmtBBLzOu+3DS54y9+n8SPk6iyWf/5JF53UZs9/7yzggj6
+SR6OoNhTNwma+iPxdS3Z1ZYCMWoQcHeIk3kCfz7JPKWeliWPIi4PPccxc8nkVwQj702pl3WlM4v
PbNC/dF+PIomdwWIGI4jwskfOlvUfjkoRuSGiXoTSj30IV0FCgvnxQHRCAqP4bR1deMh49oDxST6
YerpadRTwMe0XljqeTAToBcdgcs7fWIzO6lnRPNAyU3qafn41bhLxbNugtPqTZ1e0yM/wao9xUSq
WK1m441snHkB3zHZaUn4SuyRwlxgEDITgm3q8kLK5kVY9WnS5V3HjFXPx2f8WmfNDCBbpP1mIFcv
JiWQyPHrtppgy2naY8l9gDcaJXAIdKWnlXRdJVa0s5WP9zWqrScdkkPWVfhuYzxV/O+W+aTpw0pW
/SWGolXY5izf7yOz2/JtUpfNIu/z18lr18zwj1PV7XhMj11YHCL1+DrYJ/Q+XpepuwokRqV0qveI
nZdItRfsspqlXTW8szyhVumepgxV1wg42+++phFaATqmbhJffP5/biR3wmlexpTZufpXqTCRJYgx
W1Rm8ZzcJSkMVRnvi1h7JAi+WNSG9+ZyLyZCKxZN6IqFDlsEUskyMYbkLcZJffK6/qJt0XXPucft
8Ps6+PM6YKH7z9fBzTONZVqGP7/Mn9N9LBhPsCgpk8H/ojDgH/n3fWD9h2NtsqqhJPsrLuHTfWBC
IEYQjZVRXRaf7wObyZj6JSk/MBG/Una76rh/J5pRPgudW0ftw02w39+/zHaYTxF8V3MnO9OeWJs2
Lp8bNy62g5heYKBg4KkVkxEGENGrhMoz0s5NOCjMHWLwN2vSU+Ezxn2wlDIpN1VW09uOc8TDg0c/
GE1tbeaoJnh6qVIDcG15ABy/jCW84Cy6JH5s2YREHZBA+9bosGVN47mqRhQzpnaNFaBEEEJnX3VP
RNApTeyjRXEblQL4fhJfDoEckNBA9nXzgbEyKQ9rzcPRINx4N9dWu2oCQy7dKnr0pnE7Nh0BCiK+
GAeRbrKGkRlOb11c+kaiF4emNuYe9SxXVK+K2VmVtc5Hhet8VLteR4kyqRK4S+Fyu6KILBb8mTFc
miJuIT+FNvE/mcKOpyQ7PZQxRYqVy5hSHJmxExTmRtN71NVFUK4HkeVQGsfhN3rlT1WJ8a9ncpk+
Tz+dR0aAn99nziIHyCE2C9vB99tb3mcVfwz15AcuvvgPnFnEXZbUTeGAhfx8HimfXSplePmOAuP/
ynkUtvIT/HQgqR6oD+DIWaoS+Dx59vuhl07oGLumTe8UNcGOrQvRqADEoFx2frHOGN5OsrgPWGbn
kXnl1vcTRmSv9FZ9J09tZK0MnZEsCYpC/6ozKx21ed/IYGXE3pZl2bnTintqnRUBO4vcec20DDzB
seipYG0DGwGcVgsAg54ufHI1+PAv4rSERzrlXrJO0qBZCa+4rUvzaS7rS7Ofl3WT2Ms0zC9s3u86
HuKtl0wnO5+PEfY7P8kP82y0O/bVOIXS+jiO2XSGVZnA3dYYYAZU83NRpNuwrkELRGFkvI/qaLjq
kPjquPTcUBs28xYgWRd6hDpWMq68h84QHtNsXazrgMioPnbs86RV/R06DgIfhy5ju9lidWzL8HJU
f0lk8UWinsU+s7TXsWjtC/RlKn1kmyAAY7B/H7L6p1DvjKXUiAeMXZpfeMhFFCLYt9bSrPdBggI1
s+NNRDbRok6AfOkuaKy8WxIN+dzPGmg8m0AkfyiWjjfcm3lIadSrmaWvtOkNcA6VUIDcDYMJxA8y
TipaiShb8u22Vp0FbKyenoVV3Mjagbea8EfJyeZDwEcitPva59Xa67SjFpDnPqTpNtIe89BYgVTe
Ip1aOC6JvewMwLSztssqYol1H0VLPzxFHsJvj5pI9GDXMIY8M7f8w06qh9BMLplyXJe6tNduG68y
hMSF7B7GGVqqPW2MBm53OW6zuD067N0JqgGx2pwT/mUmaU73kd17v++zP+8zlXzxzzXG8jkNwbX+
fKWpL/vU/NMZGEhv/8QufFdifGzXkIB8qyxQ29r4qf5CVdKE/G2VFIR/kCBL5wKnAYrlL+UtEaj0
802G4xJMhFACYO7I728ym6miFk8tlhXnliwBKlmN51G3q10+kYQm68hYJEZ5bxftIfP8pygf6mUb
YOaLch5srTAvY/VfhtI6K/DBtgm+dPq0IzN0DbUFklN+8LKeAaGGDIRwWkeuTHLiRPJMmik5sq05
LOtYvDWDVt84cQERM954yiQ/NptmiJ/HwT9jtd5ok3VRVulFOrRE3yGfSKx90U9Qq6d1Vkw7s3HX
Tsp0e5o3U1qceCnwPeRroePJyeeLUDF9i/qm1TEP6O3eTUiSs/MvojPWtOj0B5PDUm1+6DLs0jlY
HG9CwCe+OGa1IVF11ZtAMWV1zLuG7JBxM47UNQQW2JO7FWa4npGosRo94E0kJ+SAEj7AXZO2CNcG
/0uh6qlGVVZTzuqD7EIBSc/T1q2qwDxVi9WqKvPKmvpMVWquhrQjUdWbOWEcs1VFF1PaEXa6MRIC
6joamiqttowZ1kM4vPDTRYhSjI6/7EYog+uuC3dajhlTxhH2+HbHSJHodlg1y9RyxnPMJS/UbQ8k
qd11enqoxvra4UHweRjMuIy3kqdCc/KLSr0dBo9I3peXjFCeegezW9mnx7oNFNNT6YywIBS5jcUJ
d+sVmxEmHKW5MQPjIWP9OOTXnYAP5JrL3k/PjL9BR4zJpciyA/0u7g1mkwH/Spr4MhQD+F9t9YGN
SewDkbabPhZJi51PBtZ6sq2eEPY8OxtOMKpdHjoUi0SWkczkJdy/bpEXDKT+j73zWI4bC7btF0EB
ewAM3qSqUL7Ioqc4QYhG8N4d4OvvAnV1RUndHaHx06A7olsq2kKePJl7rw09DU1elAxcL7NNWvbh
XwHBt5I3b9v/veR5X+r0H3q4+UU/Ch5GTC4ujBPtOYXlQ8GzyIwzhappBjenbwFGPyofVBhBlOks
Lvim2/tR+ZjZzPA89h/fTAp/ssrgK/ulhbPoqhjmqBoCZH2e035s4ewwaojWNth3dU4UHrRy8gmE
djNHvw6lf++rMLCzwYbvLmfRlRvs4aLfRaVTsPuvHtu+L8k+FHcs05JZeLAyp2FcVoQT1aPUtvqY
NHd6mWoHYOd0a52xqywAJnlKzlCBan85mUnCnFAzWO83RmbY3vD+BncaN8CCZj4giNiMxshqeH5S
YiYwGNhEyydzonM5P2exYpjsFCYIl0wouEv5/rjLxsS8qGIF3lOue4Ue6YeotvEfOvob/HB3P82n
f9ch8M/pDdjfPo5KomgMewd/56ZOc9NULJuVyvoSWdkLTNNHK2zaVZHmV3Hrfsn6+pa802NizYax
tDDAsNhMLawEDD6h5l/wmTAqUVzWna6KFtFIx43RwdiLZ6FfNssvppwEPGwVoGLLsVnh5TC7RVbG
XEi7hGy9JL8bwzr0sGQ9QTYpCDUo4zXJmBjFAokSCznIFea9+kaJp/46ybvqcfB9jqYOA9f2/a39
/z0JQnd5Jv/9GT9FafoPK433V/14yLHwqLbG7e09a4lG5cPgBHmOJtD58KS/bzt+POTMSJHSkm2m
s9JUf7qoqQJxrjvXANMw/kz8b84q2p/vaXidWKogsnXBe7vzPe6DQii0lGaohJy2BY7YpZvO4LzE
V71mcM+DSDdaVmafmQtNAeC9BgBkXzMmzRLwCUkdOSuhNZ3t+Zm6lgUu6KR8mYy4Xo0WdqX5cW95
7vW5ALCluSuzulxW1IbSAvQaFspdMZeN6L2AUEmUuaSkmXMfosk0lprr0w85al978Rw7vXDNOCSD
hwTJEFmfj/pFNhOQ/rzAgQtHPpf9UdBA3PpmW3C76c1JWf19p78PCXV+8//+Tr95IyanSH+XlJPe
9fFAs2eDC9wdTifoJx/e60jKv4eG0eR/7OMBmloaY0V2aj/76tRPYP8tBJ+CD8hD8icDCbb9v77R
WVeQ8IAsnUeGz8fX9vGNnrJ9SrNEGcmtqnahYI/WOSXtMCIRU8No17tPGSQiPQ83PkGUcXYKmJt1
kbZJRu7TRfCUVcMpCW1WyidIASRIR5dmPt6JaW+ibdLV4SIo09tQZJ8LYmKCOCIymmQTQcIExviy
SY94tw+SHAuuC2tVOw01V2zfXxa1sqxLe6X2DhEyYEqaF+Kf2C2Qe5WAq2edMFoHUqHW1Sw4U6G0
NN0C1dYuZDNu+M6TFCcrDrdO+6qytXOMcKMkwbUpvdZ9wduzct0jE2BvUI9NchWygmgcKE6DfhNW
9gas/CoVTynEhAF5PaAl8iueXECoFsN+xFpVDMGNlQjMQtS1yzCpFmWpb8aC/SVS+aR54XRZRmq5
n5WqPn8taYEwWsYOFuzG9zEpYxaf9QpEVi91kaybIuOH0GEuF6tJZqtCtbw4Gx5q2ePWls6OTS9o
SLXz8LKDhwlDMrf1nnMUImdzlYpxXGocfztQZDCZhrzdQNOJ1r6B5990Rr4LLjbLRmsHQk/gERDy
RVkoqA/StdINgLKCkQ3Fg9GUKeBX1NPrDJ6C4nhZ1oglZViT4xz39ULR7D2xoE9xYxMJoq7LoufX
1TK2daX7qjpsTlXo1YWiXNqawFtHwJesvRqhXmXEt0kjb5jUacQKFIeqDQ5SjR8kmeQ6qXDLrojA
jPfmoVaT26kbrhjD7p0Jpnsogclwy1nmYbEBjH7dO9YRFdtLbSTw7A2Ym60c7K07SIRsFa5LFdcf
1ABY83FxgHl4rhPG32xuxqa0llEJkzWz4LLRL/XjsEowATh+cDnvihULhH6cxfecZQcL+bE7MBjq
+3UAHw5S4IPuT5djV+w7xQZbl2qXisolxU2cc6v1F5ll0dzl57TUwJnrgNwLyxtG68h3Vy5KU9DJ
1E92VmxKh6yRRHBQ9MANraO0qPq9WFppf0GAZeuFIR97ZMAUR8MVFy9A8NB+0fzpKRdvhV+MQ5Gi
kP3tXebF7L9X9BVjyH+6n/Ci762L8UmogiELdh/rt50P3HrcjIZNmWci8aOg4wJCDM0A5pu2ef6j
79cTnTOADoOYZwak7/edP7ieMBn6raK7YHU4gFA4Iw35dTBTxaWaBWM+bXOaa+CYrTQxtanUgsQV
1ww8YM75LleHOIf8AKxeN+/txrwbhH+MZrBTBOEprerybgobAYBFT/pl1MnnfkKyJOMwWsjZmN+o
pLy77279KZtmy0Fa2PdpjCQVpdW+dNODks/PYL5Vm+KrbTvEFqU+o+MbtUM7HZY75N5btYooUihj
28l/DErwCbG+r7sEt9wz67VlT+fviotCnWkn5AONWYRMal7wDg8ihLmREIOS6J6fFEdDfdL08tq2
/ONkqoyIwlVMlrar+1gOzWUjp53gSqCTu+PCy3cMZRkTLhkX9E0Gu52O2WoJ8odUiFDkWxvXR1Tl
DyMQsMCaH3CxHBihO2mzMlN1BOQ4cDU5ZQXCNcVa+xMRIOiqLPvcAA4cxTmz2kPf50iwdg0L34QY
s3l7W6Srgui4kVCOnuxppycE7HFs95IGDjLjMtUeo/Exj7aDwSKpsjxVa5euWwNXwUiktvicnhvI
yArnBXClZVCfQhLTSo3tePL+JZrdyQk4TKKXQAfyMpzUGko0JvM9sZTwR06V3DtZjymeS2VAQIjy
1o93eQNJdJJHxfpM9+FJVC5K/NpxUo7TgbQLqOMZZhvlxtTuU2J1nehOtvdy7FYlqJ3JQZCLib2p
MXkBSE38nWIOi8Yqd5NbrdpBhODL9BOgsfU0XrmuvpakSeOfJ/6cXXs/MTZEktOq0yv+x9s8BN8h
iqMWMGDvEkY83ZHk3otemxO3IuDULN1cDEJF4CXuc4n9ZP5m+RR4T9kXkrYxxYjydQSrTgcsNEBH
XiKT7xo4nXy9gzzpdsY9m/QJBQ/K9DntBLFTzqru4bCNuTcl6sVUYACIwuc661dM3Bk1QioF3NTO
UnJqcKJaL0GuwkIu4OXIaNoEQbzSgfrwHS9Tp4so2s47mIYJP3Y2ctAClv58+HSkPwBSMvUZ2Mk+
P3UplHutaraBYjy70vEnL/En9aQrNVsY54jee4UnEMNuX+PSh768iuoSd0E0dna1/HsCfOvp/3NC
ddNl/yjI0z+MqIxP9MooUGfUMVpbivmPyyvmZxaFzIVMZ57O/3QEsJFkF2+8D6hmrcD3I4AoTJvi
j3MUfvIs3/2Tph5l4O9HAFsAg66e67BBQvjPTX1V53CuEliyfmwySpnJNBnxhOyGAK84lpdKYDDj
VDCldaNuCwW4hH+spwSjdU+mOxSHHNbxvqbNclHajBCFJ7hgg3OuJHkPU5p7ZtWeRZ+RjDDaq6Dr
85WZlycylxy2jNk9IsFdrcTH3jLzZeXGV5aaubtOSbuNOwtZoswn8pcnLeOJs3oUpgZPYmoPV4kz
PBk1tS5XlKUIx9eUqNH5Ib7qhwJhTYNmISHMzo3uBsDBC8sBij/OdWS+4rLwNMU2n8iGJDQZ/JK5
MacQLHa7Lf3sVpTq3vbTLSjpGR6mXrUAKPK854ocXwaleiWmhgDxmVWRRNZtXirIDcfmmhs4QAu8
l+VyMIbQk7k9nUmkhdSVxzjOCIoZsbmbRvq1sxkmZ3UYM1FWnUVRD6cW7s186k4touN2Mqe9Pish
8Zwjimz6tj3FcYDVYADK2M+sKqps6eaeEhrrRLhep2Tlqh7ElgmnhOObrc2gBZgkCqjxDMv0vDo4
ipMddSkBxQ4crlNx7ZvNExAeamWfwWZ0xboYy0Ps6w9GUuzLoX1wSi1b/a0Zc80gLfy/u8bX4I0O
8T2Hd/f6//6XkTG/6HvXqPOI42hh2vV/TMPvNcP4xF6bcDmERFzHeFi/j7v0T7NCCBE+82udADla
vR8VY9btAlZ8t5v/mSEO19vvBYOvbNYnovmfK9TPBQNgVBSydZJb04wGh8zkQLB00qNIoWmpanns
3d58yWLe6a2PS8ecQxfySu0ari6teq2nUSZ2dVnYd34Sksahiq+uDtZrWGiKYsdeIwb3JSAyFayb
zAgSo/EY3H1uxPsAHdtLqJY2oW7WEO/bwSa9CnnRKsotZxnFqVUv5ajHyrqyMrTFWuFUxiIgyQxM
KKS5eAaw6lBGly5M1pivD1RdXd3wO0WNhEEMyjtiCadfa3b5ULV5uXIxADeqvkfRXyBKtL3czV6Y
wulL3yAhggvuRRpj1w1gVAz1q246LOm0tYzHz2WpbPrGvOxl0XlhbwbeaBBxqTv+C6qEfWmySasH
NIKx37DSt46TDF/SmYraKj1IaHFo2M4RMhUSjYPxK1b888TXpgoWnUNBb6M4NEs5eC56nMxIVkEZ
nlPEiEjv+5u8aXYDOG8wWsZSpOVWDPE6lAC39TwdFuXMSB2o9Ksm7hAdtOnbFJRfndmFJoJCrDXm
94tqjBDyE3YDoXNLdOFyDJVdkKl7Tc2ODCysTRXI105yVbfi66axWUC6sbYw6hL/n3hL+XExyJBe
quObkP34BFzk4W8lea8kM7Hh3++fxy9d/ZY3v9eS+WU/aolAf8wGDCbXPBz8wOqaM7B/SW/4UU1s
DQuByticYaSpf6gm+qeZd2HzR0wDQXz9kR8ATdQvw3OEhkKjajI4pyOeIyk+zhQ7tMlu0ydya2Sa
fZfpMhe71iXm1cEYp7SEKaZ253IFawnlc83XVi0699JuwFcUzcDFwUVbUxYjibAJfK926g9Y4BDp
Nhi9Y6U+RJaeA3SIudpp0Q0NPzmq+GLryN6perqz9fasC2CAdRDtcRm9lKV/byoGwsBwp4/6YfBV
UPCNX63DDmtfF+/D0v8aFP6TkcsXqURXjhl9BubBbqpGnT9aEOWVNH2tFe0kZL1WqAKetJSrvJNf
KOzOog9G8HjF3dS2A+EzmntIqvdIxeFSsdUTQkzwE0yIPJbjBkZ49m1tU4DRKUKwL1yjV2YxvcGx
OQGOiFcpAkxPM5qOHBZT34DiUrbK2Kbp2mSaFPCpWDr0ChfSMhqUG0IsaeEqvwvSjTJiC8AfKy9V
y+jDFQZjQju1ukyQSiM5xQo6GaiXvY4fs/PcQo0EFDkX7Lly/32Ivz3EvKf//SHeFyEe8n/Q9cxP
6o+H2OQigEb0/8Y+/3eJ0JEOo2B0DQSMRE7NKsEfD7HD+w4vn4aCmJE9c6nvLQF5szgJ2BcIIObz
JOmPLhHvc6KfVmComek+mGbpAre8w2f6+BRLIQtSLkO5xXlUsjwNG8+PpuepyV+D7rWFXUcT4Mnx
0WQiO8WVV6RJcnY0ItjnGGfT3nJmXIUph2pfKOvBTnlDis+Knj/BfNpq+ggvpAASYaQbYxrhipo7
hxVDwtQBImyaXPnDs50SERUbqwJxWlzpWw3fDHpbkkovhkIAeClM5yIYXGgsUiRnn2fHMwQccczT
Foddw71bX0pbWyttdC3lc+Dn+Pcsk0kNU6rFUMk7xXHuAO5chBIJj2ncKMTDBEm8CQMSzO3ivjcq
sKR5E9+ruS8v2gEGSA0AJIU1fJu3AVhkk3Y+7N6l0YVc9rmRHsvMmQc92rToOhSCaqCam7LOGCH0
whvR+Bx1VcW+WFcGm5U5W0UJEB/mnP2laz0n5F2ieQomArUaG6dQfOf0pnmDJcT06jQ74ZIvDyoz
7PlnoC7ZjCCdtKwduetXwpniNZPnfN/raXjRmiNcqsS5dgISc7Qm4CvUMWVkF6XSbv0gf+0EpAI1
bY5JZntWq3pijnHy2zy8BQUaB4gVpzndazK8SKlOlW/cTWp3C/yK/ceQoBFAnIBoKFuAB6C/iFt6
M7NO2MN3qrFtzIJg96jw7V0LzH/RzfMgvxgwaSesagoBzSuLS1gzwLKGGVl0HqoCg9N8YGRdZsEQ
5V0zV8K0D1VPx7qMCHwzmeWmMmRAVpxYjVTYJm/v/cbAI09E8ITlI08N8D+i+7vY1+a6Zsxim3+v
a7f1G6m+b78XtvfX/ShsQD84+rlIfBfpfL/p6J9wIzLnYA7yiw95po46uBS+Tc4/jEbmwTl1zqHR
+TZR+ZOqZsy3qZ8X+9RVZiJohVASCBzTP1e1EC0OqTnsv8yp3MumOoTdcDv5z8EE4Lsddw2g4Yhn
eOLBaO8FEYd4leyVTKzlfDPQ4nNh5ceMEkHq7cZijZRWw4LETC/V5EYZissp6w4dT/uXoDHVZgMi
nHiXvk2LKy0poudICzZ2WB+d3n8eHTASzQjLIurMl7hDJacpQbwQNWGRqvAJIoJ6ummMmnSXoQxX
NhbffLiblIDVJM1DTFhddxMxzAQ/vbTqAdxIsUyIZZr0ZqcwGdEhyOfdgzZeNyy4Rt3f+yzZRme4
7uErpU55VQ35UqvkSrLyzVKiJ1KN/x4Oiuh3mTszp1le8jwrirYJ4e6N6ZllBnbqaN1r5tbWiyU6
PYCqlzbm5QHlsA00SCuqe4W9Hl/ItM/GbB3nGmrKgEwjsYrluNMJ6NP5ieolXV7wRWl3xnDsOzKE
nMQjRHoFn91LivzZ4ec7IddOlYz9LIGNLaMStI2mzs+d8t2P/CITd4+ifgek5L6JHeKSJAFWU2je
VKlJpFb0WFXjl8ggJSeqA3MxgqE5kOprrUA2apumypaDm732qs4WwIpvzMLMPHJuauZc/m6IrC3j
dhxxRbp24Z9qtT1zv6ZdiZDeoG/rp1KuStYFeDvtZRly2xsSwjviKF6jkFoFWcPoW1wp8bCZeeat
iG4Gs9n0ZIjnuooplhhT8vew5qwtsjySUvfMCLIgocsK214griNzYpAOT11rbwZo7Bbo+ix0vvQI
PIwo3bZjf3DrVzI1MaqSTA5YpRXIZ22X++hEDjMgZvUmDt44QLC7Dase9elk9zf9eNIrjRQe2OB9
f8HIbJFF0b1D7IHZNCsDMavTq/upn2fV9qoM5JVoyKGK63UBXF5Di6aYASKVcqWCygpNJC5SrEQV
HgBTIPQls7ILrpXh2o5G3hMd9BFtaRbRTlf0ZYPYvxn5MJO9BCKBVmw6ljbYM6jcyZgdQv0xTsg9
HcnXAlQ1J38SUrIN6NtHi+WFLMSbE6jrdgqvG8IKTCCNY98vDFr9LnppbPYJvn3viKfK1Pel5Hsf
gr0dI/1UtINT96j5taXfubvAvW1cA+vttcKmvQMlHFQgMnnniYkoT+Yhhg84RyuIbk9oIV4MiXRg
JtyHN4NmrdoW23Pazj4lhoJM+li7Ecv0Oc6uhe96CTGkkRquEql+Nq1XczhH/VfEjF7Be13k9WIs
753aXU5EW40J5Qm0eBKtyVR9GGayZkr4OlNWjfiFWh1PcH2RCASb3q95vKRXqfdBEa5jkqmM+os2
vwNc6UkxbWNbHuBbrhiH3AekoyQEM6EJvCvz4nF+QJ02XatMDf52/u+dv/Wfnb+Hg7h7S3+/vs8v
+3FAot7B4Yeb/901iJ/+xwEpMOwDwIIxyYPIIuBj52+itcdG/L5Y/tH16xieWDSw7H0fBvzJ+cgL
fz8fuTqgA2LaKPDy/6JujXUkE9UEZU0b+gll99ADggjsZB91VSNhOqKTN9x1kWj7kRgBklRv1LDj
yHIdFivyWre7hwh0bWSAli0mFS+NsuBo9KwoZHuAXKHAvOWu2K2o5pKgIE6WXDiuxSKh6YgqL8qE
1OkyN7eO1oSEOUQw61U7ieJjo1QR1KsyysZ95UokP4pB0J8aX2B7glzB4eiG3VFRnA2JvmB3CA7T
EwdPs2ZxoXAjb6rqDdfyWdZ0KIpMW/bSuZUDiJDKl7duR5C8gE1lOs/JoF3EgUToM/ifNVhXPc/Q
0rD9i0TmL9PUv0WB/Ewh66fIa0l7mrk59jSuXTuGbijJTpFGTRignmZkISnrqdGflGwkoLLvSYaR
A9CtGj6kJutghS/tM9KRauH2Soc3TLtTgl5Fax/oEEymgX2Jda8jb1pmTfm5nJxnphAV0QXjdW3h
+NWNfm8P4wNOqHHHTGTCqN2kO473c9G7/KevzwZlMcmLqFCi+6omLQREv7FTSsVC8jQaXo2qwDPT
7Kpq4n3d6yhplPk6Fck+OSs9V6zCiFAPBcTracsJXRH+sZkhmVnmstMri5TG1IrPTl4R4tQNz1Er
QkLDiIatnSBdN251Lx0cAk2krCXecM+YT9k2RD+TtV/a3pd3cj6XRYIZA3rTdChjLUYg0LkbNp3Y
S8GkAe0K4Qr2j0km1aWrmyvkPGcOG3Iuip3fpFgH3N4nvGbuPTKcAUaiXGZ0Jz5Su0XbGMPWNyz/
Mo2cs5Y3R6u1Zy5DwMlk7Js0FK+VHZBUrFXcE+ewjBCQEbNYJ93EbtGtgnzsuf7xJjVbiJUEJjPT
Knwwm2W5KWfqoRESNYO8YalygyQ8we62Sojs4G+B/TZaoeT8+xVk/5Yn0T/OR3nZ9wKLn5M4AgsS
kkOZZVL6scAy6XR54DFhzuodau+P0QplDzkyIjrd1nBofhytCNVmresiqoeHZP+R6BK3wq9FFpvC
rANlDjpfu2bk4k+jlUmPHMVwOx7Bh0YP2elnsTWsx0R3OfHDZIcIH3b0IpqS0wQDqDcwwVQMQCNy
NtDfxDXZKkXN+J28ZcUhJnNYTYlLCExBp1JxpyjAhSqSGWmAkeqm6XZ9ny5He1yaqUGyN/d86COM
Wmv9QmfXKgv11p6BclY0VhkVpGSxSqb8uLdzNb7tLKLYKZ3BpBrrcWKgisIhpDjOkDuTJXCguUf0
aqALiEkNWRoVprVpQe022tlqvoi4XHXGWUJ0UiHmWkm8Rnuz05PXHoGesGAFS+C9NEzQTTdWiGyp
4KDpUQyZU7VNC3NNPsFdTEq3Q7aPNoxrH0KsIuYoHX/DRLwEdFit6oZ7hQZEFEjukCYXTmVdR/q4
FMp9Ks1NP75piDTbroLBliEdVRikLFq9a6HnRWoGBqMLm9RrSZvy8sRMyZpKc2NdGGkWcAa59eU0
1WQKcfa4WbwhFuV1hBQY74LY0bZZhSIUxW4fHf/OG75tSAFi/9fDfvNSv/X/NG6YX/bjYSdGAME/
MuZZyPwRjoSsgjmDwzgUkfU3AtL3h934hI1PzCOF/7UZfXzYTcoG/mxmGO9jij+R4/1DQ4XvgW2L
6ui4GWBB/PysN+BOQzRVzVYE5nhGOTjz96JcXgZR2ZyNpH6A7/doG6wZ/CAASaA5j81o3zqBHy+d
QmyCzgUb2dk9O0aFoFQkyrZSahsp4glngvMw6A0uaedgRv5NV+d7SslD7cJAKYSurxKleY675okx
BKBum3ChUniqdNcsNg5tn50r33nUJ7CvyfToNDp/IfTPcZ5ww1YcjIisGpZUAhYvqC38abhQo/K2
z8cn1+xfRcWNR0Sos9TQPVlaMKHQyE8Vu8OF3cM8mezHKp0DYlufMDHjrWK2YtXOo2HbR5RsDh8/
ve5if1w1ep4QS2AvA5t9TmbBaGh9a4ug/lUo/sUw2YtMg7NQjD56ix4AplvdDWVRLdQkWzVGfHSG
CB+lDp8xFk9ayTyQNmdNgsOjNqbbXHE3IgqvJyG8yQWEmMqAFLfSfbBdJMdxjzg7ZYKhVup1JvSd
0CJC7Ue4c4DbrlHGYLSAJAU68cbunZAOIze2hjJ0izQYuQPHDgFhbrca4/QSGqsn0+TVjMfXUh0h
gjc+4PBI3Ptsnt2C/xNEzsRWlTTvQd6XAEIdNxtW3RS/2o0SLCg8d23QwlaFyCqNiCvwFI474Wg9
05jpph6o+9KWg5fowTktIh90ebwrtfjLmMineojqPeb6lyQzv5Cy9dXR3Ks6oDvS6+SUKflKKU2J
6YQb94j4DIe/D11G8fw8+9yk0WbS+pWmQupJhXVT+2q81HJi9SoiXhynjTxjIiG1bAXhehNB4yC+
F67d6nd52jWmp4wx5IyF0hTswIywa2bEDlLLXd/SwU/SObCTvysrh3lX+SUaA2IMOb4sQ64SFEQJ
5xopG9dhaT/QiC1DzkGrSS/jTL3LJJ5hH95pNBFJHQ/GIU76fVXaF23gvna+sRVilqh24WPhjpdl
0D6bvX05Zla0MPL8zOG/1nR03fTv4HEV9X4i7X2NAmMp0MYORE9UihNtuhrHqR3dVqmD9BIKkELE
TqcAum6s+MjVYk1iA/k9in0/uAMpflaM1lGHVFo2NHs1vT/G5FNmNSR0NMp2zKZ7BSLgglBVOKhO
vRyF5DaQyK9DbD8O9LokMScPk5W/oXPdBTLe835jaOCER3gx+x5Lsw8IHXtxCZp+2EEonD0T9Vot
pvuil3iOm60zWYhdB5gJje2eNLubLXFwQNntF8UZ/RkXMkSZUaE+Iww+TkmCLL+r2kWm1mSp95rX
TeUOv260MINyk2NISl10BcHJGm5H+E5EhX9NiuQIEuDVd+3j366WDg/90H8edKu3ly/A3X4fG8wv
+37QkZeDY041ObXmQ22eDXwfG5izuIjOVBdoe/gbH7pa7RONCeGrsEg4gwiw+HHQqZ+4WIOkV/k3
eTt/hDaxf9cc6igIOIg1jSON/vvnc440TiUwgfluhYb4cBsSx+AciXEFWCXlzB3utOmicdwLbUgB
0iauOlTczPXJWop+NqRhXzs1bkp9mT0qxuxWUWbfit4P4mUwAA9CK2ZksdBm2wveTrnIphbjRjLc
FdL0AkAni06P14HibLOs20Y2VzM/r042BD99qE4gq+8tLQsWUte2Bs7+KpQhw1z1ZtCZ8qmgSAKS
W0a/fsBa8+yDLOVKC885EcMdq/MDVWZV4kpyB0iA0+jOAYL9XaPm52FSPmdde+Nb3YUkh6sgP2zI
zGsIXudGtbZ9h4VXDBCkJ2FdohpyNspUjHOI8zPW/D49xXZgMIWz9EItvL8P1fxQgdX6r+7x9i39
+iX6/aF6f9n3h0r/BCoD8o+mCvOXqyJSGkx4RIu/c7h+1uXRxyH9fQcCfSPqfh/HcfVktQ1CCOfq
H3vNEd/w1Py8hHcZ90HKR+TLJ5xt8h9vioAoKzuc1H7rusoxBCg9M8WJiZB9jsguePJ747oP1M8W
UrzFpIavo86+t8nW7ptujcdJW5AtsjZy/TZxmitZtrdo+nBsF/1FASUL2u4bV+VrNakv0Y5s8QJ6
3Ti6ntrl59BVtpObvgD0hKQt/ZQg7WYflf6hr8ILrVH3FavyOaTqhPwP+KZ9i87tIIbyQsT2thr6
W74rZIQF8MpM1/eD7LdccVHcmf6rFSeHTi92oZpVAGzymxY7QuX4+E9q/n5QkKXUSfehy9OnNrCW
dsDiRRjtmcXXwaxrr4mnr5UsT4xh5LIo+gdhxxjqVbEpYhV3gSSLpejOaqSw2yrFRecT+hno5tUM
I8V4Qdps2MPSAJdynXR8SjV2DtkUbgLTOeGfuRsMdZckxgMOw9esLzd+ozyiVGaF1KrnRkSHsCCB
ZXCMeDWp5jU4jmsxp1fBADs7hbxKhv4xslpSA93iHOm0pBjQlDK6dBP4g23MSV5nm8JkvKc1GBvH
rDr6/IbIP98qpnnU4zl7z4x0Vkxls+h1+dZI546+9EY64tbXel6joPAxEn0TZuNxEIo3ktpBaSFj
ujDEyuxpM4hODqAL5owdow44t2XCRWnLUyX0lQlSypKtWFZkZvnA05BeRPTBwrmz8/5Z5qzehbUT
us9HB+CoDNqXVDNpkMUs/XTHFfO9dWO3B6dI1q5e3jkJAdRKdNSmal/lci9bthfsWt5c2wQVldVL
EbPYtOf/PYAX8QojTzy9srWNK7D91FpQnYKUtl7nHr6VOcqwwFbWjFVHhAPIwBS8FWDkA6pnmHQn
NwxHT5/thYFVOntrlqYis1SJep+F2WbAZnWWsHZ6RyJpl+eu+jLoabtBYNY6jxn/dKFFpEBo3acN
rtKhKy5zp34Z0+FO9OmdW6qHvjS/KK6FzIQrSagCiDHEidvCDc1z71nEobDYmYhWS6N1O9bsjWpF
ALBq7kRoIot3L9QKvl5MrK+pxpcm6WYsUoto2QLCrAfpr1JksZ5WaUAcQ/3V5qeHM/JUV/WVEbMm
DUXNGKe7ywrCVcYo563cxjehla5D5g1q0h2UrHp0tfgBQPgpdLkmZAOXuxnalcVbK2mOgTHhyAqP
6VggtGDvRhO6ZrWXLIQO3snnbxD5vTAJbLZCeVnpbPIwOiarv6fR+2n035uhB5LH/omKgBThR4uH
hIthBuRHVGFU/Y8UdzRhSDfnP/0u0fwwuARGS76YhnaGCKl5xPDjOGI5RLfIcgiQAXquP9kOMR/5
9Tiy1dlQwn7fQiuOnP3n4yiyGpoZ0+i2zrzGldFWhBoVEDeebt/2WbYYU2cdmmewA9i68LWO06Vd
ya3qh4ik8lUdi+Mwad4gnNXsAjcnHCAGzZQWh8/xqO5Dcsp4WLnLJrtWb7Y9k0OH1MAmyw7xUOGw
qEkBHzy9YaHp3oymukaixnCxuNdrAbB9JFLFKVidR1qyztlP95bz2mi3VcmNPRMrh10PFhgqo78V
mX2ytX4dUU+6cFhPYNbygZpd7rvUPSM+2pAGf1kVybgMTPc4ucNF5KKpmPBb0Bv6jGSLtryQtfD8
un1QBKvuEoOwC5LhKuiizWzmy3xrFbJvssZk3/TmPotJaLcthjeRDwo/byWkKfuk/w9757UcuZVF
2V+ZDxgo4M1resMkk968IGiKMBcX9sJ+/SywVV0lldQRmmc9tbokFl0mzj77bMNQMJPpUs8RxRbJ
znO/Rdll1hnfbFzD8TheWu5HaeZ7mQie1uaj0XwTKj9OpVzNDjC9VLumFueqnO3T0aJT/kWa6+T7
+cdpVpXBp6A6oyXFXvJEOZa2Wnh5sEqqaV1SyjWE6a3vDkvNU7eVj5ZsuoO2Pdg0idh5dtegTi+q
4CQ77yDQrdoYqv2BZBXqqILQORRDz7ORnNzWWTdBcTlo2hlZ3lIm5pWJfKXCOd1YgOGSu5ERXzbd
fcJ1JEQC3GO/DnTO2rjE6abZF8M+oXIOy886HwoI8Am9R7m0DyS/NNXF4I5XSHI2jUsnGOI+U5hX
Pkz1qKcXvfBXY6fQsEw3DpxVR/lvY+rnzoUvaDDT5fWLkvkJu80prvKtpNebM8EAk8F/GGVLwy6x
MajlqGnrkv3ET8xNKYpVK8ZDH+8959uEaz6sg21gY6nXm5VJuYdNWV5c9XvTgVcZoe4R1Fp0kedy
5ZQPmCnotyKxh7wpp5hWmYS27qurqGogz+m0GnF1xkLdUnOyH9PqJomNa6FIzGqHxYCCBG4GT2jl
0PBFzGPUCqo5CTunkibz6DQuCRRI6HwjaXUYxSIMnW2mqbPnq8s+Eeu4SF4SXqkTJIXTe9eEJWwp
xTwJ8RFjHooiIg94UTeWvTMDWoa8sN75Ub2q3XJbF3gDIiqCiTkxrNuSEnfXHbaYYDfmRIy6HV5k
UAo5lWo2EoMJ9iXJ0FDk8RGf6YvlkTPZNmfky+iF5E76n4VGF2CVWCSa1fSJVBszPadEUwalvcRu
TCpsHeH2fLVdvgK0WC4HTaut9xZPjyEYD5lDXEDobkQyu77wnHDmy9zsiavsPS6WR/zVD4IvRaB6
UO24C1weFqghLOMmKnDKNskmcB/MHjsYrzzEEzoiihExRYOowqGpKENkMSK26OmWKxBfyC8RhtyG
blcNkFhDeEhnfXqQO4eOm9/Cn3XrmZeltw7CjBVio0lse9lp23AWuA9RFSzx8M72sfpKmPbJNbpn
s8SQMRV9vQUoNJs2Uu26szSwOlXcaKzqCIN0DNMVTVdE0vIwQVWSiPrVqa2tMhrOrhHa0HCGQlZS
rAsnWzEDqHRvC+Rjt2nTLA1neIujdmkm2TeVaVe5Rgt06a8HJEJaL246N94VLrkaUlxbLZk2HHMj
O94SxbGpDPPgavC9tTpkzXAaJghNH5+wdxZauwrHfBOphrAGdaTAYzlxiy0wsxiztikd0JXlpyHK
DmOVnHvq7HLXWg7We1q+5hTH8Qp75gwNd4ZTTlqrMv1MEczo7OGJuZsT+BsrXBuN2sTGt7D7dFCg
WbRZkJHNoeit8F4iJ+eh9R7W8lTanMiHaIOOa5n2JWwj6Q7eSI88+jReZzK71Yt6YWlUC+Qk6wtr
HzWI88kYNRCX6rcl+h3Di/c6kCv0Se9EX6V449E612Z3RqRImnqKEY2FDm1OwbDJKLEOOvjO+FNz
Jsod53DjdBOqt9ahtwR81rXPJr/6OMEEaHwo7dvoPoXGeGUXxTJV0Va34cuZoDXub5dWw9lG2PS0
H+4jvhtHvcj2Wx1Dx7V42521o413U5Av1VwIBJfe+u/+9KYJ3vYsF8ONTaZx0YfUqNDilz54Ob+I
GbRn8SqKXrtsTVbERa7GlW0/+Ck3QGRIKsa4xIum8ikwR0YxDldlepMZ5H26Z0WhcM3pO8jepKwu
3RHHl5WtdYTPg37Vh+U+5b8Y0kdFmGgdf0MjvIqsV5H3q9DzD6Gqll137dCUpA8tSbbpppM3c8Rp
wDtR8/UtVzTeSulCdhO+/wPP0EWtnKVIK6QQMR3disN6d0h7cQXLeWMaXYUVxFiYxrs5uGurUQua
jTIeS/Uco+JrKyePVh1W+Cq8noJvaf82WORIYvP4F7x+gVf9f8qaTgU69kJ+q3+NxqAu5mf8Op/N
HJdL+Xf50neKEqIFPOt4ZJtbX0f5nw/vcDmEHcFSfvkdIDZ/wq+2T/alNZfq/jOXo/kXpzgdUTK8
DHXw6CBnR9XPZEpGdnie9jnMoGFt9cR4CeJyZyqSE0JqtGs72uDnv2mIrtO9aKf3ZLwwU32QTW+J
NYD4xp9753wCJGOreTTQ9bqjZ5zygBofjd03U6XXLEcRtd5KyRqCpKNEfFF1jfnJqU2sYUP3qrhq
9QRmErFQHcGte32rXxeTx+ktYJtGf+/Eb1PkEpqXybFYFUE3NVtJp9CrNjbHSZdXJO5t+8leDyYJ
oGJY0Hm2dVFrLnLGa+Z/TgzbCW1+hDWjMIudRybRWIfPga4dYgZ0Xjs7iylZcyiPDfIl4oCFnSQc
BrvDgIexWeUM/IB32BC9V8CAnLgnEhRW3XyQN+sXo/pQQAaFxhgl1TICSqSC+8twGulVyDrnWhj8
EO2YpZ/ilsR6FIASoCKgmCY1opdzQAtmqH3pm6sBMJNa4aZXKYkH2lLMaKeecU8PAJIAoWaa7/jj
tVaYRwRCc+/cOgI0RTN6soBRhVUDWosrAbzCS7XSJj6I79vD3xiYDyNgDKf2wgScefI29OVKee2e
TpWFAYSzgHI+kC6M/e0s0Mqrb128V8A+SktXNnlXfXsG1PIsJX5jRomgxQLUmJbGsAyL+h4ObNsV
yWlo8XCZxQv5hGsP6aqwxnNKs7INHkXdejOATztwaqXFFx64tc31qwEcW4NnHeFuevBtXV0QZaWp
YjmCfimSOk1WuY5BxflAQpfcO2r+5b174DuT12gKlNaT+9E/4WFNkCcVZ35HJ70kw7qP32WPsyPN
LznxrE31ZGGWbwbvRoDdhSk2czhSCqbPwPaxlj9IkxKf9M4C+jusAN10l2CaqS0YCLr1ehaFgoXB
zce1ywJRsEiYLBQ9iwXf+76ZFw0WDllQXSumdW26F639WbKX1OwnAnhZsK+M7C1NVB47/VvJNgPz
sFSF3Nf1R2b1lxY7j2D30cRlXn8zg2g3sRchbLs0ZvKMfQmDGz8QFqhKlbhtHdq6GKcHmy2LBeyY
zVvX5K4jf9wWhH+N03vIehawpvWsaxEGogBQ7LHGybw5ji27K+sdqpwLeoDGpRbJK58IKFjNTWvK
B71BBVMegZ+HlGsvvP31vDaOnvWgd8llCZ+IV7B5qCZj76fEggRzYWBZXfe19vTvDPqaQRYP/r9X
ft3xGHlrfjmRfTWk/2DzUbTqto1/G2XVV9HOj/lDFYZJEQbl7nMNHtTFdy2I+Rvzh9HjeGT8ozvl
evbT/IHIZ/iQcz2LSP4Rf4JW7Bf+xOBcMI9GDgv4+P5E5yNH6Yu21ZpdlYoHTTYN4glpYgsPKaUb
XSYAIcxkyU2qCW9sKzJWLfU8p5D4YQIyLDwHwkLEWhx8tElERCB9cPdGIJulsuWlAn0nJgi8Di4H
49FgOEjtoSKRnpPZ0SLSuuLkbdvnhAQcS9xzYlyrkmtAVq+nEmha4O7OkUdqayPOtoPdbkI4Hbu6
8FNSrCGHHQcO3iZ8LdAvSkRofvowUsXuQooXRcVfIleidT/9ztt0qIWttlumpr0x+2vFUzkTxpyz
tBE8lXusuZoFGR2yAHvxUpPGax/6i96HiC8bFBoh0H1axP570BL9ZDg7I8iWioFGW+4aeehlL4dV
EFXXqk6XZjjs03Bjq2ckHotwaKBZSZGdY/GHaWFCg6sYrW05LQsMGkZ1F9Aa6DThMawvS8dC/tst
bG3Y0mnNOChXXurjhkCOHCT7ergxygqPgFoMrrcc1L5123Xie5BIVxz/FrM8z+L5VRaHMdGhdeCQ
u/rJEflN2sTL2HxL5y711F6Fg//lY6HDdDmAvmeL4eTi6bHABTQfhq51maOLnvW41ZBScxsvOzNe
liU8GnOOnX+fqktqJLaaDA7kBy3G9NjEIVaNcpn1FNJWF4VzGxLkZFHkICdrh9WnxWOskB4PxEkJ
Lgr0jQXjJ7lH4oBbjufUlA2fMRfRXR1TTVyau7K2KbvlQGBN72kS3lsBd9mOnpXSWzJs121enKpk
uEmTYoWeYDv59AgXxTGqKXkY0PxFuzaK9hXbk8jsM5Exez/XDy2BDlrYbd22OpW62LilvDXc6Tj4
zV5qOJr9AdJKXIjg1BTYjqY5LgK/sj3fsB6i1Kow5JS8TZBL6TAZoCewAZUFZHc7cOzAq8GKxNod
fONzFHUdYrpO9ENiRcqbk1fdBozTFTduoAyW2z5lvKRnVcVEObkPjlcx1MeGlLGpZGjxgiPY6RwL
1v2QNGdtgrP08gEnjl4V0FjtPslxTzGaWhsqbu6WGp+qeqYZkRdaFKpXxTlm7QxHMmE7qh1Cmhq1
5phHvJv8MUY2PG6aJr+yXV4JprdKxLgb/OpGhe+E524zLEiG9l7kYuk06i5SCGRywpOL+pHOYbxF
7bWrZc+j7azSqV/NvGsQR+dUhNai0ybuKslZTc2OVJoz1LLcGqkdLBBAvqWxoS01ROQEkz26lXHO
eBiZgXarfAsgWj6JaFg1HZ4sVVHaQw6OpS67Ot+NHqavPD4ZEaJOc9h7Fm3yMkdQastqJ7GmVXhx
0UlriKIi4wpD6A2PtiWx3uuKY9ZU+U8q6Pf98JHIatPxqrIzFE881be6L48Ugyx1ThZBIjZZNHfv
0aDpkPhfut55TO11GFSHCPdbzHb872SdJ+uXKPLvJ+uSqqu/Ok18fdj30WoQeeX/t1fny735Y7Sa
KKnRNP+utmav+jFasbjoPnJng4P5V7jN99GKsXN2YvokRXytd//Mrv5Xo5VcC6qzwPMekku20p+X
O92qpCzzRu0S4jI7y2UZsBDk0VpdqGwXDdOpcsh5Q0K9wLn5kTnvJhyGX3yQ+70TTnlVD9puMNkV
8nCZ183WHJ7jScufE8+mVJoQxENjjv7Zxkdw6rnk2l6zqvLimKX9pm2jba3rPHodHtqey3LW7MIy
vYob3gTtJ/YFJFTIQGS2Sa3kMophLFP30zG9fVYFx9kzkuv9zpqqc9KYR2Pol8mgz9k2MK8uYFoM
+yqTK3cg5Qa/RZ/ih+fB1iQ4RMjSfVIxbCBPvipxT2poN0WpbVtPmgtvSM+E0sBel8fJcat9FvrE
QAmiuHZtj5nasXov2bTkGtZ2z+N9NAuqdYsIY46n8VkRX2I2b5OzcCHt1mZrLkzawVT5NsHBxgVR
pGTTWMOlLG4do9jwK+eUPS7j6IAHtDPec1xAFctopRXrLnc2bsAJ5iSxrTTOe+XwZEsyhiZnSMoX
wEx7DvH8tMJF3zurvmPc2fmm8EgyyzDjMs5ZHrH0iEPLwqvH9KhzHZDhsyif9RL+f677bDtk33aQ
+v22qCXmTJ0N4RRRD/8xla//PjX+89TAl/D3Tw0a0LLiPf4FkJsGH/bjqUHIkoUi7L9i6v9q1ubY
04A7p4VY5nc524+nhou4x5rPjHOA3Vzw9eOpQYE0Kb2z/g1Jzj+RZnuzzeIP4hqCtG1MdnQloRHH
Sv3HR4bobTIXg7TZ1bkfsSnHoWG+OK0TVOc6q/ZhOe51gcxjavaGJu9pZgABJuaHnXS3cKf7Stc+
Y0TOYy9vOSU8TI1+jGJ1N9kVi3rGH5Qw6RXUgedf+aq9RZu5NRPvsvDSingC9wDBc+567apsfdKl
hb8pteQpkMFV6shvAI1VJf1jD0lACvTejdtXFIBIdP3rqFf7IsD2IOz+MasLHUNWfrACkmv0gesc
0a6mg66kVw/4S7UdR2VtFQr9Jk/FhVWIKyVmcUnXEk4XbzOf9NbWPOc66gAtWfccNf1xgD8gfZvD
nz7mR3iztZGJW3MkpBuBg15odyIG3wXkRa8sDTkHzpoN1969oCAsgtyh55YOazwrJWp0sIBWbXW3
0MgEN2+kER4CE1BvG9dqLi+LcItEhrpnczqlU3qOE2svycmeHA+6KMTCXJSE5Jmx+6Bq83pChiqD
o1VdN+I9mI4F4RsSrbY2YonJOIJgyd6jAVrnkB4Lp+PRQau4u6j7jkNqeV9axJgL31ubyGKzcMRC
nl+MVbfyY/8UEtVGwFawkkbHH3K/ztC+ZHWzcUz9kAr7rjfLdTfrbw233WcIcu2RnM++Sd64UFOG
k15Qc0ohKlsOHNI+qXHTxdm4rovxPMxS3zQn9sulILlPCEmrZz1wLsplhE8d29r0oDsRbvaGAG0E
jJbMN9WsKsZ6lyw74fLcKzyullX4QHMybDtyZIUsuZv1ySKKtmEQ17QzEnRqRnehalb1rGkeEDc7
iJxZdZf6rHpuKuuBsySRuLMimnfipi6zMwozvhcVXAHf30pE1I2yb83cPJFB8NSisnaVcykYiIQ5
HIGd7WYI43NpatWyNytOIbpMPImFmdPe0OfYOZVm7couIjeSOqxjwTiypvhsZimRHZP93DNkOPMj
FSVNDpYsQX0cz+NviB3WQAajZ9fPoi5410yZ3LV4mZf5PGupgI+WsQO9lgcTh/QhsyET61x7Vh6p
l2E0kZBLtc+KfRKLtSFQ6yPyYcdLqGSOgz2XULWoilCueavhTXLr1N4LUn+vGw+1jdugOjXETeOW
hEdO3irAsW3rdbwa0MIyCPlVEH2n87pCogUrdKkr48SKVezi1DqNEdRTX+o3dQHW6Mz9VBMDnOUM
8A4zkWZd+/GwaSxiHAJotNoZt2HcaEzCYaMkTF5a8RJJDXt2dYcXoYFLpE2S/b8D7GuA2TA5fz/A
1p+fSR7Fr/LXETZ/4I8RhqL516BX4zcHpzY5SyYuaYxCfMSP8UVJCccMKCjinUCjP48vIpqYXZiP
KDihw+EfTbBf+109fOImWVCzGAcHFATaz6DX0DohaUGvdk4ZkbiGfl/3OSsGpri0W7cnoslWd0TG
Z+tGJ9xLCuIKa5N3d2WMd1oWnt2k3zmTfGYQ70RRbPHw3VWSR3ddvIi4+ZRCMUVi+xshovmyF8W7
Tk+bjhyCXHArJ/QAv66bPU+iuJWx1i0ySfNAGapoJTooib51ntDQ3Ol1qi9L5OhcecODp7I7U9M/
DAJJOd4dy77fZDnvvmwIr9PcPlInuS31y9KN77VOvSnf/ZjaAZugJBPEBTlC571Zsr6uzKk/Bf5U
rpshfNGtKVvSXZiyfRb+jV0hcJOzvgGB9UpLhhMMwodViyfyW3BVtulnXerctfvbjjjGZCQPfEyL
S+waz7ajPWcyMA9d0LPfVl1/jpX8dMb2os19whwd78TVBddNUL0R6Try6KATnLHDSboxiPRwvDuj
w03sUEbm17fK1e6SiGCn0PqQbrFLdery4ih+GfN279oa7Exf7IISeMBajNcIY9SrcrL7IaQdtNaQ
6UXKXuNep+Gy9A6Fhm7UE/kaN/Z9q1cv2VhddJVfILe3U9o5NB+jmaiC6Sath24DRPuQRb5NmKua
Hp+5tp3spr435sFbGvFKZxKXlb3LmMztoOOTYlSngVVtVQs7BhPWbCjgvtPiZKUXhLbPk34m9+bR
788gwIDcXOhN9YBOhDpKb8Ox+dyBG/yM3QMcgbdnFVf+qYiHk92ThQHWSDXtCKA/CzCI0yRbLmun
ZgYnJihFglbqyUdGDxKx+5rabbd7wFUwLLwZ50xBdD0CfBgN+lKI6TGfMVFpuwepDWdpN+skaF76
0bjoAFFEch1tN1kPWvDu4ArHCf8EV7opZvSFnP8qmeFY4hzyGZ/J3LnsiOP1AG4dAC6J9e0IoKuJ
BBtnhKdF6q6z2Sk197HU/Wt89vyv9ukGFRc5mXwaX4CxHO8L2b2ZXYyQx9oiq+RXRjZYGfpXU632
ue5d5pWHNm48Cjc/ytq5DJ2BhE/TuSpLxoo/uR9mj5Lab0ry49sbK+zXSZmR8sfP0tAuGq9/JJfr
kfLQ+8Q0XxSqpcZPuLyJjej8JRkAn0VvX0oZHsUQ7ilH3TiG2A9KbCRxzYuhDneD2678kbyj0vYP
rui3eciuLEKyVQvnccR6RWn5mlomuCqD1gmfOIVWXrhJKhZBVW+6oab0jxIOcg2P8UAvtJu+6WZ5
Mur4oHWZviDfyEJFMR3t0i+gu/3Lf+fY1xzj7PC/5lj3+leG+PmDfswwby6rwAM0B39+HT9+kDc6
KV2WB9mDuvTPgeUEFvuoD4kgJpKEa8WPNYz/iwGC5Y0BN/+F/2QTmw35v2xicyooIxH7GTVef5xj
hdHaalJTveNVju7KSNNhpzm9vSUt69KP4Ksr98KHNMx5n+vlCFHuLPSWGoeQ8RT5a4e+40giGie+
+MrJw2ujbw4G913O+8u0FssigjCU2zh5Ss3nLoZYwEJoCEoGhqXVy1WCo7YXxiZQjIw5vBuqI486
bgTRvoiIVapXlZsusvbT8Ak2KY0dj0ZCnsJLLv8wyfZOS8VWn5qlj78vIAFRRzdgGK8SFQw1CCvp
9jzACVtHVVg1D6Ux59wdI44/ufdZB3dD6iwnTBzeRMJRT9WueVIISQf/ox6jHWlMy1GaJzcVB8Uh
uUWoZNK5INtpYRX1jozlncVlOhyeLUKZpaAJYqO3BKf72lM4hXxFGP65u5QZBCoRfGad7Vw2FH1K
HwfBlb976FmhWkKNM57OkzHBdl93ib41KS9yRU1TjrWlfGM5uM9NinY0IvWPQIEpeFcyphddW42K
Igiak4R4s1AvJcnBQEilsPgPNsocY3ZTvZtQvRWS/PDZMS6T9LZFYjARqV4JSp4AJq2/ab2Mn1xD
bEywHCHpwooNEMSf6sMqTTxKWskm1GxkDEGwtVWI95KoQEnSYsoOOaJPAIc3MyCfhP+Y1unWHbxH
JYyVO3cZu9WTndLb4FE8S8hHqGzS08KzmTw4GV+mduN3RG5lVKMOCX3L6XrUNynZCB2nHg0NWNs8
sFW91uiYrcxdey1nsjlVAeTV5P57OaeqR3mEnTMiJ8ux9et4LC/y0q0PtmRtT3tt05JsRvT7cMdG
HUUqpzXOQPwMPWXMRFU5JdZVLzVH0byS94/eFHHetmvD3goUFUMS48aBF7xzq6HFT+JeypxjxRjP
KVNOJbvxX2b898DD/8lx3cWFfP2rm/NPFJf1mwf6th0ineaoEcjv749Wm7bSOeiDB+j80EW+9N8V
YXZlsjQAq0l+x8LO9vD90Yor04EQ//9bEX4tMvRIYLbIksU6yif8UvS/v96w+DSk1P9foY9WB2nQ
7jyjHau1rNU2xkRJBCitUVvhpVN06N1ab5Z5ozcfIs95MUJBU6ccS7ke2nSWpeNjf4Xd159jrmc7
h0KDYmOMUnordwrlLpYhRrMieOEJry9royIstLbSo0rJEyT0sNkIB1lvlBuXgx91KyvrXm2rP0Sx
81xm/W1OF5DS3JceKDe26kCzacid1FGQ1Rp5TOnwqHSyzjw/eXPiuLUPnozo7GwGmYzT4l8UMaOI
LzXC32/Dd9/q+lv2a3LZ14d9xxH2b3CvXHQMX/+PKfLnF7tLko3/O5c7vw2+r8NcjlxMR7MR5Suh
g+H//bVu/MZrTSdb+D/FiKSP/gMYgeDhzzCC5vPZas2r3XGI9+Rd9Yd1WK+ssIl1OsmL3ie3LOPy
02uxuUWTaNzXSQjdJGGE1MDVZMr0CmaTf0LOXtD1jMapsgl/qB0dWXhfvs05WvQidJ/Ct8tzlB5S
N8RSAJAYubl/GkiyMtO9CojWalmKDKkvYHWi4iM2+r3WPhgyW6eOt+j4F3CEq8ZONnGWbvKcK3Rx
p0l/4Sk8DjixegD1/IXZL4ILj+MI9oQOEa3BHxPFQyiupROL7PqLxL2eD1tWed8a1ynMXotRmkvy
MlO5vrCQw4cF9yp2xlg898iVYm9r9iWFUz5ipkePnAfDw+2snlqpLWxPX6QjjsFGPlMLsupwR7e6
v/QTe6U1pOQEix7+NERn5g63ii/VpJgqfsOvupHItxWfT3euh4Iiwvq2HknffQvxNVRJuiWqeVGm
lCJGdyx9a5vYgbqKdqp4siDMQuTdqaDViJ9nY06raUJiZtBCbCIItwFemMQLP8VG9KinAEBYYJeT
FH41NCP7sXoh4AuyDHSAllghVQ96j+R3nWqoOWtCnZoMRYZ5P6EVVnW/y8Zxk/nZtZie82FY++xu
obecCAnpe47MRkssUb8QbogUG6jEpxJUpWScpOr+MweRWNGwKQwojcQhhSWnDodnFLzrVHXrZiJY
A4iGR3XZBANManvMxNOUIaxGmmi4/WHMXu1gOFb+uJNxi0an5THIDzwi1wUEgu9hVWgIvMepY63n
mx+GOc3+JhBPDsUOZGRsfEXPOVWUvEqsorsyCCHpNbnTxUOIOl5gi/KcY6w+Mv/atN/ZPultjFFK
T86745BlBGA1us+Wn1nMRU368VVmHNxJ3yA8WCA4pVkS6X01cHo8WOJRmdnS8+GHYH6QB648784u
EHojfNTsYdu4PrI7wVnPXeThnV1/6N5FUOewS8EEa5mN5mchyzm321ZnlXsc9LA3qHUG9ZoOFSyO
Irev5UaL2r8zDbCUgi0mfmkEwUb9fgzubUWydtYk2DJHn1RbclKQMqwDB24YeaI+GavMkBdkxQL+
TDzBCNfbhpPp1jFZnpHEhEvL6LbEWe/M+J6cttiAvGlvGCIAZ9DsMK5tYV/hOSZDFOVo36wKdZ6i
Cq/IbV4/9R4Wrlg7zUStLA6mcRNSVzJSzTHa+0h/rIt6U+XxfkjVFsEmrW/Ee8RX6fiCPc5W921z
q6c3c8RU7hxTQlsiVE9candoIWgyKhHFE7XdRVxrUsK1uI02llqh2FzFybFFTWiMxqFzuo3qzUOM
KjS3YZvJynUjhwPOa9acmcAq6hBjoqo0gwWhriTknfzaQpUCODyQxLBspuSmxomSkRtiJ4ukolTb
09dTdDLtt9Z9tdpnh/7sABmlqj9Kh2ru9rGDvbYj3nS8vLs0OE8dL8cM115DNEO9aXk15FlH9klD
jGh4FZfyQHvU0psty1qNJUTSMUUleRWt3HivkaQiHSsvVg3b5vnfqf21+/v/UxR58e3br+z1/CHf
JzZNZdQFuHS0kyU730x/nths7y6w8PdOyp8UkbPYw+UoahA+gOFo/gv/MLIpHXId4ytrxPsnIxsF
5a8jG10mNdsAC24n7p8UkVMp4qAalb5DKSeX9iDky9Czf0dU9zEPu67b2k6IYKK+ssyuytGAp/au
b6pmHVeG96B0hFOFyWY2WsduCDAKZftaIr12tKU5nZSSGy96HTXUWwPPHlvhi3LfBPYc26wJx4lf
ROisMT9svVRbdYjIvVo/GhrVh7mnowRxccHP/0D3iJ56F9QT8LCwK55FEcna2qaU2T6cxZHclda5
rK9sIrdlXy+pDrnWTD3DUJ5sZJrtrIi1M4vsqzjWbg0ew/VYzlY71k/zsRVIG0UU7in7XquJ56uF
CSjXYaE5zxEn4DCEmO09+ab9ph4oyFW+/6AVyAbhlGEE6D1uy48mI1fKTDkkVYJDn3cdQo+0yNHy
wT2Qw0lqVF3fS9Uu6VU8ek5rLHQ7W5VJu5BhunJD7+wU5drIcUIhgDTjacXrZ9XU3n1FftGiMxK+
1ux6TiAqlfWqOJOiq7+kteCe1qKPoTDuDElIVWltDKt/biZGdIi1E4J1kcICNl7N9zibLoJ2nbfu
GjfGbZH7K73FL8XLmNzOgC61zlrrRnMQ7VvFTFzqCqJGn/Z96GwiBOHo2rPdVNZnzf2UX312Wtxm
RKYOD2pAPhMYGWx+p3QecpPMzbVrZkzoKQ0ltVN3wiiBSFjnPBxW/kmPH3ulxlPGZ3G+cr0Uxol7
3edoApbwwBSdYax8MEaJryAAc5h8YyUYZKhelLn3ZlwygwaF7xO8knePuAMYJzRR1KgUDXvFzWVP
A/CCkJ5VBeqhwWAZgIIIKcOo8FSBjeZopgisZDR3xPACHEFQICnOFfxyXquR4NbbjDw2b7puQF5m
pS94l9Km+WqMTw3ojAg4dHOcpqFfwG6Uk3ogOQWim/i5QiNQZJGukZMeWJwQxgMmQIGj98Rjgu48
vCruQw5SNPG2RN62Az9G4jnmRxWAKk0+J55j8CZi/iJ/It1jHZbXdnkfxdoiBZkKfi4A1YzcVTlb
WwB6JUA2G9NtCrBt7BeXkggbsY/kq9XydTp4i9S/nVo6N4DGnKk2AqgMJl0kQGcdCB22D6oqj/1w
OUD8TMGtAmwPFv3hgO8Bl3AdfwbFseVHas2axuSQzXi9ysL2c6BP1ADKd6LhLE+f5g2F7pib9Qk9
0rwPyKQ27rsqNLZoVLPdTzzs+T9Skv+Tt/JcELjAPv0XDzc4AQ7BRI5S/Bb8idbUhrKkRszk4WaD
rIx518ArhORy3j/+nX9fW6vDRPj7rfWxQDnxywSE5f55ArocSUlF+D2uh6XwB0GjW3Mlp2uQsTOz
Nz8vrSylMCaGGRC8MwcN/RiAc/MOp0qMAfYs5f8nA5CP+fMA9HRII1e3UUEiopwX5593VqHlbHaV
2aMxYZkTliXI9xjCt0IXapnPEjZK40T73E+yW9cIC9Ctj/yj27kSm1LPVZSyO6hNUPQidYaXMeYN
OCbZZ6wnmOqLGnNVbzIfu1dQ8KVL1syyaonIb03jIqVx5hBKnMZ03e3pEGh4TtlWsg1ao9Svcjv7
FlUsp4GfDMhbvHJZp1PAMNRuKCh6ytlRSGG9VQVSvTix72Pv/7F3XsuRG1sW/ZX5ASiAhEngtYBy
JIve9guCzSbhvcfXz0pqNG1kIvSul3sjJLFFdbNOHrP32hjgupgBtU1Hd8f1ETHIOnM0o+FcuHJu
qxnGYpPpHXZSx4OJJb81Q0e7aYDoMbIvpga2Ll7vRbamgR21H2yo+E/OHEIADTmf9cl4bvNItR0x
nmlGdZ8YQpaJjVWjefdrlb/SvD+36hkMNbwUtjdbdLBdtRvFdBk1xcp067JR1tr3Gaw1KQbWfVnQ
SlR6i807f+G0mDOhyA/kywVyd9x8RBL0flrWrMGTab7teEKdOUT8lOgXTQ2xph6JjiB2B4Vi+Jxb
+YcIGS3HdVqxDytdjet0bLOyFibu4BjbkRrle4vRbjEa62OQuBMp71aCUkf9xTFJMfrS1aUaQ6w2
4JVda70PeMnYz/1XOj5Lh/WPJOl7WKjv7Z9rh/qq792zhdoQZYWK2qJL/V46zN8o6ARt0VyT3m6q
UPnv+y7oKGieWQujYEQi8mPtsFE22pQOPvG66qv/xb4L4+qfa4ep86+xyOdix2upfdgPy129w4WQ
zOS9GvF8Lg00QyLbE027a6SGQLfbGjI563pPXscACo6w7NAlVtVxdE2yK2s57Xn4boURhxtzys37
mWt5EOeOfm/IlMxJJz0WvXPUDOMUmsI8Ws008TGWtnU7RCZq5/g55Fa+Gfp6h1b6DQHe7brGW6fJ
biIjvwrb1zSycZJOh8kw1ZFqVxTY8m35JS60IKk+3MgMiO58lONw2djK3bGeipkA7iIPMm/xlc8J
O+3j7IQHKxwvzMXdthm/spfdeqW7KTJ722vp0Wm0Pd/dHmRE0CQf1UpvVxyrLD5NTYi3owG7qfl5
SSs838ekg2cuYry2PTRdvndIBOUqucvK9a5CCT7FRUD4APGaT7HFt/CYkF/C8unam2M/WupAczI/
qTLiWthuhdZhiZOvEd9tVJe7MtKvdKWRFJVaYpAHQPhHsbotAQU2QMK8IH6eVis5COlAykUV+LUd
BxfZOOlqZlIDJo1YfS2WG9STAzgxAcHNpY/gstvOrZsgGsszwwGxCKzsg1DPgCgYed+FrrluPQCw
wLDSA9zD8NWwle7QoLK7JIXHbo7KM4afQ0igYfiwezeV94LtlsrK7V8ft7pICCCHE5Hw7KQjC7RR
ybNHGl3rHEbXnhZm39ewKrxw68beWeu1B4dRZHbHres0e090wSxoNTk2+xGqtbwLjBw5Sp36rdYg
MCgAab9pHa6pAqmBrT0AD/EtxwysLt2RewRPghuqXZ8GmX2t5+H8v2L3uSfQ/7FP2ryX/wN65c/r
fRCH38sdjClMkBQ1nYuW8mv8WO8A4lv6/2WMfJ65fqx33LlQeFvKw69EaN97JdYEtErAp6xPd8i/
qnfeX/XTrOoV5ooCinj753oX9WHZEvI5HmTNol3XM6Kw0jE/mvo00EroWNn8dmnM82oAxILgJs4W
+6aHpWciX7ona6jbG2w1w95k+XqnacuetOGNM2rBXIQXS7LeIQ1griKNKvHYIzpw0Gx4aLECo2VV
e9GiyZpnwufuxcgubq2uZ0K70Jld17NgDwEPKEm2NXi2xeQI5unblouxA30NxP+BgJQzaRW3sQ6b
UH9GurNzPdIvkgdJyhPZgiH8tjX1dnZm7TprPKfp2y0wMyAx7/IkOUSrHczTRWaOfp9YaMia+76P
Hwju3C9Oe53qF25jbKVgA03Tk7nzdizsG7OubxJMa2EH9lSNe1jgZ1YmRS7uZORcj0a0w1Bz62pM
S52C0c11Fazw9pz5AfMEE1Sxa+Zv1irOV++UsB9HZ7ZLW3ufIaGo05ocJIdBWX6LSDpxE/lkQLtz
Uu1yjR6d1jk4gPBkZbxKp/Hb8WPtXKZM6xhnEKJCN443a4jGjUE7CsdbM2uuMIJdo/O7HNoWvV2/
E5ggq+irt3AAqborLQ7ds0GvDbEFxp9x6Jdow7uElJQup3AEOZUXhuXe7fk+0+Vqyoqd5i7+TKWu
qNgplRupb7CCjIyMKnCp7Izv1zGVfqmfF+tR8gBEeR6UPAgpD4PggbB5KGoejIaHI+UB0QvnFX7j
Nio98gLikyiOEYujOvko5zqIknEPumbf8T7lvFPxgqqPd6us0iucRAQ+plemE+09E/tNurIPSvUq
/GqEKQGLuB4FSL5bbvlFEKdtvLXTyt0lLrAqQN/IBbtM3hpTVrPM5dgbLFYNiQytzrM0NIy0/5XN
z7Kperq/Hy+PcNL/nHYo1Bf90SKqmgk2mxnT4Pr4aZn7Y7w0CWQ1dNpG4pAV++THFpF5U4H0AP0x
///UIRLEzEWUdkr1daSy/psO0f6LDtEChMK/SDB6Mub+XDEZa5ZakAt8cO0M2NOC/i4iAoOP1m4c
mh0F6aaaiVUjzRXb2m2XZZk/e32xierCPuRTh1/cyOSm1tztkq/ntpzetByfeWk7dwQIgyUtuveE
B8DXkeJvcOrmPqNT/Wzak+EnWFjqxbTIw5mNwKpIc+bgwoatOepNW7AyYlObZt7tkNcYbuKxBrmS
NYH8LOXWZ1nXVYWnAE4PGo7eK/fzp3tRP+iYrUHNRrINxOfnoOcTwaaPb8rpyGVzPj8w6qPTVHoR
4Gh7NUdTP0+mYdzgcz5l6uM2fn7yWnfZSXrNlC5Oq7NAzDKIcMAkVr0tje4yzOxHj161sd7hTAcD
HWxOJyv56I50tgUdLuLewGtfNT2/sul/x5WEAfrhzqVGFPWhqCxCSTrtqadzXlULbTXOSBZqN0Ck
EsaJJ/RouYm5T5v2wwKgFlq3idE7+2T2rrHRWCcYe1OQpkIhQSJS9joi+VKOW1Hp3Ixhss+FxJKx
nLJ5ZJnKOBmFX0IZX+h2cZ/Z9OHwYavc2w1189DyBOmmyV0RSm9SXFmNuHTrDCqNStz16k0RlwFJ
SBel2fkmz1BEWmsJONfGYhx3PMGJdjU7xoVd3aO4PlXTeiYBinUeyji0U4zvB2B3/LuRBNu8UO2G
RTkUOOtFR4987CZbQGxCuLs3nHa6TlvXhEAgm91/heuzcP0z+9qvPj7+6jSkvup75UIiIZhDpeLC
/5Iib9iYF8hB8Vh//TrdchoiwhWJhcEETFX73u2ZmDstVdi45dj/NiWJX+lXUagFVIn0HqlUq54i
zv8w3Y55RvqG2XYHMC+cncMF86y0qVQTTGxSIAUEuTTieKNJ2R/HmY98BaQh3RL9Y9+rKK7+Veid
jM6wLldnjCkn5sJHjkRPWslCP8FawD6WnPjMMa+AH99FLv6gHii1NyXneuR+yxWtegRbXQpxJlz+
eSte31xrvl+mDmtafT00YOEj+972sp3Ldg6YBaRI+NhJqJ1X8LJXy8r5jphVzSp9S2BqZ319PSrI
doTASpBwRoTmVSycWwsadxQlFw107qWTBoyc/r6TzY0Fv5sQkl1pZucINPgAeoouF9+DqnmLhi7d
6En6RRvN2yQLX9JK4w4yIUJvzb5PzzRVVocobo5jBPRHldwk6RgbVTmWsuWEnlnw96Ux+QXkiWcY
0koElnHc0FYUDxSg8jh1tE2eh4QeZ9UpFiNn4bIdrzyMxrqWC/j9622miY8M/cyu5jLdzS0kw55T
vZWGD47mWuldKPXcZxnXbsMmyp2D7CTHLhrARSanVZMfoeW9eLKDx6CQe2ZpXg4SikjM61Y+/lca
fu9puOT+fU9z9v7x8T/B65j8WdcoFND3e3mw2CmRkmzADv59w/VHYyN+YwEO5J4FFi3KZ+X4Pgx6
ZKcB1Ddt9ls/5dMj9gJZQWlwdf6f/fm/aW0oAn8qD+zYsPvTXBk6VeyX44rpFrU2sTk5mElpvjqN
99RgAuUgBSGKcxUu2S/QW78ss1tehOsASUWxTjb22Nj3otBHP1kGkuyHty7nQ16nLe+ezZLLkOye
IHe62GRG8uNnBk2wjlbCoZaVS3HI4VCi5B1GhsiaqEHHSfW9Ng/lNtOK6CmMluE5jovpWld4eQ//
Y6u71wLHsO945UWt+CKOIo24IEfqJtqmfXwt7aupMf3E7J6GhaTk1sQvkRcvY2tvzZKTWRQCbG+P
s2t9scr0yEprLwbI9vxiEPBj8oRsBxgMJlEvvIZ4dSEX/VuOFCNoFJvKAFK1ShM+FfCqerwZtYYS
WrFOL07LCoIVWvJgboYZ+qYNGzmEkeyaXDqRLyWMxLoKvlmHZxX565jrlVvz2xHWKMzDRkRImArw
LFMwA2TujPaAvvViLVCspfbJWXFgESo9tN6rTAB3Qgmq7MmvgKSwwGNVV+kSDDQ2pKHczciqOzDR
iyzgycYHcDGHsv1KuNrRBe0paD8S69oBATvBJgoH+34KR6afde8W8QH01t4a3EMCo0uBl5MFWT+N
Zj1za9Xrs4IehBSgozVgqsVQsxRYDuC7KcB+myc4S71HM8V9lKLVQwgQjMD4PcqwcIm55oY4LnQt
o3HldvZFQYUqTGA4ab4XGZF5SSL80G4/2TW6BrtGym9TPB8ahPyD5DtNx5vIYTeA1MFFt95J/Mbt
uIuS0HdJDaj4RYfeeGoMeT2a5x1SqtAyAw3qTI4ULsINN7d3UYmeiF+Rxh4FVCS+ZYyBZAm0W5KR
gzhcL5txJfxbe2bLGOTeoR/u53Gm2fa2oS7PB35QeOzseuFhRG9IZKD3rUPXM9baxZJNB8HuoCQI
AegD8nNIPpIF35j4ouTknxg7esdbwy129XTZaMj+s/K8t7ybpB0J/5qPocpXYGjwh5VcPWKUKi7n
aXdqZ6SMjnOcmmGTZUFp8cEoPti8z0GUvske0iFqNTLEjlatP9S5iY5MP4jG3tuEv+ZT+tIYj73s
D2oJqhvxdmYV24L8zyBbJcY7woINHvPAdNddFq/InlpExBCgqhdTrHgHAVqQHxFr823GwcnVNZYp
DDz88Zsln2MvW17/e2HUC2P+s7H26XUp33lIyj6BzvwNnfn/f9EfjwtvgSHIP7aEoGf8adMofvtM
6GSU/kUxzxirSBK6LiwLLMBPfadQLwsDs27wMP0rSJtQ2vtf+07Fl8CFRO8LMuqXmVnvOghe/Vgd
1ji33i2nSM6seXlI7XgJUpG6LxA1cZpX4qrrZEJgZykJ0kiHx1awMY+6KrtEVkS6CHJWNIU4lsxU
JtRmsjdK6MiofOpbKIojh9LhtRNoFge09ezUEN+VQ/wYxdWbiXw+GTAmUexPgwY/LMrEHY/13k57
Tr7D+mCSgUwBrF5FNRwcy7nvCnkxje5bsWgP4BaJ6m3RhZZzdFF0UNHGIr4udBZx9vI09+ONW8hv
YmyPobnuHY/omJik8rgBH9lBbqwRCpsrzyF7SNAUKKnC4cFSYJfQ0IlIs+4HQkUqPbrKeOo3UDJH
v9KsY6Ijd0HQ++roABuz5LmK7SuSfvdyGZ9EBTKmnJp3Uuh2JW0lvzXjLQb/ZcOXPVfNdJOHoKt1
J6eNj41zMu+uap6CjZGbT3mC/ropE7mVUfdeSCsYCp6rpdZAg1YGwuZuuMnb6a0ui11oIj0FSseI
67KSnXqrR1K1PFjldONgYGDJO0aoOvHjExEKnjORx0XnTGFH+Jr5GfQ2ts4LtrA8YbO5a4cIq255
npUeg/j8sDQVZI4hDHRiP3k3Pcp9mPUYToc7fFHL1sQwwT5Ev+a3xnlwc0DctvkUTix6m/aUTsth
TPLTTK5ypHTOWCqIyvPcmvwpeWorsgjWeH1ytD7hzmRxPnHz0V9Dm7dADPFmMMv3vm/vpil5l/n6
DcOrcmH1F7Vsv0jJ/nPC1bQPBfHZXiz6vT31dTB6SpCmEZ6yIi61yo/am6r73inaraxmlji2jUhO
SA2G0qzZ8Ki75LxoMuPoJQ1zDKiODYeA687zsPTK/nESgNrNPiWHVntNCu3AJ+o557DtD5PYIxs+
Jel8aXrLa90uPtrcs4bTUlLIrUbSvWaSNmjER7cvt0Oz7pHi3RP6+CEnwOpl1ZM4u1Z7TClZeKbN
guVvqhFpF5cZf65GPzIjGSNekYyEruG/lednHabz/qfx4KIqoz/V7s+v+V672XVKD0WYCkn+6SqO
bpR6qbYKcHX4e4wTfwwG4H74x02+8v8r/ve9gW1CxXSFzTEb+8a/qt9ocf6ifgMPsnGmouzh+/h5
bxAZoxfFUVofWikrWgKQvg/4mtXPijRaPzQj8CMLMAV/RswBZD6BVBdFSx7tCrKJGNDJNzxLgePc
rGOXvJfKATFBAgqWxMQNbbHPt8Y5OmhmXVx085pe1tWQBwJ5HR1V/y4J39xKgDnXszlz8BC17Y99
2W9ZqCBiTEV+0RgeRwtvLY6JqK/ssTvGHrKdIZ4TrAD03HRFIRcWWufMi837dgRNk4Z4/Loh14Mp
Lyy2dEO8t2QJiDr1LqEVxVs+o+F562JmIKjK2tmjcW2syylZu9d10o9Euc9wh+KbNg5PdW/cOHj3
ge5lECad1iWLHWn+qL6c3152HZND2zTqWxrDCd3/MuxBhe5bOYN4KDnfGia6e+r1e27VkB0YQRCV
t7cu2VOHkloe6XMfyMW+TXnFNoPFraIOq4up4ckrZXk9U0MxYzyk1FTHqc47amxYu+BkhgOKOTSj
qgwT5UX2gyrN1YrGVRVrqco29AtSKVUpN6np6To/jKrIx6rcl6rwe+oJ8BLlde/fTN17Xnpa1C7i
sNX1RHbMUt9jQcAmEUNA5Y/eJOViue0T3PlwZJ5X9QpxhMEbx38MMOrnXL1UgidrrW24jzxiBY9Z
0bBDcj6fN2tf8tzxs/K8OKDD0/k1Vu8hMI6jtXTQUD/fyim5YobELR9CewNtbEwBxJnzJdevhId9
39NPtUTFn6b2UXw+xCbGjrZ8JOT74Ijh0ua5LojeMXi+u9D7ZnT9jZYbTznP+5oh3VDvfcHDb+XI
9yvVC4SV9zDSHHSjfQHN737QCZWjeeCpWND6rw9kfXWbeMyuEkUNb9L8sXRQaf3XEX/uXFy6xL/f
uVwkX9/bfvmLusqXfa+rBj+ENox6ybrll7rqIvHhjPN5YP/cqvxQV9m1om3Eg/p/u5gf6ioXe4Kn
JVKlf9sXE3P/p7qKDkony9qlWjMD/KI2csJU1wxi6w72aLr7PK61raxnLt7VHH143Zw/VRYgQodj
0wzUNCGYdkB/VwAP9DtlVp+XcEst3LYc60eapmQ4AT7eJpaxiVKU+yIMWos+tYkDzzvrAAiDSkW2
Twid46nA+tV9KaDQYidnbA+9AwSSuGyvpJHPQZIgZyr0lUiYUBt9p+7lF7fL7jXyc8m8loidq27X
0iuzAWhN08eES7JnMSxnVgbunvMV0/zU9leuCB+HkDApQ3PcXZiAbkUIOu5NzRaI573BL4gMcVbx
VVdDv66TeVjnje9x7mgTXK39NPphZjGLp2SlrIK7mIhcopRKB08iw7E1LO9tyOZmWmHFp/mJXFOa
PBd2OgSAlqfN1zMYzmZ+3abRzszib1I2e00i45yiizCetwVoj8oWAT8212XJ/kk277FNve57Yk0s
hz3Qsk6P5YQ4R4qp2rquViJKGK4iTUy+M/QH22zeOyvfT9oEIdK54UZ3QPPMMdpcdk2CKDtLYRVY
7q2TWbNP5AmRq3pfVyiv1sd5JEnLqMw7xhCGG7O4HWv7praWY5R5BbAC3Ql6O8x3DEDv1ay9adKA
TdOymLGb5T4OvX1IxYrG4tIxR0QYoXNeCfeqiOIXwyYNCGXoznTGb2VmlntnaZmbEpTUSh/bG07O
cmXkxE7a49rzJGmvEG/O3DjboaFAA2fuHOp2s8o7Ekyu1ih8SkV1NxbhjSvramMP6znOF1xlGUD3
MHkuw+481qZTZ0/Xgxfu4547GCmw56nBIt2b9W9zHO+cma0YcqaiwCLSrDf1Uh66HC6EbjXbNqwf
7FAceiKKsrSy0EAtqb9W431melsCtVF/J91Fv9Doi8q1N6vGkz9r/I6UoXdjzt5LbedoSqX7Ebbh
nriX874wT8bQ7rtqzuptq+OZCIANvAsnoh2ZXcVI1sKdK/uM15vmIVJthKX6CfoK8AbAqtus5s2i
6XB1eAJgkIbtVLouQOsp9+06yW9K3W22Np1L2LZQO1Uzw7ImvWSGKsgIpdUxVNMzq/aHvMAEe5pq
iaICnBHx0nepapj4baB30rSZPqoyR/KtTDHx028NvjPP50ZNKJtkTvLjnoTw0AGgzACIAVToDXcd
uD2DSiaNx+vK6/RNptdQKeIIV2SrbWTuHl32XDQmKHK1dc+iR3EriK8QGQGY2k3vlFhUy6vSaC9g
YQWS9HaetrPRiB+cpD/ZXnVrjs4pJvai6IuLkHkvj3CcUHY+ysx7jlrtSxWXMmCcV3OpdpeWmgWK
HYqeqOoXnCPOPprqk4ON4EGkFveVUV8PmYvtBJ6qxseCYEstxhcah9Z8tCH5BKuFuy8ZtOqjSrmL
YAHt/3tSf59TDB6Yv39SMUe9/oU0Q33Rjw+qa3OjJO1IZ+OMOOKPC4bxG1cLXjFOByTPIM74cVAR
CsmAzR3hGraBnxZNrJl4BDEEsBdiFv43FwzT+bM4g9Abfh3AN4oX96v0f165BhJSWvLpavNTNQJV
69jKHvXC+5Zxg9tW1hjvhaxesqR8M9dkJpuWH6emHcg/8Tpz43hk2loLRWMyBu+sQIpyxzKZIbwe
dkNL2KoXoZEimpTMQHMyd97SvC+ihsJeGdZrWSUZqVoNZPwE72tdxGCvBAZgbR1gniSk4hhh/upM
gKCkp7GzrWR/HTmDvU8dNspiia+SmTQRNr2hXzXcCqUFyliv+rtSzwlW0wYLk/D0Pk7lU5kOZFT1
xH9I+6Jb09KXdX8pk6rfdBZ7pcyyzuoV6ZweJx/xYBwtI0eCZkLydbnsbNOVqIFmjdDbWtktzPav
Wmii7/UOizMr1LO2QhANOXEUPLEV7YMtXOzZznVhIhFb8uKx0pzbRegAWfMXOpDKzxzrbTJYzGm2
dm6P+klDfNxX7oMchuukMaB+jnUSJBq/A72rn7kOqQdxkh+nuvyWDPFzJeR5PcbbqAXnNk35xVri
6cuzB7c3461LDvjOafSU40J8JVdqhp04rN7hX8W8fI3DnnBNa531V3xmAMtKh+JrAjxrAKLlKJrW
AFaLhdGOepZtyqy6aAFvRZ6VbwqSxPmP2jajeCAv5akLs5tKMbsSd9gbDXxVRfNawHpN4L1C12NV
BvArr9JjkpU7WHvHQir4nnVZAwjrcAd7dBWMgze1yx8/ILEKoFhKpW0H7UbY2bVLdMWydAeNbCSB
NtIDSBauLJ48EGWNYpXZq7zSFL2MJIXLrq/PO7BmsnEQgQ+Xa08kANgzu4jBhNkcwa6z2IyvwzkW
6PeGyru3ot7bdJ19LBIPP5cNjmiYv5pRh9GcXjMEsjRovLHO8GWIsufM5qCDDPsouuIcPc0LgpmL
1kGlLjSe5URAedVUmHCTzTcDnGvNKy4kICmz1O5j4FJ5lO2sSdx2PLaF0PZshj+8rCbShue44Fme
1Pu8qJfaUG92p17vlhjKRb3nKQ/7wgM/OwLMlHrz7a457xfj0NAMdAAiWtUd9B5BxjXfgGOcExSI
oscJJtoJl7YiUf1Fpyfnkeo4elqPzhmuI1qRgpYkoTXhY3XGnRZCPk1LJzhjDLQxosCLUxCSwJB6
D5n0rhLz9UDmqAPjMY6ai3QMLznMBy5PGqL1rRaDJbenwPXI7ovJvUlUK9UNfK8pn+VCtVmCfktM
CA2eddWCiSF9GeG+durSs66S8bC4LBbzKaJ7M2b9flLtXJrY3E/p8MrYfO9Uy+eYNvKkhNl9nB2I
qPnlSn/Y1jzXrAZwMI4L4oH1cVXNJAsG+srFcOEOuOGtORRIhZb0UczzrlTtaOuNh4r+dIrG65Z+
1aJvbaA2a6FqZJ3uSqrWlga42i61hbq/ZBGaY8jtVCvs5SZGILrjNFz2iHtPs2PeWQVt8TqEb2UZ
7zyjvO4i7bJRfXeeVnLTCAARqbizpJJi0qf3XOeIMM9nWquGO5+b77rJO1tUa88WAKKNIMkSV75f
aNlNMXLLdJb85EEwiyqRELqBqsO0sM2XjB+sMTgwDsSO2HNHhVPDxTB1Kgo3jHc2LlqfE7bhW6XM
IH+tr8S+PtbLVG65V44H5rMw4F9m+s3nNDN3va1+QvEL5WEZ2GryGaQ5Xf83un+O7uIf+ww/fu3/
khGrvuyPTkP/zeX0JD30Srh7fhnd1c4TfZVl/Q6R/anT4B9lkYpXyLPw6f940pIGhD3lIVLXMVqD
fyEDFaoJ+uWkpToNmhmTfCMWs+rk9YOUKqefsexELw+jdPKgKGftGDv6/Ih0un9fwtkg0mYltMos
RLjR4qIhZKdDYiTHJzms4nEgyPhFjvZDtM4RaJaB1Ddr7dve75viNJiTvJsrMgQJjw2PHOiafdeX
xnmi8U+XBQ71WXTbrtcvWFCehKnpwRyKmzGP0TvlTABiIG3HdvwRNdbW5oS2w59dB54lCVyLSX6L
bHkuLe0mj6O7JCyINYgynHtgOHpLfZhwBReu8c2IMxI1kVVygK5421JvnD9MzUhOTubwuTbJtu+a
6nl1+XTmEFx8szEAo9tYZ6qVLKBpIAMuG2P03KFc/WwxdD+lluNddGGk2OYYAHV3UEcm0VbMHOzI
P8Ij7tWYnPv2eqWvQUkV+qsV3boxCboDtY6fmGM+De9lEj8AcPF8c1mx70/TsVjTu4zHeFnsUxst
j2vs3bsrcPF5xnhfVzAQipaTXLwSbTrKyvbtT64vmtTsEof/WvlTS/4CkAEuo+qCf7mqPjL2hjKQ
qgXJwvhhdPmTpzfRGpqUfIzg18jzJtaeRrqYXk+PeoScy25W4t/oHzLV8iy5RRGjC+rohlZM/hbd
UTrGF6Nql7pMvA2qgaqa6mWmo4KVfNuMFfwfsqAWei6L3quyeVhq1Y5peviYftJ68ilo7ZIFNX1b
SP9Wm+HrTD+H+3/YcSfFLWG12d5WbZ+euIBnK/fSdbKPRMCmJXkXaYZ11pUJnPC4vXBh/W2Igi79
kq6yobvMOg1Dk9ug8bVgao8evoili/iJHO9YlYEhSyVhH/xXT5lZo0UuDmaDpz8qhL2X8LlZS0cD
56n5Saf51Z15N1jZEnTE8/phXsw+oCvowaP1NggTuC6rFvqlU+ul9ms8e49pA448ztfkLFV9t8i7
bCe7KPFNsLoYPkwgKYP14NJFHMSSkN3UpNdJwa66MFH9uGVE7sdqnQnV8Kd0/mFXvFh2Fe+zPiQZ
i+mgVWNC+fsfdJyf1jaL//NJ/a5CMJjn/n6qvE7e27e/0C6or/qj2HPkQpzAH7JpQzX7SfEvfrNw
Qenqf+ClIu7/XuzhhePVxOStJHC/c1a/72kFIlsdpApMVTWN/ptiT+f3p2KP1UpQ6UE/oJlwftHN
5lMNFGR16wN27duwdwNPu4IaVsbveUkRMacNhzg/abxTm4ldtCZoa4udKeExOJbPLnSPI2Y/J19L
j0xDA41BQ76VvtAbYQRIL7RJbE3vLOr67VQ/pQ5azrjfDcvXZHwVdbz3MGgv1WaS9+XUEdVVXsTd
QzE8xiQRm9O8Fx2h5ESvodo9s+qPTFfSrEdSrYJuodErNxbK8LZ2QHnmvhIKCOzYRldsp/U5g44d
3lW9PIB64m94YMdMf63LbVEuD6a4NvXXcKByDPe4so+tk515wPOHZNph7fEjLQ5GrDkhFaBbdzKt
fTF+WXFC2C3nKMP60i0fjQc5ZozgojHqimDwsBIYL3o5+LlzaxrowbSbNvtC2B1AdQOINXuq7n6y
U6zbpa8T3ebgfLRFeN2T+r4uXMx5jzr84U1U7hjbg36mwIfTkUJBbHu/r0LUf7Z56jhi13l+1mvy
fPaAg/Gbz/Zvs4wvyURWdv0WmmStieE04w+KZObr0/sqLi2HMolAcHG7s1o7RrkdVA3ig7a6GIdT
64y7joCDFgCH0F+T1vGj6Y2BjULKX4DvuLzmQKCd5UvDn4Vb13uANMcCYbBVxkgSDfZ5Gpj3HQdf
P44v9dggIA+8E9dCaRDunDBhh2y57G1OiKyM0B1GL2H2LOmyHaypnu7n3pmV1oE7Jru5HdFS3xcw
25jrglaoEULbm251IFZtY9V3Nb847IxtxcMLrmxb9N5xiSVxS/WuYpjWUjxXw3nqQEpZm13K4JSJ
BxeJnsVPIddJR+Wp8la7SwWkGvE4Q3CrgrBR9TTG67L3rHebWEHdvpERBDKvOICogViXeuc2LLt0
mHyx6FvLA1JeWIGROqgOU9SQEBV61QOM0HunQ8TxcVFOClJ+3fGpJkJ45fucdRZ/IzngDiw0sLBq
cV/oKBrkS5c8g3xFPegbw1MdocqT4NTkXROf1cPd0Dw2yl8xmdjklLjP3BHMvOnNr2n+pdSd3ah/
tWae3zE7QRMkD1AQ+x6jDuUOO18tRDNmE5khydtSMQStbzbE7VZ7RYUJACGILckhm58x80FHETeb
PUSgAhWr8kPDrWHvCShFMQ99LfOCqWQ2lva2JuYuf+yxAOlw2Ob1ceLndFw4a0bf1vUpJp+jA6Xm
GGkgVj5c5Ikk430P3rDqLs0J/rj2KBtINN/W9EKfmcnsaFtn7AgGMHHe6Hvxi1ZVm85AQEh8Ts8P
RoMih6inTnt0JsI93NPsfo1wtWs9PCImsrW9W+P+QM6XP2sWeXzRrWleF6n9v+ydR3PcyJpFfxE6
kPBYThXKsoreSRsERZHwJoGE/fVzwJ4emTYR2mvT0f0eS6RYhczP3HsusXfnAW+l26+LmlrVygIx
jmRBTS8Gcty0EWRFxQFeKDLDLSKEASaS4Eu5ysyN2HHXOrjgMIiRp9drODng7jcADefo0AuAeG64
h1SapvmpMvjJMzTyxKL75ttASn2kgfBg1Y0PPI+9E/SLFMHTkGbAeqddaopNhvN5AUSF8lVBKWog
qbfTS6bIRyGedmIV5qeM6z+SbMV6Xgjw3iZmdEPN/UjJsE/0RWlkV8tibAap1zdP5JZ0qzbXgFg6
KJzZ9obrqZxOxE+8qm56LdJ40TZ32QohwBfRpSY5jUn3XjuGue3CYcHAjXc5N1TQClcD9gdpwq0n
c0u2gLWWRUQ6djMcKT9lICK9u0NU1FP2+2T52P5WVVXG+1hVG0dgLuiLdBlKRRCrJ34wV8kBjJyD
qir2Qp25UcR6K+yYjZgD3nVsG3lYg94CRrZuslILLGiWTYgauka/ESDGK4PCCoEqkdNCrHMKK193
1oN5Nct5k+fahfIQRQFBnhAgDCz/uLq3JXGbMrW2kGEOSVGxKAM+QGJgW99P+VWRc3D7zsaLxt24
WCqajVIEIUz6sEsLxm+EF5TdyTDfdZqOFLjJBN6O5ATXDxgKORXPP4A7u/8cxQIm51nNVsD+jOdt
LW2mKd2wrzC60sREZDeWSm5cTRyMgWI1v/Hdebdkv3p+wqAILUTXL/lsm3QaAqJfrodMC9w2oeR8
QKFykfElemHear5+a5CXSrW5ydJ+p7rPnC5Hm1cxWwiyKiUskd8a2QQGq6Aqh+nljdUG6NR2wUkl
hdjUDY7iGqkchEaXCt9yFv5BuWZmccBR3EwEwBVy7eFiqTmFvOwOgNeWEfHaK0RAKxtYzX0XaRsI
mXuh4mCa4l1qeTsW0YdUHtBU7nVSNnX16oPsJMmH6LUZuQj5rM64rzVSpnxrnRLY2UYoBlNUMU7M
ouchT5t17Gn7uJPo9tS6RxdMr7PFNXjdhSAeyJL26F41M7oMmVo1IRthJqYECjCQm8+VkQKwfKii
9uDUO41MzoKHi7PiPCGcMFNiKUmbmHLKijKYjHzTTKxpu2qTTRk3y73WughB9lb9xKbvgk3btYc5
2EygvONuLEi39gnpza0BzItYaeFtosLA4mfv5N3vScvHpOW/a+9V81Kq/O0fVBI/Vt9LfjI4a+Ri
H8Ttb0sdEiWZcbDt+afqG1qw6S66BRhLP/C2QXGzykFawagF2Ivp/0r1LfxFHfxTqJzvWPyENAgL
GuYnRoEYYhkrZAb7PMm6oOCTyqOvN4V/2aUDPtL0xeVQRV/kkaHYUB8rwsFw5aJXGyr7ppN8rJMm
v/UK5zTb3GexlqJ3HbdepK6zasxPIbDCtQTh9D5NpLNY9tSyWKYMHzQdZW6Rinu9ak1sJawviqGo
vmI/q+Hv6jgtYufWScaGKHUvvuHLrGszUWT/pIo6da4I2NUqH3piZbU70yriG9PIkesuIkvjQ2/p
sxBBUytjdJiNwI+ff6gzc96uTeqoF99JeDpyK1ynA0GVplmeC5Hc57135Xdw+rHltetJC6/SNHpG
fAUUGElYozlU4/OlWxtP/eSjcRjHneN6e0UcV5X6+9xVWwL70rWphgvmMNEKqsF+6ilQO0e7UqkM
crt+bNvpcjTCK69huh4zDE+1HTHPz/FESA1JdVD9ZLajcL3QGibqtdBJq4tuZVYTOKPXJgdoeknX
cjXrXPZyyq6Jbqb7KJzdREHOrP2owvlupFgnoXJcsTkXa5cw+FqPz6OQ797oQXTqdg40HoEAiznG
2uYXWrlcOLGB5FBtLWm+LG7ylaQHGc0ZrZuLb5hcCYHDgr03yi8TIEFRx8c5lHdy6YWK5OB59gPU
13Tl6MSb1gj2mrquV4OJg6StTmBgeMvkpk67U6bGfSu8XcXmocvSLcO6g6rDEmimf8bY/NREZPWU
rFhIs9+iUbsuE5v2wNLOCWFzY94/SbPYVEQZ9GmxYoN1k+njuQvjC9+fT0kdk0XsPll8rCOL8zhu
rnvOaJR915Eav1RZdG9b1c1oqGMkyU9qpYG/JE2vPOiFk5qOedVeZFwbMpvOgqukm9NjPJG+nTNf
vSwxa2PWMNliWGN9mKYqe0ir2b+IhkqBqYlq2188P427riwt/vL7/P04f3020P8++zi/HkpVtTGT
jh+dG8wQvp9+wKHixATvxgAEGMu38xdTB7txmAaC+C2mzD8wsRY0+3JsG6iAP4TB300/Fi4t/6NJ
uOuvnr/LiOWn89d2kMrpJmoWoWMe/nHUPVfRbLDYKwGrzk8d3tJ91EiAm8PsHDH03RC1OAQussiD
0ht7XZlGh5G3nK/nCZscFrvhaqyljcuhMI5hrvSjnvLwLyV0GebM/XLp7geThss2dNq7UYff2hRP
c+LM7xMjx5e+ai51xEHzWJ1SMTMVYB45LWcKp/yqiLqXJubcd8O+eXFVPWy9oSvea26Ty6jMn2NR
qSPQOsWDjGJkGgdW8/CaiZxfVCVRgr4kQfAAYLN8lHmFZWJRoLSLFsVcVClOPM0PMUIVfVGsmEhX
tL5pQQUy3UlD765a9C31onQZbO9zhfSl8dz3YtHCdAhsDTM7JYhk0to7O4hmXMQzHSIaDzENYU8B
5v+giaxdnSX3o12AR4hu6ijaRIhd0wb+YJIBG512BJLSHiHZKQ3nUC8ingk1jzfnZE/4M9veKHlJ
BD6sRfrTLiKgaZEDaYswKFkkQp308qB3fRyWkCdwZLAkWCRFVtQ5O+V4ndqOUW35GwhozVpWOQrv
IRLuw2QNJVVbMjBmmi/tKKWl5fCj0Ypg7uK5qQYNckJU38Y4TJES0Sfq0q9oemW9iUtBm9ng4mHz
mwIANq5SmWSBbo67vuWKqKbuttbRVsjUJDuyV96qaAkBMnvyMzC0r9yie5eaALpOEny1xO1hNBKX
KuOEN1Nm9bLsv1Kn7BwJ6Wso/M1ARtMattI12RxbPa1uR2XdEHjXkUbNLyZyzAqYRFhtarM7E4B3
iYj8ID32BqV2FHp1SBSDDn/iJhkPCfeAsXzIHQKlq+44RdVzaccAUqPnQqsuzFR+ltixCVEfGLTT
N8lwPtYjH1WrxFNZZqVgBOGpbdUXBbhkcW9q4bEyim6PMd787bP4U7/k/OekeZfjFvr7Ubu86Nug
Ge0S5Fhs2ehuP1S/3+uXqFXF4pr4WA/+v89C/LGs+Wxdx9AA3tv9bqmoM7hmAI2FzoLKhf/qlyrd
f6AP2p6BG49Bs8t3s5el43dLRTKTWTdVTo4Pwq9PZqhmfD2psvESEJGwrMy3Rl3KU1ZKrBaDEa4N
jdmGw7pj3SZmdG2QYrB1hyg6ET3FHIZtFgEIHBfeXsvcV7dPu4uJz2JUT9D70+5Lhn7C0EFHJ3l1
DqNxjxs6Odh0fWQo7ZKyYZQwNknQ5U1znS31rr6c7NXYd7tuOe295dyfTN3YWm0+njBs6QQ4NvHe
0AhLtEr0NpXqun0swpu4S84o54s1kWI8CstDwa4IDjTIlI09EOdg19luBq5wEzaLAzZ6Boh4MfO0
zWZ7dHj6DJzJKU8jgvqDWev7pCWucXlaBeQ8nt5Z1w+ejraCp5pAZHCuiY/qyw8z0vR4+CdOgayQ
twmnAkbg68gfbSKCCd5ipLMaC/OqlSl/3eVgsTqtP4MwzjdE8L5n0/DucQzly3mEHPRruZxQzXJW
Tb3DqbWcX6bFjGSKp50ezTvXQVrLQNtTT8bibdSSWn9NFs9jVQ8PlQzjo9kI8w0XByPFzo1utHRs
d2lpTpuyHeVGDz22vWmG4bhSYjhR4WkPjtkyTXX5vbpG8TogOwlm0z6MJm5Fev+Vb8egGS22p07U
iy1Zz9V26EEEdVHkspsbp8BoveZKJaK46ki7J50QR7uUT/YyQLFGP0Io2DIWswtjP0TIqctsREFm
IdTVhs9NM76MhTPjq0wvPVMyl4/iL8iAwbll/oXuOs8yb27Zdap9FbovSZvhB1Tm21z7e63G2OjH
1ovyIxl0spZbNTGuFSU3SiyRaZhAGdGRRNNLFVuPBtK7YHK1kZ1sXqwqUHS3g5ow7zumeeGHoTgk
0ZQiFIGY9rtk/ShZF1HEv5esiDOaXFX/cI4ur/t2jrIPo7bEevaxXuP/+uscZWFn6HS+C83ibwep
7toe8yr4F7C7Od3+qlj1P0ybsF3P1q0/2dC/oM2AI/q3gpWgIgCzfB80JCwUfzxGQ6VCqc1ezuCL
yEEawNlDAjlqz1kDadmnraJPyy6Qs/G0d9tB6ie3SS/tiV1d2h9ybwCAHt6LqH+w3PpW+MgKmkJ8
JfPuHkPr3s+Gx6juySuZdnkawY73D4IslVFLpyBxk7esHS4JO1+PjHL70X2jot2WQK5m27nOx7jf
WlRKSRnfE0u4zf3WWvN4v2WaO6MZ1547Gkgy6m5mX15rZr5H9gyNQndutVzb9rM8U7xQWjnjm5xY
9fSdf6iK6dbwy7Ofh/fY8wKtY0cvnVU3OOepJQeowUwsdUQmTlfsuqi9dArv6GLwqPN4X6JOcDR9
P8t2Pzv2pwRaY9yMx3w032M73yzjRyfxaaSHdRZXZ+6TgE7hc6qgcKVRENXFri4IP3Psz33bXDld
dRmyb9drr9nIZa3i61q2bps8mPz+wB8f2KK57vLwc4e+QsuzI87srd2Wz3k/3HJQYShpKKB0TmwN
A8vIpqnus09jlyTk1JLZqovDMCgGi/We3MTrSLDY0xy8HrZLd+tOT3k+vSXcXJaZUtObu0QvrqKs
3KeWccj1eFrFWA3IjigPrZNQDxKDQ2ejY/gucyXWtdl/YlO6dyKWEF0YPhgzqYSyJq0gmZ6mtriK
fXI1U+EGdtYc+jLFB9BfeTIk+WFM5qBi1CJL99TVtRlUZnfP9PtRG+Z9G+d7fSx2EbG1s/JOVpw/
hbG8lHl9CDtTv2SrOAV+b2VrlmNmkGtWjfiBDA7TJaxDupeunT/as7wwYuOTX8/zKRsQYbT4buwm
uyXIbVfW1o2TJIQO9AfN8g9amLwgoT1ZQ5gAEuvv/XyWjGeEDeowPCsrn+styOPFFU4IUOrpn21Z
BT7Bs3RG+j6MjLvZmNUKgPGmKfrbIqyfhkj2d3HXVIFYnOnekLerqkA5l3TqbS7may+Gh6u0+NQu
DnLTu08bXW6Ssg/aUdt1U74jjTho3I2w42PBZwuVy8ZWbGo11rtIKDGo0BqNbb+tWGfKqNi1ERy4
Id0yYzmaWnHwtfBA/3FBwPOmnbRdOagLObhXxHhtCz09ytwLJluAJPFvi8m9dGaExq3YccNctBgM
cSRNRy/jI91qe0c2LDzyz0z0N3WYr8cypa/35q+dPTrWvtMVP75UoTAfYvgW4rKRlZGBoEviT16v
THuDDQksVZR4rnNlKS+2Nn4ZdU+lzuIY8t0Y2nsJlODCpJUm1hSxwJinhIFlJF8IJ0bv3ORkYER1
FEDq81Y+NdBas7P5FOYS0a9Ij17Z35gVUatQW1my2eqJnmIf4zKxiU5F9/OYz4RBjCFokGzWz0PU
PrVC3DlDej2lREQAzt+IjFHo4F6qLrqeivpzHDZHO+8PYTsgL84/eazgCYwhMqWXx1Ym+zlJvvoV
xinLu6ns7jHLQmZ4Q/vJSsbLOa/PTY6JtFHWksI87+uG5j43xGuosTt2iyIKppIVZ+7qxGj4xrYe
gROWvcdq2/rcFPWVDsw1nXFj2TorxpSSKWtOEryqqA16PFEi3hT9QWSohYq6dte/b/vltjet/xxQ
Pb00/yDNWV7z100POwRECB0JDfVPFkrjD0SYuC3En4wQgQTyLwslLRNGCds3HAPmHUbK76967B6w
53zEPPwD4vAv3PXg8f7hricGBKYdSwyXeIkf73r8nxZZt2259yPlHHMWi2TKhstDZ388f/HHs9hm
0WCcq2qIPyVj7F7KzO62UCl4houmJHyQKHaMRcv0U3xMQuOPqajm1f7FvIxKsevVIL8Zn3YevslU
CuPsi2Sh4AZ522H1rTqKa/0M5SdZDzrLPXAU0+xchuwTwzmiOE/sXc00qAt1lg1jdxCN/8mmhLAW
czpecn7Pr3ocXnqxcxgnFqSGw8PCilQk4uizO/VVeKsUscNe5jw3ZbtlwXftCDWvqIGqIOurN/yh
m4hQpWCq/EDNTJ9Wcln5unlB4tCyCqY5tNY2k7kgTwnTE8vauHDJMxvLkHkQ4UfDmeoHvRARIJfp
mBnR0VsYgabKE3HPnAq0MydCmyCitAf7MLPNwA4jd71VvRnJfEkyyM5XOM9aW1voqF5+nrrE8lZS
MoInR1I8RGPmaNjwXALo/PRlakuOFZJVW5o7eM2iQE4wR+8ED14NEcR9N3KffLveE4uUb/vQBrku
k5gaZga9obQLrt7wZhCzg/3VHM2dN2LyhCffQZUXxqBtWqKKSGBSaTAu/xa2Vc1f3Un3qm6N9yZO
q68h49l1RYzwFY31RcF7716zcMGB8Puo+WgsdGRx/95Y/I/CUtX+U2OxvO7bcePwNBNczhjkp12k
CcVIB6tpMSwHXvnTcUPPscgHXVxfWMy+HTfiD4bq/FE0F7qz0OZ+5bj5kJ3/NAtHTAiPj+/DKQad
/cfjJuRp0CXnzb6RSl2PHj4j1WbjaZ6kta+i/q5ePt5OpWImI7NxVXS1cS3C13Cedm5ikwZOs9sU
b7JF/TUdtai9zz30VkSTGEOBjNBdaQxqKf4xr6x7sJMMppGPnM3kVWerqUWflWtsAEYEGMwum4EQ
SegVTeEh+SlREt1E8LlqVBli9tYsDtbLQtGyY84shYi5Gteuyk8tHAPK6gmjKh6lss72GIDBpYtt
Dj2zFMhQpt7XwACn+dRR6/NwblIt70+tLAMtI5BiZjGaqJ0FT7J2EcuI5zpsz7KeSIvwgr723203
vVJNd3KACWUYqxfJWN5UW41RdQoOvUiZ6aL+ylkuAq2sZ01+GRt9ovhdcJadgZm2NgxlbGRkjc0m
m/NtSDyOm0VHOdmHzI/uZiwo5TCfBo/14ajvo4GIyXI+eYO/xti3h6C3ZURG7h1Cux7te0OGzlJV
h42216fxvc8TEG6oEvrxoKFlLBeM+dgSn5axaXyiWF+VjOL9+pLcoCDqxpOevaTppV5A5ljgVCNx
pqiTc9ltZPcwL0GkM79K9JS9PJnYknrWcfxG5qQOZonWpTOpwBFG9PY+S+wgQ+yWhBUaiq+hVa88
i5H/Ieu5xJxns8J8nZnr2E4O05KyQ0ykOcIsIturapC5dyum2QCM0c4wxGlFstLGZ629b8qrwWWn
XL1WGRmrAENhB2EIRyaa4fAp46Drn5i8rEKTJbCNjoc0dI0uz67fdMwFefLmmel+zA800kdf5kFL
oLwONSp2qeCL+7TCgd9da8ZXn3I+s1/NGCAG/q2BERBeNcL5kP+zpGBRaVwJ66mK06CiJfb4vY38
DL14LvsvNeArklPWicGyOkw3YaptNHFVKtS00cmXX8soD0LrwXXzi1rwU0Rf7Lw5xEuUPASOiYIx
7IA8NS24MLGxYxfUzH3vQHH0fGwXzz072d5gb2Pjo4NehUWsrpJVrz/XjQFj8dChJXI9fV1nr7rP
ey1ogcQnrXtLx4e2aIPBxWIEytEWcuUCNhlImOWJ3QjtbfBi1jJPGmkbRrNXuKxnY+fRguZlQSuM
QBXZUt/mAYk4qxhVaE4y22C8+4m2HgsXXeG4rV3jNMG6n6ApttkVYcObqimDgSFczg4lZLqL7pgE
GXCEBfbrfA91APnMXsxGoIdfiKkN5oyLePxcK97hONpV7HjYCa0QY63HzMLzdM76iWTg6lIMqPfZ
Y5B+tdYMUCvmlyQegM7swqQLFtpfAipcF6cEF1yRnejXMKbLwIFhzt4/aORrFDXrPj2o8JKdIfwJ
VKHG41ix0I4fpixa1wB7CJJr6zsJYa2ZupUG31LaL5Y8Oqie/f7TuDgI1RQUnb7p+jhIkPzGVb0d
izu2bYHCbJDEPlI3/aILvUDqTywX+USRapxwxLW8/yMtj6WSjmUSBvs9AhH9EX/HixKiZgFeMlD5
iDIw9BHAz+/7++P+Nv/z/l4T1/36D5vs5VXfbm8ySeDwex+gffzg348FuTXZwP1fYvmPt7fgKoWc
7S3sWWPR/3ybCzIvdLnR8YgjQ/oldP8/7LHZrSNVovMQaBR/tmyRK2Vl7lxV+6GJThHVMplHSGnb
pfiLS88gYIyCUFtKQ2Tm3cZYykXdBNyWftSQ0m0VQyw4rdu8j2cTnZDvnJsuDW+iTrtwl2I0W8pS
AjU5YJM+wck6XxIieePNs7rQVXZVU9XqS3mbUefWHxXvvBS/OlWwsZTDRaTbLugqKyLocWrTtWS4
Nt0PUVjN67yDEsadaO+SJgqHq0x0hNw5r1XRf8HTCR8j8+1NW6A5ip0xPQhsk2spmPHnxnytiqY4
dlEpg1HLix36/3kFudTa0QHVazjyr6WvOFQR+WEP95K19D84fGlKJjEnbYmxa8PM5IWs6+Eqdqbr
gfUD4BPAT41ZzEFnojwdZgNWiU1WbBpbE52S+bkuNOOQuvq7VU3DOhdMhXyjPmYoYHdj3srADq1k
PUvzpLpU6qQdS0B1BD3WcfD72f2z9v7Pzejq5fUfC+/vNqMo/Zjami61N0qPxR753UQfLQn+Yv//
nZjf2nw8lUvuBvvRj1d9e3KZAKAahHKHpghsHEvTX2nzTb793+puQT6RQ6yx64CT+LHuHgprUmCm
m30u2+iz5Xtl4HyooCcNA16zSKNdrUIkbbbTJrbQoGI6gEgZaVv1Iapmnn7WF6F12WGLkWiv60WE
bS5ybDOxzW22SLSzKYoCkcFPSCrumx49yqavnK+TQZNdknWm0VdOHhDrwTczXAHOobf6BSFXHWyz
yPFcVsgWcs9d56bVAJFnRdqV+k3cymO3RHYh/b7vRddux4GBpy9hLVXF09SztGty/sMSz7JuwJ8U
/de2ljuv9ZCeoeT3tE+lahoM/MMxQ+mmD0QfSx+edWiv/DbZaP1bguU/g/IbjeiXE21LQNB6lO06
Y3dmEk2hKuPGAJDBpo7832qxGAy1BSUBZX5urTQmGwD2GTvnWyFstPLRo874W8TtrpP2NsOdzXkE
3IxVp9YkREP2G4skI4L04hVAasyeFLtZupEzzAefnMwu+1rVL3r7RqWPWv8zmjjM2nxLHVo149dZ
dJ8YGm6czrwrB96jXIcfbkiQmrLKWohRoz6dfKjjTdUQFTeb1n2Suc2+N7ydMDq18zVB+lu3ZBWE
LqkFpiFupJ3CZ4pFYvGXsOL0GbrQ0VVZdMEgnBp/mXGQ09w8Gan93Gna8fcp8+cpw6bt3zv81VvT
wG6kHPhJ7Kbzsr9KBPMPMlAQNzj/B5D5bnNo/kHvrgudmSHZA4h9f5gn0vUDj3EXORtf8f1Bg5KH
RtxAakygC8u+XzhoDPH3g4Y/HaO4AzkS2R3zgh8kGNrQlbkjpdrDX49f4rinx5Ra2G0cR4XmcUhj
xt3hhWj6r64dvvuG9tJryDG73LlMu/lGYDZlwp1dptq4aW3rymgkgNb+jPBnj3Fh6xQGnFhvXSJH
66z2mFL96kn3ykieKkSjQROEB9lXjSB0cvRPUpu2fdcFKZU5Pc4OHyt5NiDKqefbetzqhrxCGLNH
QLpD4r0m9R3bgfN5om1wuJ4RQOxdFeMVh+CrqjcPhDKsx7200reB5gT+yt0wufeJEeIc04oXo62v
UZkG8IGxU7B2Ck3ycMdn9FyBAASfut516Md7BYwDgLrYaF15gSh6W9G12d1wwMd73w/FLU6KSz2b
7yTuD7y7z8ioeUbpJRt6SuIpNWg37RZL7lMms/suHx8qpWGzI9VVsd3rhl0vx1M8C7VKHWBgZXhT
ZNMFrgUairG+0pR9wJSFAE13D9IguIwB4DVvLtHd4zsMvXbV1aisB7/bUmFgxUj996bV+Sl9RH1a
j5UmER568SVWw5udnTX4L5YGlTf1ObwlOrXRYXWBl2Yn67ry7xq+kkRGlyY/LcZbb24mzMuz5cDy
JPRxwN+0idk94a6pDf6trALXrEbUJUUfWF15MGY/KIsRIh4bn3Aa3mItm3Df4ccMzep5LCM4OBLm
XDiFK2aPuM3rkO6+tlzax+zcJrD8DWXtcuUeWTebexPJDRMIZkNF6wRCs7q9UTTtMeydeWcaONdr
Db37lJvpht8x4W1ZCMMGsCcSzLZa1zbRm66B6IUmk/aqSx97Ub2hB8KLpSUufmm9ZZbiF1uIMNco
jhltaacuiw+YnXqO5P65YpLgkm1Sx/q1xGpPKb+eRvvRDturdMETSrzXnl2vrTi6qGNzo0z9Psub
l1yYL2VuHXSr7wPmt+9xPL3aY/bgKg1WgsRNBM9Nd9+XBJTGMR5twYZ3GWEMbexufx/bH8e2/5+N
3akayq9v7d+P7eVl3x3bjGM5FaFVen8ewH8JPji2ad8oTDwDd/QHE+xbfUgpCRIK9TASOagd345t
/Q8+HYiX+YI/hSK/dGwvoUs/1YfLdxe2S6oJzPqfe7sxBexk+G2zFzRgcussljAm+Y7P4KTW3Zso
rvMg0vx6XQLcaUrjNUNDxThWXMPO0ldVSMJjnsNKUIpZZN8aX2VV+Pt2DssbnzNqM4jG2/agN1xi
TnAh15joVlJZUJS68KVuwsfEK3clSC9Rp8+VY/NDNBdtmV4RX7IlKfZrG9Motc2c0AJFx95IbntA
eDJx97bb3YL8eR3geKCGS2/LRt1ZOaM9KwNnI0JShnU3Omfso1aRtIYJSsOoaLtQNzxV+lDG59ad
+/oafsXOB+Lp6+Gd38bPUNk2pVZGBI5NgU5Ip7Q7F4NMfjul89auNda9FvbN+syu5Fg36Z2S7OOV
G5hVcRxt7ToetUBW5cFmLK3cHJB7uoyA0/bgp+JIdXnI/fyYElnJRrq9jgqs0ROwRFHe1b6/rSw3
22rNBBm3vsJaedUrhHYaXpg2SY5VW1wmwgWTkrqbrAt9bHYAf5MZWMi4HfL4joHvPm/0u8m12P7U
p9JoX4kMwFaHtzer93Y4H4yeOHRv3NqROMxKXnpR+94u8zG8vE1vEglZbuM6IgumoX4tjIMRtefR
1ncjCSF5AQFZK288LERjYW2LOTrJBTekzPFLO4Q3FpKOlTHryJ4txq4mjnR8IeBCxy914zzmbbNj
DXYGRnRvRtMGyObZm4hXCfN9riMgjLQHNRhY1HnnEVPIw1xHL0XUnzXZ9BvTVV8QMLD5L3CMFMm8
BYXfraauvJSN1u1sQ94aSifT1/sE/PJd75e5vSKwoHNDEre88QjT6HHW28X7nb4JocFNdf1bL5vu
Ms1Gdi/jNzep37wwfqtYlTAW9Y9oIDB82x1z/s6oTqMeZXzo0/zCtOnOvUa/bY36wjGyaiXZEmCh
tPEm5wNSBQSPXjXQ55d7U0PCWVn8lfoW2+W8d73uPSoWdIiYirWDNWIdGtHXyJmf6hj8SMGqVJ+s
k1b4z8LOwTrC8Gqc+JXpRrOC5nbtZDGSKdYUaWOhCArBHhC8DHo16W5HrexXTgp9tjV1k8Xm++S2
VvTw+xr4uAaWpvrfq/c1luK/3wHLa77dAUs01AfKUf+RyEQsJ1MAtB+COd6fw4NvVwDKafZ2NlK8
D7z9tysAm6DhosTmahAfDKVfuQL48/52BSwLPhvJA8YXn6isHyv3JEOskEym2mfiPvIJe00udftr
Yd8pew7S4pQqGKkK4p+J191+XyJ2Bm9fF5/KHgkfdYZCrOZQdyj/taIqdPPbDrCFIi1WZ2LvGBJd
KjbqoTs3Qq4XMkA3JZumhXcGyQjQErNpqGkZBj5x1/UMDDLMvApIEoQlrYDaeBjTu9677StkwWa/
aRdq/jnl5KyHk++9jrpaZfYnT4mVBE4x9Hc5FkBrBNNufHbaISghSGloivU4I3zn2Cc4FyVi7oXf
K9maWUSGNjvfhkSnPdpsIjKKryH8DAF4lalnA222bfjBPF2n9kOKmwTPJQRjthnOp9gCorRwpcKd
t8TUTYc2pzQmbNIbYwBXtwqnMLD6jQBI3E8ojIZLu3VWnvvkEV9ezmeamcw4lTby5Pxkoxxz4QPD
dADS8MXMz42cNrP0KGjdNRv2U1NGlzRH3BqEB3Kezdh+LPAdwOAPBpmn5LkwIoi27SD31piv2WQV
K3ckBTlxVrL+4g3aiplQkDRiU0IiAQO1qnrryTAokxtWUKO4KV1rs0QGJq3LDVLudNU+hO1DpXmH
svT51o99rp3Nutr34DKTuQsmmT+jbt+VPfWAivZKt08moTHS8AIDrFSi2beyuo2TMoDHDbzZuCiA
GoR5ukLQvelcxk82zVMXHhAskraBO1qqawmjofHDT1Eq9lUiqBysGHnXPJ4qxF0Zs9S5ckCAdhub
vZamHN59e6+HyX0xqhew+TuYn3ftAKKqtQMNWLMmLY5/M31xevViTQJJmov40Xs0ya9n1cxpWp7a
/2XvzHrbxrK1/VcadU8fzsMHdAPH8pjY8ZikkhtBsRWREkVSHEX9+u/ZEhnbEl2n09zA4QGKQF90
2dmmlvaa3/UuKz5z59UVa5bPE8WhJ01pV2HquyyPV6vFWRXEd4qWfJxn9gh6yVMFdmJIGT8soomP
mvi2N4qpXjGAOlJmJlSPbL4G2s8+R6Zqr+PwKYE4/Lgma/GhTyjYwDanXaTE0ekaxoecC7QknAgB
07s5vAN5+VFR53S3k/MqmH9QGZs6Nnz7w3KsElE8rlIG1oN1YtHnGytnYmtrOq4X34uxBpEV3eMc
ag26dLTbmD23Ac1r9QcV8hVtzMbEBXMFM96CajZT+3NjlBuPxvJHrX0JxpdGdaNBHe1Es9NMDJiX
/rET/FR9/QL+1vN5lnPDAS4aq9EMGqxMqT5US0qKLCRPxyqzFcrJcqVcRloJAcdMUCmc5AyYMqSx
ilhvS8eKQbZTTj/W6rsNiU7o4CqX41EZ1feGlX6sPBXCCIYxlSIn/HI/sr9HcMIywbq4LEhqzQoc
/ZlJN442+3FdrWD7EWFHdKai8GwUZqfNClbXe03/M1qTfy7o/Z3Fs6eZICFP4faY/dCLnzE0Kr5g
0cg+zzdwu+awQ4BmtXIdqKDyOavzByViuwsLuukEnNCmm8HDOCujj6FFLley4QLGWi8T8xjw13gB
ncr6mHXhoc6UvuYdr/Pl5ZIdSEtIdEKPHJbhWQ0jROgEh2kEuhCcMavF5+FdrrJ3LNVogWqnzHXd
RIV2obpPWm4el5uPbnhqzlnsmzJXyJIbxYWzhpHhxEumvgF5klJfGAv7WqFcwZQbbCFTR52fA885
o1dyCjM5ayQuV1BH0kq9WDjxg0niWYQ1bQcuSQY4Cs64RfSYstJpnT2bgXESRenZOmGt3fx7qVO7
SJWvXgWlOXQ2pQXbgwOwmQ46PODZ+kHJx8cQ3LNI7T6KnjORBRR8pdVxVT2s2GGsrPn5BmazMTAs
Fp4BuwjNOyiw44VxbEKhtPJ+jg2fLwroBaXoVXaSY7YXdTFyjFu3ZF4aMKYHy3fNcAyL89z7SBfb
7whsbK5WCh1O9KD5MDngSoBpjSJ1TZsaLPWS5mhhnlHfnK6c9XkKg0QGy6jN5FvxKUgg0HExiXwR
Rv0YwOuxhmFprBinJmZDT3UYqLQvVWJ9dQzlMmYGBtDJzJlGinUeURZObQjzk++p/p2VWMcqacF8
oVKczqmzaAwcjU+ssIbJhn6//U0bi2oUQyvpiq0F5rdlXsEmOz8JZnfB/NmNnjfGg7mZKqZ9PLcM
mNvcU0aW4KNa4qp8IM0QEQJ9cxSa1Is/x1EAD6A2WiyfDX01stHSSjsnrBhZjnJpZ/hmV73wa74z
TIvCzc9ZNANP5ymNvRMz/0mR7m5DKcOjHBKF52rwOGfcSPHdkwi6PLOamsYXu6zgBTAvFxAoVuXP
dXFlbMLIwXEvReZXB8n13wGlCChpB/1VQPkY/MwPAsrtv3kJKOkNWQ4xIFQmdIvf1IKpENsODVtd
7C962y4WuzlEFxc6Ns3QifPadrF2ZOg2VG3QxbGYXWxS/o1asCewXG95J1SD2T6mZWFvoyrMp309
jWcb8PXYpVZehPAsHi/GEBOt4NQ8CXTmlMbzxzK4N12G38qUmbTZpj6tDBjL/MD8mZBgHufF6Qxs
/0kpioIUtseA+KGaWecL4jtfMe99Y3XGvqLrdA71iR/C3bIBreSn7iP0vfCtrY416zMkQ8c2azAM
tn8vgL3kbAN32QqeiO3gVXmduw/eXL2CXOomYIe4DdfVHAvgs1vcZMd4bOAQ2Tk+9uAKwqkoYhm5
BzvVbGl+0oPlzbxmWzk2pwSvWSYrlkSSs7PVPKOmqbHlfLmeXwVsPdfYfh6yBd1kG/qSregMEpz7
bElfaOW5nbE2PWN/+mK7SX3G2mNmAAPzer72blU/wkuuPfOhhmD9xKxC45HKkAi+NvdBwgQKFro4
jeP4Mgmpc4QBEP2lLwh9Y6diztGGofc08nX/Eipu7aHc8H81ONK/Wht3flUbOn4RAIhgoFrBeHqq
syH1298avEsJaW/8VUoIai3ID7VYN/h3L1psqcxuUXODRYa5r1dabEIEw2YbkOOAwXcK/iovNFh6
Rn+YrTBw+b7RYjo6YMNd/uUOPP47Wiw6w3tarHMQHJIoMRnqXloIjiHU9NBENSB7hXrOnacXSzaN
KIxGmusvLBKZnWzW5uV8np0HeNRAs0CGh/fwaY2CfHUBPeEDq4T+tGv/viisizVoObUY32fOnPse
kzCMz9SZf4JpgAaOgGFdaSd8tgrWXPNprCeXjjWroDZQGJ3SNqzBSMVGxsssMz6pDqsAvfGUuVcF
IODscgHJLYTnsM9k3qcFMROkg7BKzWewma5v4d4bVb7xRalZ/kF9jEbVqOJ1lYS6yNg17dOSrWAn
kSIIxABzGYJnKiMCdBeEziqt0vDrarbRyBBjeLlz+9bZpFfrNL6oF4sppAj1KUmSxu4q9aqe658z
EUn7K8O5q7ywsm5DQ/CbLxR2x4dBkMMZlquPakLffKUrBV3YPKN5xOuaJSvkMeLuqZECmfFWVGuc
Yk4KPPbDGKYccw5BIgyKJ6bPxva/lXWrrMI/vq+sxykFnI4qvvhXL6pqULlhlMNW21XiL1V8Bw4R
QFbC69qwOr1uvgrnLIZAHFoAzPW9OFyq+AYoaBeqZgv8Nb74N1QVxtcDXSUIQPMNNm9Z/G8PXQ25
tWvALpxdLAxG4DRXGZV09BRRGyRre/KW8ztm6yiBR5QPKSNGlBNXoq7oU2Bc5vNnR1QcnQL480wh
j3YpR9Yrsg7Kk9UyuzRFvbKKl/yHkniPSqa5JuNyRHUzpczpiHpnTuEz9NfPswhexxWjW4xs2SFw
5JLlAfpifTormdMcb4uokAvG/uaLGVMc0oPFNBQFV0DhD2MqsMlskZKWzae6b7Omw49WsFqSeJuC
69srZt+AU9C1o7Bb6PpnP1g+lOoS7rg4+bTWnPN16usf4jC/LQsKwovELY6L3EhPCBSua0rIqzgD
vbr8yqBgDX+P8tnK1tcQqlxoqfHnAkIglj+cZZl7a1OdXqvZ+Ypq9dLc/IAcCNYLyti2KGgbVLbj
mFwT7u67gpq3vWECK6IKDugGy8YICtVxscZdUQ2o/svLIl5d15pxCU/zyLb4VL7iHBdBfAZdM2mR
drOh7k7N78SjDh9t4k9eqV9m1OcLcjl7W69fXWTU78s0uIip58d+fLWhvp9U+oNCvb9K5g8x9m0D
6NygH7BgffCxSYegNijFJ/QM1Hr+YWZl5xsWrDAcmt4wxXIzN+F9CllOuKLvkFvJQ04fokqrs5W7
ujXKJcUIOhUeC5zGdC7SOr/URCujEE0NLzFOU7ocrPBgXlC5Nel+JIXNiLpzmpfhQ06lQAkWN24M
oRVdkw3dk4IuSiraKWpmEmwx1r9ttNBxIXz5qkfLL8vAOKsU80x3SDXS5eeV4t+YYpVGUjADbBTf
y1V5a/p4IJv8xjA1cMKu9wDuLWUcgBrfxrgVYEGArp+KRQnzjPltk1KFz4MqH2mkZhlo8rRUzpNC
+eGSzlE8AZBsAjFnoxk3iR0awsFpRrr+Eu28nsJM3ojtMPHT3B7nxUi1YKD/UBmb8dkY6+CP9CCD
liWHgAAqySLHn8wdEtlXxul254D/ERXL2ziI8kwsrO7QdUg4wG3YJsXc/eiaWDkygiikb5CKXovw
EKKyv3YoKszV8Z+KqPp7JizquWGEH8oZPYG/HcXWUYhM5n1HcR3kTxBThwe5GTN5r12Fx1Y0FjB0
RXViAyLNW9Nu+gAvQR3rGqBWES1fUyd5evEUFPtJ9MSycY/g/nfH/gSC6CCqg5NNEAywBcIxBGfg
K6aUOlzPSnD0EIJgrghykvLaFQGGs3KfC4NFAiLu0JPcyx5NSLuzC1dfU3UNjMK+1jaJ7l4EG0Eh
XXs/F0VAagZl5TlgkhULEtPyiiVAz+MK1t1yPLt1UpvmQD6+YBLwp5mNo4sZ1oVph5kCUx6WOltX
j7U9VkZLZfk53sSPYeE4ZC+UwcbBYnzCqMEaTwOIXd2sJ6kgvU0c5VmZJSD9V6x6yVLzi59WorG4
gYNZ/RNU/t24osGcaQLlF1O/Z9IF0qVFcR2uVCo81uJm7eY3G202EWtWGVrYsFk1WOejBQPqcCPz
6fRAZQ1MtlG+5bX+aENscszqliXk5KEou4cfqoqifznHnVXKnFUEpknyWOjHZqB+o1D2w/IXTEZA
q8RAsvURwt+7InEotuuUQEv1KYE3RUnZwapW6wdQGSx6s0TVaW2CTTHLD+u81o4Bylxq9CC8DZvt
FZ9NWvCZUNvyFkCOYTJMZ/dLPbG/Gek8Zw0k70gvPj9eW6LoNweJmDPfc6oCoNE+LtzUSqkLufHf
MWPDmIQKvm8KztPJc31oB2z+URsyksIB3rA8orLtBDBdtzZkNI/ETB00n5RwmCR7S05HyCgCuYbR
/23I6FiE/sCDf79GA5Xovh1wHEgr4cfTeRVDcIq8tgNekC+8ylqXFworVHIYI4pyWqispigJCMcK
IKJlUFyaBjCwDT/HBnywKu97Wq4uw1X94PvWN8uoPkDyNglDMFp+pH0KrXQ2CuMgOyvm4eIsSo35
xwzfecaUoTqa2cr3YDnWoGGfO+fVKrNchgTYBYOxyD+rVVhBE+7CTWqvP/llmvxwqNcyM+My2c4a
xXlVMqwPfW5O9vk38RdxA5VGljn81TU+niym6eE1Fv/o5RozPGoapg6uk729op74co0pJLJnSLit
Lbj0debDmIgteBabCsZbf8a8N/MkVD62+dLvZD72wT22LE0Q6TIbz4GeIaKlV/7MjtylE+qzzQU8
CuGo0KzT2UwDRWHcW6VzawVjFlHD5wWRK4t8x18Ft3u6zr6WSgIMBzq8QkmuxrFBTyZPP1te4J6J
mcJlOQaWnh17NjhLbfxRrfzvM6jvUZbzpbYEB1mNBP6nKn5gfr+PfQsOjihgQUFwqSrJKFlHl3Wh
TLwMRpzV+sPKWmT0WyinL9P0JCrSe/hKLsFlOSdxap+XJa2yMWVMuypH0G0d1+xwW62UkVLTt1y4
9DEjlgXQ4rXxbLr5vDZzxo7c86U9u2OOn+k6WhwLZ3ZSutT9hPMJqSesmA3Ty5T1Z+q3SFnrx4UW
f/FXm0sszMjO1BPDn0CjzwCsaJxr9pVdJSeLCqyO41+v/OTSx9Uhzu+zgi3rlkkzNwbpXuATnWis
j8qsdOGyAFnoJOlnGlGnSRJ+Yz/ik8tapKrUzmdz8EBFUt1SzHqsjHOLYkomuBdrxzePBa/tZp2M
rLg4pR20nf+Etv2G63iy9uM/1cQnPUrPy1Q5MRRjulqAgNKt/EpbsbymSE6WtX1SBeuTsfKgK1fW
3L6ygJE5KkQ/wWVcmJdu7ozWGy8HeMO+kNr7aFZufKwypD8PK7qE7C3fABgY1zPoBLMRZGOX4yRm
faDL1uHqQk3WUNqytyOCT1/95ibjK38FAlgtvmZ1AoDAI+r3V2Rx2cr76JELKm4N94g9GtNyH8dP
S1s7XZYRZDj5xzzZkLx+nc/proUbekrxHGedf1jWbE1QN9VZkXjnbuxBOjL/oVfa6TgQ237hONJW
+c9Y+1zRePfX6Z8GF20DZNhR85G9Ds7ChXKbY7FjGMpSwYRkFN9i1lgB36O/5dOFg5Emc+lDlRnL
LML0bJOX52sVOlGxZ900889ZAk9/lGSQDHzz6uU186HkP7R6F+M6GOWzGObgQrtVZrmWnxRpOub9
QVqQkjMj8nEW2TfGmHHrWWJ8qkuI4ZjaYBLETVOWbYy/O7CIhnry2UwDnbmmhInJMrlYCUb+RFMA
Ja0L2CXd5fkyAKFqhM4a1vUEdShZVFKX8LPHWa5SyWAoU4N/+niZhNCwRQh3BiPbnbEsizNwvVQw
AgKt6hgWwIm5vg9Mdicbl9nMXFxHJuZhGTKsUWsol52yOQsEVGm5cxApNHadaj1aqyA2dCgu7r2l
egZktnBO5ykzyPaygFRG03PlkRVZG7asJKzt1Mo6/fPv1GrriATX2Pvx1OkTe8GyQ08k/lXriXSw
UtSjISOntUS2RKGt9UQwHOCb2FfPddviqF48EevwHNjZXRyUSTlbVM7appd6JCYjdQYnWaJkY4F+
pwa35Ut5Wy73dBIqMjXME5X7/cTK81cU/BS2a7LFVh2VvnVli+m8WszpLeq6Orei9AMF9BB4OtN8
C8b6APjrl4qpfl+Iib+NxezfDJK+USnmATMxGRisGbpei2lBGP9vZ4zq3uSbxbQATHG+1r3kmLEu
dzR28QuemDwMfAH4EdOI9kp7og4NS7CYVASBvmExI9OLpZhjZLHl8sOS0cZUzDjqYtpxXKRYNhsm
7/F2FtJjKjJhPFJjTNKdVRfz7eAkoszP58nKuYTfS6c2k/hnWubdrQLjE5irWydMC4dQb8G2egH+
VZeb6M5ZqcmHJUvbTwpNCaBxWNxtorkHvElQByeb27mAFBvrzdMSjDGF+QTQDLBjrbbuLAFEZkz6
hpHOu3XhKcnZyogK8yGyrZoRBj2nV3hpRrP6b03choTMI/6VJn4NwnfoRrb/8EUZUTRICUWviXax
2Ez9oowAFulaCcoR0bp6VRBnhgkYvKWS+VjQDonEp1VGtBtyIzZQNgORv9WBhlpkP72xoTRSdSrz
osfmuPyl12GhqQDBMFmOfjHD0rOIRqnzWD/LFGN9g2sEG7SyMp99qRWc2GMDWh02VkFJgJ14XGhs
/J2r58uZPlpowUU9tx/N0LmqbWg9BNLqwoaw49jJqifNY1ejV33Wa/fMjtJrb0n7OlDjRw2g+bqu
L+fq8lGfA6cL/Y8lhIRZuX5yIlL1NKo+eol+G8KAaOWgr6HfV+GkD5L02rH96yTc3NQuu/YSdZJB
FV4s1HswGlNjEd7mkftpnoJdtGjmHq+1zae4zm42c/itLc96snyBxUnse8i3oU12Pi+cepLNncdF
sLmD4fnCyXQKCyCpZsufjmItWWu4vFiwSlktwIBa2XOxnD+5AeHvwlbv9MXyYW7Vt5lFLTEaf4zq
9clyRmwA4ONryhodUGzru0BjPWTi+JeGUXyYe6u7DCMO8hB3npk3uQjHN+xCm6vVV1fdTM1a/aIm
4UUqZkDHC/PesqofVjo3TuZBeTIzlo/ewgfrs77d1GsiafWSzZOfFlbNkstYA7KvflzboLiT2r+2
8uKWPQPfXHpj7Fbe+MeJb32sHR0+WeczJRJGtJfKVI/V71q5nkQWcUZeXZL7Xtdxqh6zu9A6CRfs
nNsorJOkMM7Utw8s0VTsby6krWrqaLduZOd/5kvjqp5Z3o1lEuRHQfAYrdjjQD3pwvVKzB3AxzEz
V9yWZQpjlRXQHGHYVbHq42qshHDPxH7tfyp8u5ydseVlDblLRcL8KVPS1af/K6HEfz2t/99sGp9M
8snpdqLxrpim9f00K8I8a7M98dNtjfsRLuE8yCmB/d4v/fVBzSzlY51M//nH5HkJrDTI8jR4ykVy
+3bOkiLDnkncvtj2hf7ynHDCixfP/AXDOGJvLvUZ11S3D/WUMI5mzY8Vl5+LUguJNC6Sh58TDr2S
1Huy+OuPuRPqX//OX36EPVFQDOotCvNIsyko2YK87o0MzCNcAgaeifjtQ4j0vy+DN7cB8iw8xZs4
9d+5CnzOl5ugH7FwQscvNt80n/KNFBj7EsX+LSWXuCpDvQmiZPjbkkC5XomCL5yKEcUhc/eFE82/
EYV1RCygM+k2pAvRZR/+k0uxLwpH1WCDdJuPinD3RMGCVMYw4MLfPjuLNDz7IFBKvW8FJNagHnS0
TTyHZsJjhty1oc/cPjvhD08Uen8FYf6HDelcicZW7N8KOgWM/9im13gVRPW/bzEPFUTXdy/24vf/
Hau5ryCiHyLyht23vm82rSNWpTGeRI6wfXb1hOHdCgmxBPuZiSPo0h5eBxInEi5oobfPQI0EQY4E
IyESS0o6NL7Fs28kjCN6a6qu0+LYPkMVxUG2/fuaoR8BIoOPlx2Du2fPdVD9oo9v2KjO9hloQAHu
XcKtoGMKlK6xAQJ38caLmkeCYpS2ZuNlh+o6tP5RtnEEaQu+QXSLxbMfW6Eg4GQt/Mfu54MItjtc
hwQFMY90lcIwHAu7j7ovChISk2Yo8MyBi6J/QGEeUY3jUhhcsD3NIOAiQdVFCsYzUCMBg1FvI4H7
ZJOKLqBPb0TAghX6zRTnm2Bq56SGF0HYu9CmTzCFcaA2S+WTkq94RKj1uhqhYycNCKPAoWyfgdpJ
wIu9b4N55FCJUCGz/qX8b0Qhfi7WQTY/ZvRpkCE235YEUaAAqsfn3bsOJquH2O1Ga213HYaaZkiJ
IMDqYwqN9zMuYkoXStXdddmZ5MEZCajgJFwHz2SpJKyzu29930hQsmSSx8Nr7n4+VJchrnPPkoRB
ZZLuMF2pXwrwxkiQfLpgi1SS8e0zWCMh41ZAVEWsLsZf3siAuiXdOxDITZoxUCPB1KuE6wA4mt5h
+1H3RUHAKSrcbejdwMaHZyQkFPPRDEYU4QZrXANG4OBWeJpD32DYRkKw2vQ2EpRvgTW2yed+hYpi
HSUsZjYbe7rL8QZ3K6iZ9BYFAQMIZseEYXz77Ifa1hFhNoti26BroF5Ut2SIQmfxF3did/8PClXC
dYgZeAbvt89Q83C7vyhETY5ZYULtAyMBTgQwRpONqAN1n9sN7T2NBK7BxAUx/rMnA1QGj8HMdhNC
DDSaokfd2zoYR9tZWE17J5oS0+2MxLILaKczA40kdLGwuud1EIm4KMiATmy1/437tI5YBIfMme7a
PkPVDLP/rRBJJh1Qxl5+RQpvREGVToNlwIaKetCiEGSsPW+FeQQHDBRxzIRvny57aUDXLzqD22f7
FwcXSTBfIkMUHmMlbC/es5dkn0wp0gdrjMhg/aaMlIvqC3DF90IIYnDdEyteml8YamBp9+9qUL8G
AwH1yUsl6o2REA1z4JytOfWGKgq2c/Y1EpSrYYcQu326jYR2BMSVkkVbzh5oQKH/R4gqYQ1eIFVk
VhS8XFLMnTncz7woTTAajZttvOxAvSgbNCTcCvJLZrfh99k++5kXoiLtUmkH/xIVzmp4rkNKEsr8
LJ8WeMzuOfAgYMmxm/Cnb59dBWCAopBRvxRMECAr3xEFEAIEwe80HmSoEbclw5ly9V0gMge3gUUn
aCCcyttnF7oM7zao/UUganb0s/Tmk3aEVuBJoOhDGNtnoN0/3elvLgWAjnU0LNr+ZQPexBM0Qg1M
CLRpwxZFgxfv0xMmv4KC3AF12S0KUlWd8iVJ2k4UAw2tDG0X6PQTBcTpgrXrnSjTOgKfSgHTbMzp
UEMrMWTYMxUVNTtWkFDr2H3rqNwbBTGO4ANFOYbe+RJoj/6ioO1jAaXbKch+lAmaHUHBu9oo0FDN
ppQKHgaRci0rDbfP/q2gbEXqwSTuwEVh9s9IRRccHgasxZ5mABxh0FFQcA3aXjJeIUMzIPIQo9c7
zdiPrahnEVmK+vb2Tw0uqNquvextHUg22JLBOr1OlaDwzzpPVuA1IfZQfYYjw2cI6pYtonJ7H/Y1
g/q/oC9i0mt3XYYqiqYP1SeSwH16qkswvd/uwWwIPhpw2wNVCae/aRQVe7js9HYc4bCEa7HEloWU
jUoM1WFaMpobTKcwANr4y4MuMAk4SzFBXLbggYHeCrFDvLehBErFJI+Y/xcP3/qbiBK/qRkM+zeX
ogH8Ds5nYMB6i0LDOujEz++BDQmuGfJh0V9Ttxyq+xRo8t63gpFXaritguzbCm4FSEMNlpadzxio
rdjC4nqLAipoYuudehyONlGzgOOPaZ9GVkMVhYQBYbHU2HVo8TXV6v1IgjyDqIrmYCOroTpTCbZC
jIWTUwEh231WPuqe2STVYK1yazaHeiskQKqInQymF1yrEcW+rdD5OYyR4HV/pSOo5OA8CAw3Eswm
LL0MdzVJx0FcIUabgKIyO/7r1gxRFAwvShAFHPsgkJua3YEotkhVOqLtcOBAnakhyvG9PQhEPjS/
sAbbZ79ShS2hZmcbLe/CQG0FIOreohD8bsw5qmKx8Z69FBEoO40bPztU12Hvvpx+SaiFKaS71ViJ
fdfBgDDcEvSMGyOxKwgNz166O5XtJwrHA8ZJx6dbMwBVwHtMzNUEFAPVDChRemsGyQUdX4G53Yni
sEJB6MVUi6jui2eooAlTRkpKpZYvnY/4xkZA1WPTGKRwuRPBLs0ZnmI0Q4n9FAM+ZrgpO2Qg2Fgg
xmxUYqDXQDek2ElcIkWaF6KEvesAy4JuwxM67Ovg9K9XEUJvOUYAFm6f/cRLMDdxL6Cx+mVHBxlX
iiWGPYMpjAAuATPw7kQopWwuhviV7bP9i4MzEobZP5iiSglhF52//QiCkgQBBGWsl4xsiNdBF5Mn
Pa8DJQmLcR5omXZG4FAUcPBAeN/CKHZ/cXjXQe1vJER1hu1/7TxbB45ITLRoptPcip2jHpwoSI5l
3AoVnPo2jBD3Yv9WgEtmpwG74QaOGJFAqMCtYFgamFBTfTlMPjEUqgWT3VANpQyf4blMb1CW+eUT
9iIJ0ewRYKqdERlqxmXLMBLgTuFUaeku9yMJiJ1Zfsha0iaoGmjGRQumt5EATMgDw8a+dSDrhOdS
Y67+l08Zovs09J0z65NnsK6MDWaE0E0tYh85JAJLTxBhNoozUCOBdet9HTCUFOvZ5LT70g98hs4Y
JA6DwsxOFgMVBTScEkSBfTCpzLzE0G/sJY1Sm90NrC8dtigkYKmwh6CEKMY1H3XffYIjAlaHQR04
aEICAQ1JqIYfBTi2V5dhQJhoi2j+RXMGaS/V/pohrgPUdNz8X5HCG82gq+FSuNFafqqhlmekiALa
ui3H604U+xV9YGUsSoecqUnUh5p5mf0Bl9QkgNCw7PMde0ltd7sntAWO7O7h8DIvp3/RjtjJYqWO
27JB79tL0SwWi3dgf9w+Q40vvf5JqA7EFEHQ29t5yX1RYDZtgUhuB38GqiDwlvYOKPQjg3Aao9hk
FYdhJjufRCOoUaChikICWRWioDYp5rkOvKjYgQOqqklSByoDgh0J14HuBhsg2+0ahwEFMF1gRC3l
PJozyIBC3+UAfRIwsgosoQc+e/ccagY7ZNmfZjSYw4HaS0MCKBdRgLdFM15GPt/EVoKGg+FhzWjs
6UBjK4Ke3gqiEUZCXsYsZJN379kKwa7PMmCXWHz7DDYX7V+7E7wJgjW7uf8dRE0w9oicvLk1A70V
LAuRcCs0EUvw1XffCpiUqfQijoHHVhK6gNoR+xaYCW0pefbNJkhUE7v5q+I7UAWhyCjhVjADScLZ
9kMP4woq/wyYv/r5EJ0pF1eCKIi3yTffZzJjfFzEmY0sBmorDCl0NAJkqrdlqwOzKTCHNvsR211O
O0M9vJRULErguvYJsTQWbhBKQkiz50UZYoCoBhaapu0zVCMhFm/2lAGxFfxl+NEXRMCb2Iq03KNc
o7YVjKFeBwm06iRgcIpbtMG7vSjFGn5IejJsLwrhnIxbQTWGDk+TfeyX8ERxG1Dir4VvQ70VzSBz
PyOBjxR+o3WTe7YCBQGUSyI2bNcBm6mEW6F5jLYAzd8pCN/6nq2glgOJrtaIYqDZOVONEkTBhI9H
N7ztf+6JghYyZMJsCWx+PtCAgjBAgiiADFCla6eD9yPubXeI+l3LEjvQW0H8J0EUBjmpyVRst4II
DAVT1syTb//U8IIqS8Z1YLyHy+9w5d9YB9wrMgZ92BS0BnoPAA1LuAdgLx02xzaGcN9Q0ianXIUh
bSq6Q63d6TJ6HYJ2RQWYvvva9yMJ8nVmcX8tOGqGqoanGRJWIar4BEKmbXz2RjOoXwr+T/hQdzIa
aLoBC6MEzWCpmbj1+yohHCbYKjHvtn2G2uSQYiGB2orY4FAGrDzUwNa8BBVDLMgYDdVDn6haJ/Wm
A/oLbbjf6BGeEmjNFlIySBlIoFKgDQywlO0aL/nkG7OAw9QJq35tyRyoWeC+SjALhicYDdsW56Fm
8CPNYM3VMAMnkF4SZAAFLnED+LntQ3y0dx1g6SHKbn48WMpsgQLrXZQyHHatqC0Wed86aKAGqIUi
r19x9hCNBMMlEkShASlznVfkx29uBaEkDXEHKOJQNaN/3UF0+mjwik2X22c/w2QjBcAhhugb1cB6
DPI6iDpzT81AFBTeCKd3F/8gjIJHAs0h224yj6FmFhIIomlqCsAMiLHuWwHiEqoigFYvohrirQDU
IONWqFQW2gWPHZQatsXfAc8/UM2QQJaNZmhwRFgtMdt+CAEtMskX2wVa/zlQUYi6SW8jwedk0Fo0
Tt84CyED2j0glQf64SVkmALrQHv/F4nGvrNgNtbCmULLtXuGqhLOzov1SbIAC0GbIqiO9+6ByK4c
qvQtkchAMwu+Igm6QFWFTXaATHfPgSjA4RI4tEt7BioKGIAkiAJU8TYy6HaYAltGdQoSiYFahyb7
66cS3HsWJnitm9i7DngRE51BZXYyGqwodi/WTxQu00m2ABq9cRIYUGZ2CKqG+tklLA6g/ESTRv/V
i9h3ElSlAQOpEF3ursFQ23cSBj0BgEAxBh3b4T0QNhHM4LBBMIbWv2dFPQEWbBpz7zoJnWYuE0tN
cXqgubYuRRSAw+BZb6YWD1IJ6g2uDteUYDMUz1CNRFMe62cgUX9DZcx591H3MwrtCPS9xYqigZMD
aP0jSVpXAivKJOdOFIcFOQefSkmucatDzS8kNDQhKgTITzmKz/jGb2JIKUcIO7KT0VAjSQkEXEIG
gjtHNMPeyAAafdo6LiSGO785UENJyC8hmoZaCNRXW5Tko74RBd0bCzNKNLkTxVBVQgK/kMY8IxVa
431RuAysDJ55i2hQwq0A+AGJJ2uxt8++zwAMBc8vJcvmVuxil+HBHSSsYeJWiHSTqGmnAIe2gmIU
RYgmxB4s8sPdVYj6RRJ83y70Oe/AaWEYAVeMQW3M5lBrUl5/BRGug3YVxmLPXooN6y6hZcu8NdSU
y5BRn9WILFlKd6gSomwLN/bAQTBSZMCeX4qTECp1GkqI2MQ0G7uAd9ZjqCoh7nHvcr2GtyCVaGpO
h7cCxWC1Zbs2fKgpl7aL9voYShUwPXiXLc7jTTTFdeAi4EoavzpU6yClYk1MKXhK9wwkMxfgoYij
Bu4kJPDi7/AdjKC9U6WFxhSuHXr+Q1UFU0bKTfEBANhfxAyCsA9Svp2B/A1R/BvhZtZO1o38IHw+
jfIgD6bZXTFN6/tpVoT5//gL7x/wj6k4rr58/ucfonRi/vHmVx/rZLo7fPdr4v//a/K8DKKTIMvT
4CnXtytCXv20XRmyfdfm3zef8fD13/yx9oO1//EimKaT9Mmvtz+omzf9NFlO//nHfydJGESzP16/
PrRwIt1v/5v42//84+3LvnIPf3l6vgiiLI7ao7bSEccjofa/9Tj+ePLUeTa+5kWQ/+GrH08W07Q9
59V74w4knB0+V0GXVPC7Ek6PFll7zqs3J9iQcHaaxlV70KvDcV0yDs87D8dp9D98Gv3jIgjD9qhX
746RkXB8mgbTrq8Uo9n/9ODHj/aYVy8uQ0WPw+nTIpzWh8eL4dP+b55Oorz7eClamsZx12UXUZuE
d68nHd+o6NT1P7sIw/jJb096+VLFMLyE09PFtD3n1dlStLTI8w7zImhger/3aBL6cdElcxk6Opos
n7tUVLQSJLx69Bx2eQwBJJdwOna3y3iJddoSTs/jOJu0J71cGF2Gjo78SRrmXY5aNC76v7w/yf3J
sj3p1cvL0FNePs8nfoyuTjs0SmAPpXwCvoBZ1xcgQ2NH/jSNF52vL0Np/zv3p1GmjMJJp9ERg/v9
RRROOjyUYNaRcnT37ZSiuETXXWZeVOX7v3rcFRYIGmAJR//82XVjBJZRwuHhqgjyvD3qRWdF4UnG
8cXyR9ChTqJLKOH4eNEe8+rNpWhqXE3zrveWoaejdFL9jNPnjneXoqJpkCUdZ8vQ0ZPJc4fxFSte
e3+bJ5OqM0EVAPb+h08/TsKOyF2Q8Eo4/GmSF2l70stVFFO9/U+Pn2cdMhcAAQlnx2GHORfEPxLO
Lmb4u7zrfBkqehIXs3DSEQCL7nvvtz8lVOp6cxkKevrkx2HXi8vQ0NOfPykjdcZhAuTbXzDhD77U
9qCXuy6IOPsfvpxExbSjNCCgIP1PLydRh9jFGF3vs88mUdRVSBKzEBIOr6d53mEExELp/qeHcd3h
i8SG5v5nx2lW53570qvrIkNJz6hpLIjrOo6XoadnFKK7siVLhp6eB+GyK0u1ZCjpOYbxKX7qiI7E
Kp/e3+p5WEcdQhdUo/3PJjDqErqYQO1/eDp57rDqYsGwhLOn06hDR8Xm3v6HU6WOsAHtUS+KZMtQ
04sJRj3rdBpiP1fv17+YdJVMbBlKejGJ3rnpMrT0YpJOws6w1JahpxxPsN4K+OVLFas7JQi9y087
MpT0YjrpSl8cGTp6MY3SDh11ZOjoRVxknSZdbKDoLfDLtLOXJEYue5/9YfK06LyHjgz9/DDJki5n
JDrg/V99+vPnP04mZedFl6GkH/gDmK8uryHWtUn4AJHonrYnvaip4PLqf3rsd3dmBXmehNOjadeb
y9DUq8lykrbv+EoqMjT1ahLRLO84XIaiXk2KlEppx+kyVPWqq1wnyBl6f5lXgci9OoyjK0NPryiQ
xmFHXOfKUNKruAPcoIuZy/5iiavoueuWC0Bp/9OLZYL6tye93HOBr+x9+nU3ckKsAZJw9nPQaRXF
5kkJp6dBl8kVa3v6H/50UlDI6AinxZJ7CcdfRnmc+e1Rr75UGXp6PU0D6sdUvzr+gAxVvQY/0Xm4
DE29DnJ6bF0BuxQo0nUcpfHhFwvssBVWDyASh+ezmMT60EhueeX635w4nXVgEQwBS+x/eJGmHe01
pkelHE5JYNbhm7ablXq/+6dp1RVZG6oMfb15iqPON5ehrTezEF2N06TrUsrQ1ttJET53YfsMMQfT
W/K300lHY3PLAtz/7OBp0RUpMYsl480J8Z46pC4GjSW8egfyBjJYGUfH4WFpDc44GUcXlO4WQXvS
L8e03c3RXyZFHnUgNAyxxrj34Xd0kqnftye9enUZWno/+dGBR2K9X/v3eniN+0n0HIfJYThgSEEk
3QdP/jKOnts3fSUZGeHvPYXe50nYoUdSMEkPT34XbBDsePt5ekj+4Smdlh1QMHhiZJw+Bdcdd0pG
hq4+JJN37LoUNNJDPk0EoKcVxMu10WWoK8dXk44KoSG2C/Y2Bg/FMu+IULfs1L0Pf6SXH+ftW76S
iwx3yuHBhHpSGnf8ARn6+giQLeoqiG9pXiUIpw7jw8SD8en28/TQ18dp+HMSdJ0uQ18fkXpX4rEd
5+wvGD9eduAFmHKRIZjgZ8eFFJOM/d87jpc/OqyA4IiWcHjVZWEEXU//s9NpAeS8IyIQyzAkHB8X
SXvOixGQAkZ6LNKoy3xJASM9VsFs1vGFSgEjfY66qjKGFCjS56SrnARNRfst9LAsXydh15wPNJNy
Du9MTk0Z+vl1knbEXlJQSBxNoboVwMsdF9SbvfXn6yTzyUq7BSNDQb9O6o6G+JZrsP/LT39knQGG
FBzSVzDmXQU2xvFkCN4POsA8zOJJOpu6afjcnvVyaaRAkb4G4VO87jhcipoG2IAOwygFisSbvzMD
aVgyPOnXOO0AOjFI3ArrXePYNUz6rzdTp6eHE7L/4y8w5SoOfgrp1f/r/wMAAP//</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69AFC8-F06A-43B9-9D26-EEB9E6CBCD6E}" type="datetimeFigureOut">
              <a:t>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0A1DD-84EC-4DD3-B4CF-B28F4B49FD45}" type="slidenum">
              <a:t>‹#›</a:t>
            </a:fld>
            <a:endParaRPr lang="en-US"/>
          </a:p>
        </p:txBody>
      </p:sp>
    </p:spTree>
    <p:extLst>
      <p:ext uri="{BB962C8B-B14F-4D97-AF65-F5344CB8AC3E}">
        <p14:creationId xmlns:p14="http://schemas.microsoft.com/office/powerpoint/2010/main" val="116887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349415" indent="-349415">
              <a:lnSpc>
                <a:spcPct val="107000"/>
              </a:lnSpc>
              <a:buFont typeface="+mj-lt"/>
              <a:buAutoNum type="arabicPeriod"/>
            </a:pPr>
            <a:r>
              <a:rPr lang="en-US" dirty="0">
                <a:latin typeface="Arial" panose="020B0604020202020204" pitchFamily="34" charset="0"/>
                <a:ea typeface="Arial" panose="020B0604020202020204" pitchFamily="34" charset="0"/>
                <a:cs typeface="Times New Roman" panose="02020603050405020304" pitchFamily="18" charset="0"/>
              </a:rPr>
              <a:t>Intro and background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dirty="0">
                <a:latin typeface="Arial" panose="020B0604020202020204" pitchFamily="34" charset="0"/>
                <a:ea typeface="Arial" panose="020B0604020202020204" pitchFamily="34" charset="0"/>
                <a:cs typeface="Times New Roman" panose="02020603050405020304" pitchFamily="18" charset="0"/>
              </a:rPr>
              <a:t>Introduction – how did you get here?</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numCol="1"/>
          <a:lstStyle/>
          <a:p>
            <a:fld id="{7FB651BC-EB9F-6142-A903-B8BCAD1993CA}" type="slidenum">
              <a:rPr lang="en-US" smtClean="0"/>
              <a:t>1</a:t>
            </a:fld>
            <a:endParaRPr lang="en-US"/>
          </a:p>
        </p:txBody>
      </p:sp>
    </p:spTree>
    <p:extLst>
      <p:ext uri="{BB962C8B-B14F-4D97-AF65-F5344CB8AC3E}">
        <p14:creationId xmlns:p14="http://schemas.microsoft.com/office/powerpoint/2010/main" val="194876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effectLst/>
                <a:latin typeface="Arial" panose="020B0604020202020204" pitchFamily="34" charset="0"/>
                <a:cs typeface="Arial" panose="020B0604020202020204" pitchFamily="34" charset="0"/>
              </a:rPr>
              <a:t>Give an overview on why this report was commissioned by the Department.</a:t>
            </a:r>
          </a:p>
          <a:p>
            <a:pPr marL="628650" lvl="1" indent="-171450">
              <a:buFont typeface="Arial" panose="020B0604020202020204" pitchFamily="34" charset="0"/>
              <a:buChar char="•"/>
              <a:defRPr/>
            </a:pPr>
            <a:r>
              <a:rPr lang="en-US" sz="1200" dirty="0">
                <a:solidFill>
                  <a:srgbClr val="002060"/>
                </a:solidFill>
                <a:effectLst/>
                <a:latin typeface="Arial"/>
                <a:cs typeface="Arial"/>
              </a:rPr>
              <a:t>The challenges faced by DBHDD, along with below-market compensation, present an imminent threat to retaining its existing workforce and ensuring the sustainability of the future workforce.</a:t>
            </a:r>
            <a:r>
              <a:rPr lang="en-US" dirty="0">
                <a:solidFill>
                  <a:srgbClr val="002060"/>
                </a:solidFill>
                <a:latin typeface="Arial"/>
                <a:cs typeface="Arial"/>
              </a:rPr>
              <a:t> </a:t>
            </a:r>
            <a:endParaRPr lang="en-US" sz="1200" dirty="0">
              <a:solidFill>
                <a:srgbClr val="002060"/>
              </a:solidFill>
              <a:effectLst/>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solidFill>
                  <a:srgbClr val="002060"/>
                </a:solidFill>
                <a:latin typeface="Arial"/>
                <a:cs typeface="Arial"/>
              </a:rPr>
              <a:t>Provide examples of successes and challenges you've seen first hand in recent Governing body meetings</a:t>
            </a:r>
          </a:p>
          <a:p>
            <a:endParaRPr lang="en-US" dirty="0"/>
          </a:p>
          <a:p>
            <a:pPr>
              <a:defRPr/>
            </a:pPr>
            <a:r>
              <a:rPr lang="en-US" sz="1200" kern="100" dirty="0">
                <a:effectLst/>
                <a:latin typeface="Calibri"/>
                <a:ea typeface="Calibri" panose="020F0502020204030204" pitchFamily="34" charset="0"/>
                <a:cs typeface="Calibri"/>
              </a:rPr>
              <a:t>In May of 2023, the Rural Health Information Hub (supported by the U.S. Department of Health and Human Services) identified </a:t>
            </a:r>
            <a:r>
              <a:rPr lang="en-US" sz="1200" u="sng" kern="100" dirty="0">
                <a:effectLst/>
                <a:latin typeface="Calibri"/>
                <a:ea typeface="Calibri" panose="020F0502020204030204" pitchFamily="34" charset="0"/>
                <a:cs typeface="Calibri"/>
              </a:rPr>
              <a:t>151 of the state’s 159 counties as suffering a county-wide mental health professional shortage.</a:t>
            </a:r>
            <a:r>
              <a:rPr lang="en-US" kern="100" dirty="0">
                <a:latin typeface="Calibri"/>
                <a:ea typeface="Calibri" panose="020F0502020204030204" pitchFamily="34" charset="0"/>
                <a:cs typeface="Calibri"/>
              </a:rPr>
              <a:t>  </a:t>
            </a:r>
            <a:endParaRPr lang="en-US" sz="1200" kern="100" dirty="0">
              <a:effectLs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ffectLst/>
              <a:latin typeface="Arial" panose="020B0604020202020204" pitchFamily="34" charset="0"/>
              <a:cs typeface="Arial" panose="020B0604020202020204" pitchFamily="34" charset="0"/>
            </a:endParaRPr>
          </a:p>
          <a:p>
            <a:pPr>
              <a:defRPr/>
            </a:pPr>
            <a:r>
              <a:rPr lang="en-US" sz="1200" dirty="0">
                <a:solidFill>
                  <a:srgbClr val="002060"/>
                </a:solidFill>
                <a:effectLst/>
                <a:latin typeface="Arial"/>
                <a:cs typeface="Arial"/>
              </a:rPr>
              <a:t>The challenges faced by DBHDD, along with below-market compensation, present an imminent threat to retaining its existing workforce and ensuring the sustainability of the future workforce.</a:t>
            </a:r>
            <a:r>
              <a:rPr lang="en-US" dirty="0">
                <a:solidFill>
                  <a:srgbClr val="002060"/>
                </a:solidFill>
                <a:latin typeface="Arial"/>
                <a:cs typeface="Arial"/>
              </a:rPr>
              <a:t> </a:t>
            </a:r>
            <a:endParaRPr lang="en-US" sz="1200" dirty="0">
              <a:solidFill>
                <a:srgbClr val="002060"/>
              </a:solidFill>
              <a:effectLst/>
              <a:latin typeface="Arial" panose="020B0604020202020204" pitchFamily="34" charset="0"/>
              <a:cs typeface="Arial" panose="020B0604020202020204" pitchFamily="34" charset="0"/>
            </a:endParaRPr>
          </a:p>
          <a:p>
            <a:endParaRPr lang="en-US" dirty="0"/>
          </a:p>
          <a:p>
            <a:r>
              <a:rPr lang="en-US" dirty="0"/>
              <a:t>Discuss your recent visits with the Governing Body.</a:t>
            </a:r>
            <a:endParaRPr lang="en-US" dirty="0">
              <a:cs typeface="Calibri"/>
            </a:endParaRPr>
          </a:p>
          <a:p>
            <a:r>
              <a:rPr lang="en-US" dirty="0"/>
              <a:t>What are some successes you've seen and what are existing challenges. </a:t>
            </a:r>
            <a:endParaRPr lang="en-US" dirty="0">
              <a:cs typeface="Calibri"/>
            </a:endParaRPr>
          </a:p>
        </p:txBody>
      </p:sp>
      <p:sp>
        <p:nvSpPr>
          <p:cNvPr id="4" name="Slide Number Placeholder 3"/>
          <p:cNvSpPr>
            <a:spLocks noGrp="1"/>
          </p:cNvSpPr>
          <p:nvPr>
            <p:ph type="sldNum" sz="quarter" idx="5"/>
          </p:nvPr>
        </p:nvSpPr>
        <p:spPr/>
        <p:txBody>
          <a:bodyPr/>
          <a:lstStyle/>
          <a:p>
            <a:fld id="{DC5028BD-5306-7A49-9A90-6E4336C1F630}" type="slidenum">
              <a:rPr lang="en-US" smtClean="0"/>
              <a:t>10</a:t>
            </a:fld>
            <a:endParaRPr lang="en-US"/>
          </a:p>
        </p:txBody>
      </p:sp>
    </p:spTree>
    <p:extLst>
      <p:ext uri="{BB962C8B-B14F-4D97-AF65-F5344CB8AC3E}">
        <p14:creationId xmlns:p14="http://schemas.microsoft.com/office/powerpoint/2010/main" val="2186589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1" i="0" dirty="0">
                <a:solidFill>
                  <a:srgbClr val="000000"/>
                </a:solidFill>
                <a:effectLst/>
                <a:latin typeface="Arial" panose="020B0604020202020204" pitchFamily="34" charset="0"/>
              </a:rPr>
              <a:t>Speak to potential impact of rate study on provider network</a:t>
            </a:r>
            <a:r>
              <a:rPr lang="en-US" sz="1800" b="0" i="0" dirty="0">
                <a:solidFill>
                  <a:srgbClr val="000000"/>
                </a:solidFill>
                <a:effectLst/>
                <a:latin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tab pos="457200" algn="l"/>
              </a:tabLst>
              <a:defRPr/>
            </a:pPr>
            <a:endParaRPr kumimoji="0" lang="en-US" sz="2400" b="1" i="0" u="none" strike="noStrike" kern="0" cap="none" spc="0" normalizeH="0" baseline="0" noProof="0" dirty="0">
              <a:ln>
                <a:noFill/>
              </a:ln>
              <a:solidFill>
                <a:srgbClr val="002060"/>
              </a:solidFill>
              <a:effectLst/>
              <a:uLnTx/>
              <a:uFillTx/>
              <a:latin typeface="Arial"/>
              <a:ea typeface="Times New Roman" panose="02020603050405020304" pitchFamily="18" charset="0"/>
              <a:cs typeface="Arial"/>
            </a:endParaRPr>
          </a:p>
          <a:p>
            <a:pPr marL="0" marR="0" lvl="0" indent="0" defTabSz="914400" eaLnBrk="1" fontAlgn="auto" latinLnBrk="0" hangingPunct="1">
              <a:lnSpc>
                <a:spcPct val="100000"/>
              </a:lnSpc>
              <a:spcBef>
                <a:spcPts val="0"/>
              </a:spcBef>
              <a:spcAft>
                <a:spcPts val="0"/>
              </a:spcAft>
              <a:buClrTx/>
              <a:buSzTx/>
              <a:buFontTx/>
              <a:buNone/>
              <a:tabLst>
                <a:tab pos="457200" algn="l"/>
              </a:tabLst>
              <a:defRPr/>
            </a:pPr>
            <a:r>
              <a:rPr kumimoji="0" lang="en-US" sz="2400" b="1" i="0" u="none" strike="noStrike" kern="0" cap="none" spc="0" normalizeH="0" baseline="0" noProof="0" dirty="0">
                <a:ln>
                  <a:noFill/>
                </a:ln>
                <a:solidFill>
                  <a:srgbClr val="002060"/>
                </a:solidFill>
                <a:effectLst/>
                <a:uLnTx/>
                <a:uFillTx/>
                <a:latin typeface="Arial"/>
                <a:ea typeface="Times New Roman" panose="02020603050405020304" pitchFamily="18" charset="0"/>
                <a:cs typeface="Arial"/>
              </a:rPr>
              <a:t>Comprehensive benefits (not detailed on slide)</a:t>
            </a:r>
            <a:endParaRPr kumimoji="0" lang="en-US" sz="2400" b="1" i="0" u="none" strike="noStrike" kern="0" cap="none" spc="0" normalizeH="0" baseline="0" noProof="0" dirty="0">
              <a:ln>
                <a:noFill/>
              </a:ln>
              <a:solidFill>
                <a:srgbClr val="002060"/>
              </a:solidFill>
              <a:effectLst/>
              <a:uLnTx/>
              <a:uFillTx/>
              <a:latin typeface="Arial"/>
              <a:ea typeface="Calibri" panose="020F0502020204030204" pitchFamily="34" charset="0"/>
              <a:cs typeface="Arial"/>
            </a:endParaRP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2400" b="0" i="0" u="none" strike="noStrike" kern="0" cap="none" spc="0" normalizeH="0" baseline="0" noProof="0" dirty="0">
                <a:ln>
                  <a:noFill/>
                </a:ln>
                <a:solidFill>
                  <a:srgbClr val="002060"/>
                </a:solidFill>
                <a:effectLst/>
                <a:uLnTx/>
                <a:uFillTx/>
                <a:latin typeface="Arial"/>
                <a:ea typeface="Times New Roman" panose="02020603050405020304" pitchFamily="18" charset="0"/>
                <a:cs typeface="Arial"/>
              </a:rPr>
              <a:t>25 days paid leave</a:t>
            </a:r>
            <a:endParaRPr kumimoji="0" lang="en-US" sz="2400" b="0" i="0" u="none" strike="noStrike" kern="0" cap="none" spc="0" normalizeH="0" baseline="0" noProof="0" dirty="0">
              <a:ln>
                <a:noFill/>
              </a:ln>
              <a:solidFill>
                <a:srgbClr val="002060"/>
              </a:solidFill>
              <a:effectLst/>
              <a:uLnTx/>
              <a:uFillTx/>
              <a:latin typeface="Arial"/>
              <a:ea typeface="Calibri" panose="020F0502020204030204" pitchFamily="34" charset="0"/>
              <a:cs typeface="Arial"/>
            </a:endParaRP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2400" b="0" i="0" u="none" strike="noStrike" kern="0" cap="none" spc="0" normalizeH="0" baseline="0" noProof="0" dirty="0">
                <a:ln>
                  <a:noFill/>
                </a:ln>
                <a:solidFill>
                  <a:srgbClr val="002060"/>
                </a:solidFill>
                <a:effectLst/>
                <a:uLnTx/>
                <a:uFillTx/>
                <a:latin typeface="Arial"/>
                <a:ea typeface="Times New Roman" panose="02020603050405020304" pitchFamily="18" charset="0"/>
                <a:cs typeface="Arial"/>
              </a:rPr>
              <a:t>Access to health insurance</a:t>
            </a:r>
            <a:endParaRPr kumimoji="0" lang="en-US" sz="2400" b="0" i="0" u="none" strike="noStrike" kern="0" cap="none" spc="0" normalizeH="0" baseline="0" noProof="0" dirty="0">
              <a:ln>
                <a:noFill/>
              </a:ln>
              <a:solidFill>
                <a:srgbClr val="002060"/>
              </a:solidFill>
              <a:effectLst/>
              <a:uLnTx/>
              <a:uFillTx/>
              <a:latin typeface="Arial"/>
              <a:ea typeface="Calibri" panose="020F0502020204030204" pitchFamily="34" charset="0"/>
              <a:cs typeface="Arial"/>
            </a:endParaRP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2400" b="0" i="0" u="none" strike="noStrike" kern="0" cap="none" spc="0" normalizeH="0" baseline="0" noProof="0" dirty="0">
                <a:ln>
                  <a:noFill/>
                </a:ln>
                <a:solidFill>
                  <a:srgbClr val="002060"/>
                </a:solidFill>
                <a:effectLst/>
                <a:uLnTx/>
                <a:uFillTx/>
                <a:latin typeface="Arial"/>
                <a:ea typeface="Times New Roman" panose="02020603050405020304" pitchFamily="18" charset="0"/>
                <a:cs typeface="Arial"/>
              </a:rPr>
              <a:t>On average, rate study recommendations would result in a 40 percent increase in provider revenue, if enacted.</a:t>
            </a:r>
          </a:p>
          <a:p>
            <a:pPr marL="457200" marR="0" lvl="1" indent="0" defTabSz="914400" eaLnBrk="1" fontAlgn="auto" latinLnBrk="0" hangingPunct="1">
              <a:lnSpc>
                <a:spcPct val="100000"/>
              </a:lnSpc>
              <a:spcBef>
                <a:spcPts val="0"/>
              </a:spcBef>
              <a:spcAft>
                <a:spcPts val="0"/>
              </a:spcAft>
              <a:buClrTx/>
              <a:buSzTx/>
              <a:buFont typeface="Arial" panose="020B0604020202020204" pitchFamily="34" charset="0"/>
              <a:buNone/>
              <a:tabLst>
                <a:tab pos="914400" algn="l"/>
              </a:tabLst>
              <a:defRPr/>
            </a:pPr>
            <a:endParaRPr kumimoji="0" lang="en-US" sz="2400" b="0" i="0" u="none" strike="noStrike" kern="0" cap="none" spc="0" normalizeH="0" baseline="0" noProof="0" dirty="0">
              <a:ln>
                <a:noFill/>
              </a:ln>
              <a:solidFill>
                <a:srgbClr val="002060"/>
              </a:solidFill>
              <a:effectLst/>
              <a:uLnTx/>
              <a:uFillTx/>
              <a:latin typeface="Arial"/>
              <a:ea typeface="Times New Roman" panose="02020603050405020304" pitchFamily="18" charset="0"/>
              <a:cs typeface="Arial"/>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tab pos="914400" algn="l"/>
              </a:tabLst>
              <a:defRPr/>
            </a:pPr>
            <a:r>
              <a:rPr kumimoji="0" lang="en-US" sz="1800" b="1" i="0" u="none" strike="noStrike" kern="0" cap="none" spc="0" normalizeH="0" baseline="0" noProof="0" dirty="0">
                <a:ln>
                  <a:noFill/>
                </a:ln>
                <a:solidFill>
                  <a:srgbClr val="002060"/>
                </a:solidFill>
                <a:effectLst/>
                <a:uLnTx/>
                <a:uFillTx/>
                <a:latin typeface="Arial"/>
                <a:cs typeface="Arial"/>
              </a:rPr>
              <a:t>Appendix K extension</a:t>
            </a:r>
            <a:endParaRPr lang="en-US" sz="1800" b="1"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Pending DCH and CMS approval, DBHDD and DCH propose to amend the NOW and COMP waivers effective November 10, 2023 when the current public health emergency expires.</a:t>
            </a:r>
            <a:br>
              <a:rPr lang="en-US" sz="1800" b="0" i="0" dirty="0">
                <a:solidFill>
                  <a:srgbClr val="000000"/>
                </a:solidFill>
                <a:effectLst/>
                <a:latin typeface="Arial" panose="020B0604020202020204" pitchFamily="34" charset="0"/>
              </a:rPr>
            </a:br>
            <a:r>
              <a:rPr lang="en-US" sz="18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The Amendment will sustain targeted rates within the waivers determined previously through </a:t>
            </a:r>
            <a:r>
              <a:rPr lang="en-US" sz="1800" b="1" i="0" dirty="0">
                <a:solidFill>
                  <a:srgbClr val="000000"/>
                </a:solidFill>
                <a:effectLst/>
                <a:latin typeface="Arial" panose="020B0604020202020204" pitchFamily="34" charset="0"/>
              </a:rPr>
              <a:t>the Appendix K which ends (sunsets) November 11, 2023</a:t>
            </a:r>
            <a:r>
              <a:rPr lang="en-US" sz="18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This Appendix K-level rate extension will be initially funded through ARPA.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Following full expenditure of ARPA funding, the state match for this rate extension is being requested (which is generally appropriated to DBHDD).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This Appendix K-level </a:t>
            </a:r>
            <a:r>
              <a:rPr lang="en-US" sz="1800" b="1" i="0" dirty="0">
                <a:solidFill>
                  <a:srgbClr val="000000"/>
                </a:solidFill>
                <a:effectLst/>
                <a:latin typeface="Arial" panose="020B0604020202020204" pitchFamily="34" charset="0"/>
              </a:rPr>
              <a:t>rate extension</a:t>
            </a:r>
            <a:r>
              <a:rPr lang="en-US" sz="1800" b="0" i="0" dirty="0">
                <a:solidFill>
                  <a:srgbClr val="000000"/>
                </a:solidFill>
                <a:effectLst/>
                <a:latin typeface="Arial" panose="020B0604020202020204" pitchFamily="34" charset="0"/>
              </a:rPr>
              <a:t> is our first post-PHE measure in stabilizing the intellectual/developmental disabilities workforce and provider network.   </a:t>
            </a:r>
            <a:br>
              <a:rPr lang="en-US" sz="1800" b="0" i="0" dirty="0">
                <a:solidFill>
                  <a:srgbClr val="000000"/>
                </a:solidFill>
                <a:effectLst/>
                <a:latin typeface="Arial" panose="020B0604020202020204" pitchFamily="34" charset="0"/>
              </a:rPr>
            </a:b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1" i="0" dirty="0">
                <a:solidFill>
                  <a:srgbClr val="000000"/>
                </a:solidFill>
                <a:effectLst/>
                <a:latin typeface="Arial" panose="020B0604020202020204" pitchFamily="34" charset="0"/>
              </a:rPr>
              <a:t>We anticipate that this amendment, along with the rate studies that will be under consideration by the General Assembly, will further stabilize the workforce and the NOW/COMP benefits provided by those crucial staff. </a:t>
            </a:r>
            <a:r>
              <a:rPr lang="en-US" sz="1800" b="0" i="0" dirty="0">
                <a:solidFill>
                  <a:srgbClr val="000000"/>
                </a:solidFill>
                <a:effectLst/>
                <a:latin typeface="Arial" panose="020B0604020202020204" pitchFamily="34" charset="0"/>
              </a:rPr>
              <a:t> </a:t>
            </a:r>
          </a:p>
          <a:p>
            <a:pPr algn="l" rtl="0" fontAlgn="base">
              <a:buFont typeface="Arial" panose="020B0604020202020204" pitchFamily="34" charset="0"/>
              <a:buChar char="•"/>
            </a:pP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sz="1800"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C5028BD-5306-7A49-9A90-6E4336C1F630}" type="slidenum">
              <a:rPr lang="en-US" smtClean="0"/>
              <a:t>11</a:t>
            </a:fld>
            <a:endParaRPr lang="en-US"/>
          </a:p>
        </p:txBody>
      </p:sp>
    </p:spTree>
    <p:extLst>
      <p:ext uri="{BB962C8B-B14F-4D97-AF65-F5344CB8AC3E}">
        <p14:creationId xmlns:p14="http://schemas.microsoft.com/office/powerpoint/2010/main" val="99520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1" i="0" dirty="0">
                <a:solidFill>
                  <a:srgbClr val="000000"/>
                </a:solidFill>
                <a:effectLst/>
                <a:latin typeface="Arial" panose="020B0604020202020204" pitchFamily="34" charset="0"/>
              </a:rPr>
              <a:t>Describe your idea for DeKalb County</a:t>
            </a:r>
            <a:br>
              <a:rPr lang="en-US" sz="1800" b="1" i="0" dirty="0">
                <a:solidFill>
                  <a:srgbClr val="000000"/>
                </a:solidFill>
                <a:effectLst/>
                <a:latin typeface="Arial" panose="020B0604020202020204" pitchFamily="34" charset="0"/>
              </a:rPr>
            </a:br>
            <a:endParaRPr lang="en-US" sz="1800" b="1" i="0" dirty="0">
              <a:solidFill>
                <a:srgbClr val="000000"/>
              </a:solidFill>
              <a:effectLst/>
              <a:latin typeface="Arial" panose="020B0604020202020204" pitchFamily="34" charset="0"/>
            </a:endParaRPr>
          </a:p>
          <a:p>
            <a:pPr algn="l" rtl="0" fontAlgn="base">
              <a:buFont typeface="Arial" panose="020B0604020202020204" pitchFamily="34" charset="0"/>
              <a:buNone/>
            </a:pPr>
            <a:r>
              <a:rPr lang="en-US" sz="1800" b="1" i="0" dirty="0">
                <a:solidFill>
                  <a:srgbClr val="000000"/>
                </a:solidFill>
                <a:effectLst/>
                <a:latin typeface="Arial" panose="020B0604020202020204" pitchFamily="34" charset="0"/>
              </a:rPr>
              <a:t>BH Rate</a:t>
            </a:r>
          </a:p>
          <a:p>
            <a:pPr algn="l" rtl="0" fontAlgn="base">
              <a:buFont typeface="Arial" panose="020B0604020202020204" pitchFamily="34" charset="0"/>
              <a:buChar char="•"/>
            </a:pPr>
            <a:r>
              <a:rPr lang="en-US" sz="1800" b="1" i="0" dirty="0">
                <a:solidFill>
                  <a:srgbClr val="000000"/>
                </a:solidFill>
                <a:effectLst/>
                <a:latin typeface="Arial" panose="020B0604020202020204" pitchFamily="34" charset="0"/>
              </a:rPr>
              <a:t>Some health techs (including Certified Peer Specialists) may see a wage increase of as much as 40%</a:t>
            </a:r>
            <a:r>
              <a:rPr lang="en-US" sz="18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this is crucial as these tech level positions can easily find jobs in non-healthcare settings making significantly more than they are currently paid.  </a:t>
            </a:r>
          </a:p>
          <a:p>
            <a:pPr algn="l" rtl="0" fontAlgn="base">
              <a:buFont typeface="Arial" panose="020B0604020202020204" pitchFamily="34" charset="0"/>
              <a:buChar char="•"/>
            </a:pPr>
            <a:r>
              <a:rPr lang="en-US" sz="1800" b="1" i="0" dirty="0">
                <a:solidFill>
                  <a:srgbClr val="000000"/>
                </a:solidFill>
                <a:effectLst/>
                <a:latin typeface="Arial" panose="020B0604020202020204" pitchFamily="34" charset="0"/>
              </a:rPr>
              <a:t>Nurses, one of the practitioner types in highest demand due to the pull from other health care systems who pay at market rates, may see wage increases around 35% </a:t>
            </a:r>
            <a:r>
              <a:rPr lang="en-US" sz="18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Suppressed rates mean that salaries for BH providers have also been low when compared to the market value for these staff.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Lower salaries lead to staff vacancies, high turnover rates, and recruitment barriers.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Staff vacancies lead to suppressed access – fewer appointment slots, bed closures, more time between needed appointments, wait times for medication appointments, etc.  </a:t>
            </a:r>
          </a:p>
          <a:p>
            <a:pPr algn="l" rtl="0" fontAlgn="base">
              <a:buFont typeface="Arial" panose="020B0604020202020204" pitchFamily="34" charset="0"/>
              <a:buChar char="•"/>
            </a:pPr>
            <a:endParaRPr lang="en-US" sz="1800"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C5028BD-5306-7A49-9A90-6E4336C1F630}" type="slidenum">
              <a:rPr lang="en-US" smtClean="0"/>
              <a:t>12</a:t>
            </a:fld>
            <a:endParaRPr lang="en-US"/>
          </a:p>
        </p:txBody>
      </p:sp>
    </p:spTree>
    <p:extLst>
      <p:ext uri="{BB962C8B-B14F-4D97-AF65-F5344CB8AC3E}">
        <p14:creationId xmlns:p14="http://schemas.microsoft.com/office/powerpoint/2010/main" val="3631863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Optimal Occupancy</a:t>
            </a:r>
            <a:r>
              <a:rPr lang="en-US" sz="1200" dirty="0">
                <a:solidFill>
                  <a:srgbClr val="002060"/>
                </a:solidFill>
              </a:rPr>
              <a:t>: The projected need assumes that Georgia can achieve optimal occupancy levels (85%) in all existing facilities. It's important to recognize that failure to achieve this may necessitate even more additional beds and facilities.</a:t>
            </a:r>
          </a:p>
          <a:p>
            <a:endParaRPr lang="en-US" dirty="0"/>
          </a:p>
        </p:txBody>
      </p:sp>
      <p:sp>
        <p:nvSpPr>
          <p:cNvPr id="4" name="Slide Number Placeholder 3"/>
          <p:cNvSpPr>
            <a:spLocks noGrp="1"/>
          </p:cNvSpPr>
          <p:nvPr>
            <p:ph type="sldNum" sz="quarter" idx="5"/>
          </p:nvPr>
        </p:nvSpPr>
        <p:spPr/>
        <p:txBody>
          <a:bodyPr/>
          <a:lstStyle/>
          <a:p>
            <a:fld id="{DC5028BD-5306-7A49-9A90-6E4336C1F630}" type="slidenum">
              <a:rPr lang="en-US" smtClean="0"/>
              <a:t>13</a:t>
            </a:fld>
            <a:endParaRPr lang="en-US"/>
          </a:p>
        </p:txBody>
      </p:sp>
    </p:spTree>
    <p:extLst>
      <p:ext uri="{BB962C8B-B14F-4D97-AF65-F5344CB8AC3E}">
        <p14:creationId xmlns:p14="http://schemas.microsoft.com/office/powerpoint/2010/main" val="410502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effectLst/>
                <a:latin typeface="Arial" panose="020B0604020202020204" pitchFamily="34" charset="0"/>
                <a:cs typeface="Arial" panose="020B0604020202020204" pitchFamily="34" charset="0"/>
              </a:rPr>
              <a:t>Bed study also looked at our hospital bed capacity for forensics.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effectLst/>
                <a:latin typeface="Arial" panose="020B0604020202020204" pitchFamily="34" charset="0"/>
                <a:cs typeface="Arial" panose="020B0604020202020204" pitchFamily="34" charset="0"/>
              </a:rPr>
              <a:t>Optimize staffing at state facilities to achieve the target occupancy rate of 95% over the next decade.</a:t>
            </a:r>
          </a:p>
          <a:p>
            <a:endParaRPr lang="en-US" dirty="0"/>
          </a:p>
          <a:p>
            <a:pPr marL="171450" indent="-171450">
              <a:buFont typeface="Arial" panose="020B0604020202020204" pitchFamily="34" charset="0"/>
              <a:buChar char="•"/>
            </a:pPr>
            <a:r>
              <a:rPr lang="en-US" dirty="0"/>
              <a:t>Describe how this may impact community-based services and their providers…</a:t>
            </a:r>
          </a:p>
          <a:p>
            <a:endParaRPr lang="en-US" dirty="0"/>
          </a:p>
        </p:txBody>
      </p:sp>
      <p:sp>
        <p:nvSpPr>
          <p:cNvPr id="4" name="Slide Number Placeholder 3"/>
          <p:cNvSpPr>
            <a:spLocks noGrp="1"/>
          </p:cNvSpPr>
          <p:nvPr>
            <p:ph type="sldNum" sz="quarter" idx="5"/>
          </p:nvPr>
        </p:nvSpPr>
        <p:spPr/>
        <p:txBody>
          <a:bodyPr/>
          <a:lstStyle/>
          <a:p>
            <a:fld id="{DC5028BD-5306-7A49-9A90-6E4336C1F630}" type="slidenum">
              <a:rPr lang="en-US" smtClean="0"/>
              <a:t>14</a:t>
            </a:fld>
            <a:endParaRPr lang="en-US"/>
          </a:p>
        </p:txBody>
      </p:sp>
    </p:spTree>
    <p:extLst>
      <p:ext uri="{BB962C8B-B14F-4D97-AF65-F5344CB8AC3E}">
        <p14:creationId xmlns:p14="http://schemas.microsoft.com/office/powerpoint/2010/main" val="40835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200" b="0" i="0" dirty="0">
                <a:solidFill>
                  <a:srgbClr val="000000"/>
                </a:solidFill>
                <a:effectLst/>
                <a:latin typeface="Arial" panose="020B0604020202020204" pitchFamily="34" charset="0"/>
              </a:rPr>
              <a:t>DBHDD has been engaged in a transportation study in partnership with sheriffs across 30 southwest and central Georgia counties to determine the impact of mental health transports on local law enforcement. The study is expected to be completed by December 31, 2023, with findings shared with sheriffs in January 2024. </a:t>
            </a:r>
            <a:br>
              <a:rPr lang="en-US" sz="1200" b="0" i="0" dirty="0">
                <a:solidFill>
                  <a:srgbClr val="000000"/>
                </a:solidFill>
                <a:effectLst/>
                <a:latin typeface="Arial" panose="020B0604020202020204" pitchFamily="34" charset="0"/>
              </a:rPr>
            </a:br>
            <a:endParaRPr lang="en-US"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200" b="0" i="0" dirty="0">
                <a:solidFill>
                  <a:srgbClr val="000000"/>
                </a:solidFill>
                <a:effectLst/>
                <a:latin typeface="Arial" panose="020B0604020202020204" pitchFamily="34" charset="0"/>
              </a:rPr>
              <a:t>This initiative seeks to test alternatives to current procedures whereby an individual in mental health crisis who is ordered for evaluation by a physician or a probate judge must be transported by a local sheriffs department.  </a:t>
            </a:r>
            <a:br>
              <a:rPr lang="en-US" sz="1200" b="0" i="0" dirty="0">
                <a:solidFill>
                  <a:srgbClr val="000000"/>
                </a:solidFill>
                <a:effectLst/>
                <a:latin typeface="Arial" panose="020B0604020202020204" pitchFamily="34" charset="0"/>
              </a:rPr>
            </a:br>
            <a:endParaRPr lang="en-US"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200" b="0" i="0" dirty="0">
                <a:solidFill>
                  <a:srgbClr val="000000"/>
                </a:solidFill>
                <a:effectLst/>
                <a:latin typeface="Arial" panose="020B0604020202020204" pitchFamily="34" charset="0"/>
              </a:rPr>
              <a:t>Local law enforcement have expressed concerns that the current procedure is burdensome and mental health advocates are interested in options that do not require individuals who are sick to be handcuffed and transported in a patrol car, due to their illness. </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51BC-EB9F-6142-A903-B8BCAD1993C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86970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63994-AFB8-9911-A531-40A3A895B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7C13D-F709-58ED-0FCB-2B79529CD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7812E-ED56-D441-133D-13649517309B}"/>
              </a:ext>
            </a:extLst>
          </p:cNvPr>
          <p:cNvSpPr>
            <a:spLocks noGrp="1"/>
          </p:cNvSpPr>
          <p:nvPr>
            <p:ph type="body" idx="1"/>
          </p:nvPr>
        </p:nvSpPr>
        <p:spPr/>
        <p:txBody>
          <a:bodyPr/>
          <a:lstStyle/>
          <a:p>
            <a:pPr marL="285750" indent="-285750">
              <a:buFont typeface="Arial"/>
              <a:buChar char="•"/>
              <a:defRPr/>
            </a:pPr>
            <a:r>
              <a:rPr lang="en-US" b="1" u="sng" kern="0" dirty="0">
                <a:solidFill>
                  <a:srgbClr val="1D1953"/>
                </a:solidFill>
                <a:latin typeface="Arial" panose="020B0604020202020204"/>
                <a:cs typeface="Arial"/>
              </a:rPr>
              <a:t>Financial Impact (including Colquitt Co.): </a:t>
            </a:r>
            <a:r>
              <a:rPr lang="en-US" b="1" kern="0" dirty="0">
                <a:solidFill>
                  <a:srgbClr val="1D1953"/>
                </a:solidFill>
                <a:latin typeface="Arial" panose="020B0604020202020204"/>
                <a:cs typeface="Arial"/>
              </a:rPr>
              <a:t>Estimated cost to the 15 sheriff departments for the 316 transports averages $119.74 per transport. </a:t>
            </a:r>
          </a:p>
          <a:p>
            <a:pPr marL="742950" lvl="1" indent="-285750">
              <a:buFont typeface="Arial"/>
              <a:buChar char="•"/>
              <a:defRPr/>
            </a:pPr>
            <a:r>
              <a:rPr lang="en-US" kern="0" dirty="0">
                <a:solidFill>
                  <a:srgbClr val="1D1953"/>
                </a:solidFill>
                <a:latin typeface="Arial" panose="020B0604020202020204"/>
                <a:cs typeface="Arial"/>
              </a:rPr>
              <a:t>Without Colquitt County’s data, the average cost per transport is $141.91.</a:t>
            </a:r>
            <a:br>
              <a:rPr lang="en-US" kern="0" dirty="0">
                <a:solidFill>
                  <a:srgbClr val="1D1953"/>
                </a:solidFill>
                <a:latin typeface="Arial" panose="020B0604020202020204"/>
                <a:cs typeface="Arial"/>
              </a:rPr>
            </a:br>
            <a:endParaRPr lang="en-US" kern="0" dirty="0">
              <a:solidFill>
                <a:srgbClr val="1D1953"/>
              </a:solidFill>
              <a:latin typeface="Arial" panose="020B0604020202020204"/>
              <a:cs typeface="Arial"/>
            </a:endParaRPr>
          </a:p>
          <a:p>
            <a:pPr marL="285750" indent="-285750">
              <a:buFont typeface="Arial"/>
              <a:buChar char="•"/>
              <a:defRPr/>
            </a:pPr>
            <a:r>
              <a:rPr lang="en-US" b="1" u="sng" kern="0" dirty="0">
                <a:solidFill>
                  <a:srgbClr val="1D1953"/>
                </a:solidFill>
                <a:latin typeface="Arial" panose="020B0604020202020204"/>
                <a:cs typeface="Arial"/>
              </a:rPr>
              <a:t>Time Commitment (including Colquitt Co.): </a:t>
            </a:r>
            <a:r>
              <a:rPr lang="en-US" b="1" kern="0" dirty="0">
                <a:solidFill>
                  <a:srgbClr val="1D1953"/>
                </a:solidFill>
                <a:latin typeface="Arial" panose="020B0604020202020204"/>
                <a:cs typeface="Arial"/>
              </a:rPr>
              <a:t>Average time per transport is less than 2.5 hours. </a:t>
            </a:r>
          </a:p>
          <a:p>
            <a:pPr marL="742950" lvl="1" indent="-285750">
              <a:buFont typeface="Arial"/>
              <a:buChar char="•"/>
              <a:defRPr/>
            </a:pPr>
            <a:r>
              <a:rPr lang="en-US" kern="0" dirty="0">
                <a:solidFill>
                  <a:srgbClr val="1D1953"/>
                </a:solidFill>
                <a:latin typeface="Arial" panose="020B0604020202020204"/>
                <a:cs typeface="Arial"/>
              </a:rPr>
              <a:t>Without Colquitt County’s data, the average time per transport is less than three hours (2:52).</a:t>
            </a:r>
          </a:p>
          <a:p>
            <a:pPr algn="l" rtl="0" fontAlgn="base"/>
            <a:endParaRPr lang="en-US" sz="1800" b="0" dirty="0">
              <a:latin typeface="Arial"/>
              <a:cs typeface="Arial"/>
            </a:endParaRPr>
          </a:p>
        </p:txBody>
      </p:sp>
      <p:sp>
        <p:nvSpPr>
          <p:cNvPr id="4" name="Slide Number Placeholder 3">
            <a:extLst>
              <a:ext uri="{FF2B5EF4-FFF2-40B4-BE49-F238E27FC236}">
                <a16:creationId xmlns:a16="http://schemas.microsoft.com/office/drawing/2014/main" id="{EE4027B3-DEF1-83C4-0A39-0A4CB65ED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51BC-EB9F-6142-A903-B8BCAD1993C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48257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63994-AFB8-9911-A531-40A3A895B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7C13D-F709-58ED-0FCB-2B79529CD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7812E-ED56-D441-133D-13649517309B}"/>
              </a:ext>
            </a:extLst>
          </p:cNvPr>
          <p:cNvSpPr>
            <a:spLocks noGrp="1"/>
          </p:cNvSpPr>
          <p:nvPr>
            <p:ph type="body" idx="1"/>
          </p:nvPr>
        </p:nvSpPr>
        <p:spPr/>
        <p:txBody>
          <a:bodyPr/>
          <a:lstStyle/>
          <a:p>
            <a:pPr marL="285750" indent="-285750">
              <a:buFont typeface="Arial"/>
              <a:buChar char="•"/>
              <a:defRPr/>
            </a:pPr>
            <a:r>
              <a:rPr lang="en-US" b="1" u="sng" kern="0" dirty="0">
                <a:solidFill>
                  <a:srgbClr val="1D1953"/>
                </a:solidFill>
                <a:latin typeface="Arial" panose="020B0604020202020204"/>
                <a:cs typeface="Arial"/>
              </a:rPr>
              <a:t>Negative feedback examples focus on issues with medical clearance protocols. </a:t>
            </a:r>
          </a:p>
          <a:p>
            <a:pPr marL="285750" indent="-285750">
              <a:buFont typeface="Arial"/>
              <a:buChar char="•"/>
              <a:defRPr/>
            </a:pPr>
            <a:endParaRPr lang="en-US" kern="0" dirty="0">
              <a:solidFill>
                <a:srgbClr val="1D1953"/>
              </a:solidFill>
              <a:latin typeface="Arial" panose="020B0604020202020204"/>
              <a:cs typeface="Arial"/>
            </a:endParaRPr>
          </a:p>
          <a:p>
            <a:pPr algn="l" rtl="0" fontAlgn="base"/>
            <a:endParaRPr lang="en-US" sz="1800" b="0" dirty="0">
              <a:latin typeface="Arial"/>
              <a:cs typeface="Arial"/>
            </a:endParaRPr>
          </a:p>
        </p:txBody>
      </p:sp>
      <p:sp>
        <p:nvSpPr>
          <p:cNvPr id="4" name="Slide Number Placeholder 3">
            <a:extLst>
              <a:ext uri="{FF2B5EF4-FFF2-40B4-BE49-F238E27FC236}">
                <a16:creationId xmlns:a16="http://schemas.microsoft.com/office/drawing/2014/main" id="{EE4027B3-DEF1-83C4-0A39-0A4CB65ED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51BC-EB9F-6142-A903-B8BCAD1993C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71275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shows all the participating counties</a:t>
            </a:r>
          </a:p>
          <a:p>
            <a:endParaRPr lang="en-US" b="0" dirty="0"/>
          </a:p>
          <a:p>
            <a:r>
              <a:rPr lang="en-US" b="0" dirty="0"/>
              <a:t>THANK the participating counties for dedicating time to complete this study. Their participation is invaluable.</a:t>
            </a:r>
          </a:p>
          <a:p>
            <a:endParaRPr lang="en-US" b="0" dirty="0"/>
          </a:p>
          <a:p>
            <a:r>
              <a:rPr lang="en-US" b="0" dirty="0"/>
              <a:t>We wanted to collect data directly from Sheriffs, especially in more rural areas.</a:t>
            </a:r>
          </a:p>
          <a:p>
            <a:endParaRPr lang="en-US" b="0" dirty="0"/>
          </a:p>
          <a:p>
            <a:r>
              <a:rPr lang="en-US" b="0" dirty="0"/>
              <a:t>Transition: Stress Ben Hill’s length of time as an area for concern, especially since Ben Hill has an ERF in their county.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51BC-EB9F-6142-A903-B8BCAD1993C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89708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63994-AFB8-9911-A531-40A3A895B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7C13D-F709-58ED-0FCB-2B79529CD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7812E-ED56-D441-133D-13649517309B}"/>
              </a:ext>
            </a:extLst>
          </p:cNvPr>
          <p:cNvSpPr>
            <a:spLocks noGrp="1"/>
          </p:cNvSpPr>
          <p:nvPr>
            <p:ph type="body" idx="1"/>
          </p:nvPr>
        </p:nvSpPr>
        <p:spPr/>
        <p:txBody>
          <a:bodyPr/>
          <a:lstStyle/>
          <a:p>
            <a:pPr algn="l">
              <a:buFont typeface="+mj-lt"/>
              <a:buAutoNum type="arabicPeriod"/>
            </a:pPr>
            <a:r>
              <a:rPr lang="en-US" sz="1200" b="1" i="0" dirty="0">
                <a:solidFill>
                  <a:srgbClr val="374151"/>
                </a:solidFill>
                <a:effectLst/>
                <a:latin typeface="Arial" panose="020B0604020202020204" pitchFamily="34" charset="0"/>
                <a:cs typeface="Arial" panose="020B0604020202020204" pitchFamily="34" charset="0"/>
              </a:rPr>
              <a:t>Lower Than Expected Transports:</a:t>
            </a:r>
            <a:r>
              <a:rPr lang="en-US" sz="1200" b="0" i="0" dirty="0">
                <a:solidFill>
                  <a:srgbClr val="374151"/>
                </a:solidFill>
                <a:effectLst/>
                <a:latin typeface="Arial" panose="020B0604020202020204" pitchFamily="34" charset="0"/>
                <a:cs typeface="Arial" panose="020B0604020202020204" pitchFamily="34" charset="0"/>
              </a:rPr>
              <a:t> The study revealed a lower overall number of transports than initially anticipated. This finding contrasts the initial assumptions about the frequency of mental health transports within the studied period.</a:t>
            </a:r>
          </a:p>
          <a:p>
            <a:pPr algn="l">
              <a:buFont typeface="+mj-lt"/>
              <a:buAutoNum type="arabicPeriod"/>
            </a:pPr>
            <a:r>
              <a:rPr lang="en-US" sz="1200" b="1" i="0" dirty="0">
                <a:solidFill>
                  <a:srgbClr val="374151"/>
                </a:solidFill>
                <a:effectLst/>
                <a:latin typeface="Arial" panose="020B0604020202020204" pitchFamily="34" charset="0"/>
                <a:cs typeface="Arial" panose="020B0604020202020204" pitchFamily="34" charset="0"/>
              </a:rPr>
              <a:t>Unacceptable Time Outliers:</a:t>
            </a:r>
            <a:r>
              <a:rPr lang="en-US" sz="1200" b="0" i="0" dirty="0">
                <a:solidFill>
                  <a:srgbClr val="374151"/>
                </a:solidFill>
                <a:effectLst/>
                <a:latin typeface="Arial" panose="020B0604020202020204" pitchFamily="34" charset="0"/>
                <a:cs typeface="Arial" panose="020B0604020202020204" pitchFamily="34" charset="0"/>
              </a:rPr>
              <a:t> Identified outliers in the time taken for transports that were deemed unacceptable to all involved parties. This suggests inconsistencies or significant delays that may impact the efficiency of the transport process.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dirty="0">
                <a:solidFill>
                  <a:srgbClr val="374151"/>
                </a:solidFill>
                <a:effectLst/>
                <a:latin typeface="Arial" panose="020B0604020202020204" pitchFamily="34" charset="0"/>
                <a:cs typeface="Arial" panose="020B0604020202020204" pitchFamily="34" charset="0"/>
              </a:rPr>
              <a:t> Availability of Beds Close to Home: </a:t>
            </a:r>
            <a:r>
              <a:rPr lang="en-US" sz="1800" dirty="0">
                <a:effectLst/>
                <a:latin typeface="Calibri" panose="020F0502020204030204" pitchFamily="34" charset="0"/>
                <a:ea typeface="Calibri" panose="020F0502020204030204" pitchFamily="34" charset="0"/>
              </a:rPr>
              <a:t>Almost 80% of transports had a round-trip milage of 120 miles or less.  However, we saw some instances of trips into metro Atlanta and farther north.  We know that is not the best use of your time and often removes the individual from their natural support systems.  </a:t>
            </a:r>
          </a:p>
          <a:p>
            <a:pPr algn="l">
              <a:buFont typeface="+mj-lt"/>
              <a:buAutoNum type="arabicPeriod"/>
            </a:pPr>
            <a:endParaRPr lang="en-US" sz="1200" b="0" i="0" dirty="0">
              <a:solidFill>
                <a:srgbClr val="374151"/>
              </a:solidFill>
              <a:effectLst/>
              <a:latin typeface="Arial" panose="020B0604020202020204" pitchFamily="34" charset="0"/>
              <a:cs typeface="Arial" panose="020B0604020202020204" pitchFamily="34" charset="0"/>
            </a:endParaRPr>
          </a:p>
          <a:p>
            <a:pPr algn="l">
              <a:buFont typeface="+mj-lt"/>
              <a:buNone/>
            </a:pPr>
            <a:r>
              <a:rPr lang="en-US" sz="1200" b="0" i="0" dirty="0">
                <a:solidFill>
                  <a:srgbClr val="374151"/>
                </a:solidFill>
                <a:effectLst/>
                <a:latin typeface="Arial" panose="020B0604020202020204" pitchFamily="34" charset="0"/>
                <a:cs typeface="Arial" panose="020B0604020202020204" pitchFamily="34" charset="0"/>
              </a:rPr>
              <a:t>DBHDD Challenge: We are looking deeper into the results of this preliminary data. Our main focus will be looking at how we can decrease the transportation timeframes. </a:t>
            </a:r>
          </a:p>
          <a:p>
            <a:pPr algn="l">
              <a:buFont typeface="+mj-lt"/>
              <a:buNone/>
            </a:pPr>
            <a:endParaRPr lang="en-US" sz="1200" b="0" i="0" dirty="0">
              <a:solidFill>
                <a:srgbClr val="374151"/>
              </a:solidFill>
              <a:effectLst/>
              <a:latin typeface="Arial" panose="020B0604020202020204" pitchFamily="34" charset="0"/>
              <a:cs typeface="Arial" panose="020B0604020202020204" pitchFamily="34" charset="0"/>
            </a:endParaRPr>
          </a:p>
          <a:p>
            <a:pPr algn="l">
              <a:buFont typeface="+mj-lt"/>
              <a:buNone/>
            </a:pPr>
            <a:r>
              <a:rPr lang="en-US" sz="1200" b="0" i="0" dirty="0">
                <a:solidFill>
                  <a:srgbClr val="374151"/>
                </a:solidFill>
                <a:effectLst/>
                <a:latin typeface="Arial" panose="020B0604020202020204" pitchFamily="34" charset="0"/>
                <a:cs typeface="Arial" panose="020B0604020202020204" pitchFamily="34" charset="0"/>
              </a:rPr>
              <a:t>Reducing transportation time = more time for officers to focus on public safety emergencies.</a:t>
            </a:r>
          </a:p>
          <a:p>
            <a:pPr algn="l" rtl="0" fontAlgn="base"/>
            <a:endParaRPr lang="en-US" sz="1800" b="0" dirty="0">
              <a:latin typeface="Arial"/>
              <a:cs typeface="Arial"/>
            </a:endParaRPr>
          </a:p>
        </p:txBody>
      </p:sp>
      <p:sp>
        <p:nvSpPr>
          <p:cNvPr id="4" name="Slide Number Placeholder 3">
            <a:extLst>
              <a:ext uri="{FF2B5EF4-FFF2-40B4-BE49-F238E27FC236}">
                <a16:creationId xmlns:a16="http://schemas.microsoft.com/office/drawing/2014/main" id="{EE4027B3-DEF1-83C4-0A39-0A4CB65ED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51BC-EB9F-6142-A903-B8BCAD1993C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2063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9B2108D0-3CDA-4E00-A1A9-0EEC177F0FE2}" type="slidenum">
              <a:rPr lang="en-US" smtClean="0"/>
              <a:t>2</a:t>
            </a:fld>
            <a:endParaRPr lang="en-US"/>
          </a:p>
        </p:txBody>
      </p:sp>
    </p:spTree>
    <p:extLst>
      <p:ext uri="{BB962C8B-B14F-4D97-AF65-F5344CB8AC3E}">
        <p14:creationId xmlns:p14="http://schemas.microsoft.com/office/powerpoint/2010/main" val="702923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43541"/>
                </a:solidFill>
                <a:effectLst/>
                <a:latin typeface="Söhne"/>
              </a:rPr>
              <a:t>The Behavioral Health Reform and Innovation Commission is currently reviewing state forensic laws, regulations and policies affecting the interaction of individuals with behavioral health issues between the criminal justice system and the behavioral health system. </a:t>
            </a:r>
          </a:p>
          <a:p>
            <a:pPr algn="l"/>
            <a:r>
              <a:rPr lang="en-US" b="0" i="0" dirty="0">
                <a:solidFill>
                  <a:srgbClr val="343541"/>
                </a:solidFill>
                <a:effectLst/>
                <a:latin typeface="Söhne"/>
              </a:rPr>
              <a:t>Goals: </a:t>
            </a:r>
          </a:p>
          <a:p>
            <a:pPr marL="171450" indent="-171450" algn="l">
              <a:buFont typeface="Arial" panose="020B0604020202020204" pitchFamily="34" charset="0"/>
              <a:buChar char="•"/>
            </a:pPr>
            <a:r>
              <a:rPr lang="en-US" b="0" i="0" dirty="0">
                <a:solidFill>
                  <a:srgbClr val="343541"/>
                </a:solidFill>
                <a:effectLst/>
                <a:latin typeface="Söhne"/>
              </a:rPr>
              <a:t>Identify best practices for reducing wait times for competency evaluations  </a:t>
            </a:r>
          </a:p>
          <a:p>
            <a:pPr marL="171450" indent="-171450" algn="l">
              <a:buFont typeface="Arial" panose="020B0604020202020204" pitchFamily="34" charset="0"/>
              <a:buChar char="•"/>
            </a:pPr>
            <a:r>
              <a:rPr lang="en-US" b="0" i="0" dirty="0">
                <a:solidFill>
                  <a:srgbClr val="343541"/>
                </a:solidFill>
                <a:effectLst/>
                <a:latin typeface="Söhne"/>
              </a:rPr>
              <a:t>Identify current services and resources available for individuals in the criminal justice system who have been found incompetent to stand trial</a:t>
            </a:r>
          </a:p>
          <a:p>
            <a:pPr marL="171450" indent="-171450" algn="l">
              <a:buFont typeface="Arial" panose="020B0604020202020204" pitchFamily="34" charset="0"/>
              <a:buChar char="•"/>
            </a:pPr>
            <a:r>
              <a:rPr lang="en-US" b="0" i="0" dirty="0">
                <a:solidFill>
                  <a:srgbClr val="343541"/>
                </a:solidFill>
                <a:effectLst/>
                <a:latin typeface="Söhne"/>
              </a:rPr>
              <a:t>Develop recommendations to address the growing number of individuals deemed incompetent to stand trial, including increasing prevention and diversion efforts</a:t>
            </a:r>
            <a:endParaRPr lang="en-US" b="1" dirty="0"/>
          </a:p>
        </p:txBody>
      </p:sp>
      <p:sp>
        <p:nvSpPr>
          <p:cNvPr id="4" name="Slide Number Placeholder 3"/>
          <p:cNvSpPr>
            <a:spLocks noGrp="1"/>
          </p:cNvSpPr>
          <p:nvPr>
            <p:ph type="sldNum" sz="quarter" idx="5"/>
          </p:nvPr>
        </p:nvSpPr>
        <p:spPr/>
        <p:txBody>
          <a:bodyPr/>
          <a:lstStyle/>
          <a:p>
            <a:fld id="{30A0A1DD-84EC-4DD3-B4CF-B28F4B49FD45}" type="slidenum">
              <a:rPr lang="en-US" smtClean="0"/>
              <a:t>20</a:t>
            </a:fld>
            <a:endParaRPr lang="en-US"/>
          </a:p>
        </p:txBody>
      </p:sp>
    </p:spTree>
    <p:extLst>
      <p:ext uri="{BB962C8B-B14F-4D97-AF65-F5344CB8AC3E}">
        <p14:creationId xmlns:p14="http://schemas.microsoft.com/office/powerpoint/2010/main" val="2623236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latin typeface="Arial" panose="020B0604020202020204" pitchFamily="34" charset="0"/>
                <a:cs typeface="Arial" panose="020B0604020202020204" pitchFamily="34" charset="0"/>
              </a:rPr>
              <a:t>Takeaway: How we are working with local partners to reduce recidivism. </a:t>
            </a:r>
          </a:p>
          <a:p>
            <a:pPr marL="0" indent="0">
              <a:buFont typeface="Arial" panose="020B0604020202020204" pitchFamily="34" charset="0"/>
              <a:buNone/>
            </a:pPr>
            <a:endParaRPr lang="en-US"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1" dirty="0">
                <a:latin typeface="Arial" panose="020B0604020202020204" pitchFamily="34" charset="0"/>
                <a:cs typeface="Arial" panose="020B0604020202020204" pitchFamily="34" charset="0"/>
              </a:rPr>
              <a:t>Jail-in Reach Pilots</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 April 2023, DBHDD began work on expanding the Jail In-Reach program to increase engagement within the jail and provide the opportunity of a warm hand-off at the point of reentry</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Goal: decrease hospitalization incarceration, homelessness, and reduce recidivism</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Five sites: Hall, DeKalb, Walton, Chatham and Lowndes counties.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Collaboration between Behavioral Health and Judicial Partners from the onset (Courts, Sherriff, Jails, CSB, DBHDD, Universities, etc.)</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Utilization of a standardized and validated screening tool will allow us to collect and compare data across sites.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Providing a team approach will increase engagement within the jail.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Utilizing the strengths of the FPM as a valuable member of our workforce.</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246193F-74AA-4E81-951E-D9C103AAEFF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6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a:lnSpc>
                <a:spcPct val="107000"/>
              </a:lnSpc>
            </a:pPr>
            <a:r>
              <a:rPr lang="en-US" sz="1100">
                <a:latin typeface="Calibri" panose="020F0502020204030204" pitchFamily="34" charset="0"/>
                <a:ea typeface="Calibri" panose="020F0502020204030204" pitchFamily="34" charset="0"/>
                <a:cs typeface="Times New Roman" panose="02020603050405020304" pitchFamily="18" charset="0"/>
              </a:rPr>
              <a:t>Make note of community outreach team that may be in audience</a:t>
            </a:r>
          </a:p>
        </p:txBody>
      </p:sp>
      <p:sp>
        <p:nvSpPr>
          <p:cNvPr id="4" name="Slide Number Placeholder 3"/>
          <p:cNvSpPr>
            <a:spLocks noGrp="1"/>
          </p:cNvSpPr>
          <p:nvPr>
            <p:ph type="sldNum" sz="quarter" idx="10"/>
          </p:nvPr>
        </p:nvSpPr>
        <p:spPr/>
        <p:txBody>
          <a:bodyPr numCol="1"/>
          <a:lstStyle/>
          <a:p>
            <a:pPr defTabSz="931774">
              <a:defRPr/>
            </a:pPr>
            <a:fld id="{7FB651BC-EB9F-6142-A903-B8BCAD1993CA}"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2359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nSpc>
                <a:spcPct val="107000"/>
              </a:lnSpc>
              <a:buFont typeface="+mj-lt"/>
              <a:buAutoNum type="arabicPeriod"/>
            </a:pPr>
            <a:r>
              <a:rPr lang="en-US" dirty="0">
                <a:latin typeface="Arial" panose="020B0604020202020204" pitchFamily="34" charset="0"/>
                <a:ea typeface="Calibri" panose="020F0502020204030204" pitchFamily="34" charset="0"/>
                <a:cs typeface="Times New Roman" panose="02020603050405020304" pitchFamily="18" charset="0"/>
              </a:rPr>
              <a:t>How do we accomplish this Mission? - Provider Network (Who we serve)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dirty="0">
                <a:solidFill>
                  <a:srgbClr val="000300"/>
                </a:solidFill>
                <a:latin typeface="Arial" panose="020B0604020202020204" pitchFamily="34" charset="0"/>
                <a:ea typeface="Calibri" panose="020F0502020204030204" pitchFamily="34" charset="0"/>
                <a:cs typeface="Times New Roman" panose="02020603050405020304" pitchFamily="18" charset="0"/>
              </a:rPr>
              <a:t>DBHDD operates five state hospitals and provides community-based services across the state through contracted providers. The department serves people living with mental health challenges, substance use disorders, intellectual and developmental disabilities, or any combination of these. As Georgia’s public safety net, our primary responsibility is to serve people who are uninsured. We also serve individuals on Medicaid and others with few resources or options.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dirty="0">
                <a:latin typeface="Arial" panose="020B0604020202020204" pitchFamily="34" charset="0"/>
                <a:ea typeface="Calibri" panose="020F0502020204030204" pitchFamily="34" charset="0"/>
                <a:cs typeface="Times New Roman" panose="02020603050405020304" pitchFamily="18" charset="0"/>
              </a:rPr>
              <a:t>Over 4,500 state employees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dirty="0">
                <a:latin typeface="Arial" panose="020B0604020202020204" pitchFamily="34" charset="0"/>
                <a:ea typeface="Calibri" panose="020F0502020204030204" pitchFamily="34" charset="0"/>
                <a:cs typeface="Times New Roman" panose="02020603050405020304" pitchFamily="18" charset="0"/>
              </a:rPr>
              <a:t>855 providers in BH and DD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07000"/>
              </a:lnSpc>
              <a:buFont typeface="+mj-lt"/>
              <a:buAutoNum type="romanLcPeriod"/>
            </a:pPr>
            <a:r>
              <a:rPr lang="en-US" dirty="0">
                <a:latin typeface="Arial" panose="020B0604020202020204" pitchFamily="34" charset="0"/>
                <a:ea typeface="Calibri" panose="020F0502020204030204" pitchFamily="34" charset="0"/>
                <a:cs typeface="Times New Roman" panose="02020603050405020304" pitchFamily="18" charset="0"/>
              </a:rPr>
              <a:t>274 BH providers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07000"/>
              </a:lnSpc>
              <a:buFont typeface="+mj-lt"/>
              <a:buAutoNum type="romanLcPeriod"/>
            </a:pPr>
            <a:r>
              <a:rPr lang="en-US" dirty="0">
                <a:latin typeface="Arial" panose="020B0604020202020204" pitchFamily="34" charset="0"/>
                <a:ea typeface="Calibri" panose="020F0502020204030204" pitchFamily="34" charset="0"/>
                <a:cs typeface="Times New Roman" panose="02020603050405020304" pitchFamily="18" charset="0"/>
              </a:rPr>
              <a:t>581 DD providers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spcAft>
                <a:spcPts val="815"/>
              </a:spcAft>
              <a:buFont typeface="+mj-lt"/>
              <a:buAutoNum type="alphaLcPeriod"/>
            </a:pPr>
            <a:r>
              <a:rPr lang="en-US" dirty="0">
                <a:latin typeface="Arial" panose="020B0604020202020204" pitchFamily="34" charset="0"/>
                <a:ea typeface="Calibri" panose="020F0502020204030204" pitchFamily="34" charset="0"/>
                <a:cs typeface="Times New Roman" panose="02020603050405020304" pitchFamily="18" charset="0"/>
              </a:rPr>
              <a:t>13 BHCCs, 9 CSUs </a:t>
            </a:r>
          </a:p>
          <a:p>
            <a:pPr marL="349415" indent="-349415">
              <a:lnSpc>
                <a:spcPct val="107000"/>
              </a:lnSpc>
              <a:buFont typeface="+mj-lt"/>
              <a:buAutoNum type="arabicPeriod"/>
            </a:pPr>
            <a:r>
              <a:rPr lang="en-US" dirty="0">
                <a:latin typeface="Arial" panose="020B0604020202020204" pitchFamily="34" charset="0"/>
                <a:ea typeface="Calibri" panose="020F0502020204030204" pitchFamily="34" charset="0"/>
                <a:cs typeface="Times New Roman" panose="02020603050405020304" pitchFamily="18" charset="0"/>
              </a:rPr>
              <a:t>Agency background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07000"/>
              </a:lnSpc>
              <a:buFont typeface="+mj-lt"/>
              <a:buAutoNum type="romanLcPeriod"/>
            </a:pPr>
            <a:r>
              <a:rPr lang="en-US" dirty="0">
                <a:latin typeface="Arial" panose="020B0604020202020204" pitchFamily="34" charset="0"/>
                <a:ea typeface="Calibri" panose="020F0502020204030204" pitchFamily="34" charset="0"/>
                <a:cs typeface="Times New Roman" panose="02020603050405020304" pitchFamily="18" charset="0"/>
              </a:rPr>
              <a:t>Why is this work important to you?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dirty="0">
                <a:latin typeface="Arial" panose="020B0604020202020204" pitchFamily="34" charset="0"/>
                <a:ea typeface="Calibri" panose="020F0502020204030204" pitchFamily="34" charset="0"/>
                <a:cs typeface="Times New Roman" panose="02020603050405020304" pitchFamily="18" charset="0"/>
              </a:rPr>
              <a:t>What is your mission and vision for the agency?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07000"/>
              </a:lnSpc>
              <a:buFont typeface="+mj-lt"/>
              <a:buAutoNum type="romanLcPeriod"/>
            </a:pPr>
            <a:r>
              <a:rPr lang="en-US" dirty="0">
                <a:latin typeface="Arial" panose="020B0604020202020204" pitchFamily="34" charset="0"/>
                <a:ea typeface="Calibri" panose="020F0502020204030204" pitchFamily="34" charset="0"/>
                <a:cs typeface="Times New Roman" panose="02020603050405020304" pitchFamily="18" charset="0"/>
              </a:rPr>
              <a:t>(Give example of family member that has mental illness)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91179" indent="-291179">
              <a:lnSpc>
                <a:spcPct val="107000"/>
              </a:lnSpc>
              <a:spcAft>
                <a:spcPts val="815"/>
              </a:spcAft>
              <a:buFont typeface="+mj-lt"/>
              <a:buAutoNum type="arabicPeriod"/>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FB651BC-EB9F-6142-A903-B8BCAD1993CA}" type="slidenum">
              <a:rPr lang="en-US" smtClean="0"/>
              <a:t>3</a:t>
            </a:fld>
            <a:endParaRPr lang="en-US"/>
          </a:p>
        </p:txBody>
      </p:sp>
    </p:spTree>
    <p:extLst>
      <p:ext uri="{BB962C8B-B14F-4D97-AF65-F5344CB8AC3E}">
        <p14:creationId xmlns:p14="http://schemas.microsoft.com/office/powerpoint/2010/main" val="148538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chemeClr val="bg1"/>
                </a:solidFill>
                <a:latin typeface="Arial"/>
                <a:cs typeface="Arial"/>
              </a:rPr>
              <a:t>A direct, national three-digit line, </a:t>
            </a:r>
            <a:r>
              <a:rPr lang="en-US" b="1">
                <a:solidFill>
                  <a:schemeClr val="bg1"/>
                </a:solidFill>
                <a:latin typeface="Arial"/>
                <a:cs typeface="Arial"/>
              </a:rPr>
              <a:t>9-8-8</a:t>
            </a:r>
            <a:r>
              <a:rPr lang="en-US">
                <a:solidFill>
                  <a:schemeClr val="bg1"/>
                </a:solidFill>
                <a:latin typeface="Arial"/>
                <a:cs typeface="Arial"/>
              </a:rPr>
              <a:t>, will open the door for millions of Americans to seek the help they need, while sending the message to the country that healing, hope and help are happening every day. In Georgia, the 9-8-8 calls will be answered by the Georgia Crisis and Access Line (GCAL), 24 hours a day, 7 days a week, 365 days a year. </a:t>
            </a:r>
            <a:endParaRPr lang="en-US">
              <a:solidFill>
                <a:schemeClr val="bg1"/>
              </a:solidFill>
            </a:endParaRPr>
          </a:p>
          <a:p>
            <a:pPr defTabSz="933917">
              <a:defRPr/>
            </a:pPr>
            <a:endParaRPr lang="en-US">
              <a:solidFill>
                <a:schemeClr val="bg1"/>
              </a:solidFill>
            </a:endParaRPr>
          </a:p>
          <a:p>
            <a:pPr>
              <a:spcAft>
                <a:spcPts val="612"/>
              </a:spcAft>
            </a:pPr>
            <a:r>
              <a:rPr lang="en-US" b="1">
                <a:solidFill>
                  <a:schemeClr val="bg1"/>
                </a:solidFill>
                <a:latin typeface="Arial"/>
                <a:cs typeface="Arial"/>
              </a:rPr>
              <a:t>Some of 9-8-8’s key features include: </a:t>
            </a:r>
            <a:endParaRPr lang="en-US" b="1">
              <a:solidFill>
                <a:schemeClr val="bg1"/>
              </a:solidFill>
            </a:endParaRPr>
          </a:p>
          <a:p>
            <a:pPr marL="181595" indent="-181595">
              <a:spcAft>
                <a:spcPts val="612"/>
              </a:spcAft>
              <a:buSzPct val="120000"/>
              <a:buFont typeface="Arial" panose="020B0604020202020204" pitchFamily="34" charset="0"/>
              <a:buChar char="•"/>
            </a:pPr>
            <a:r>
              <a:rPr lang="en-US">
                <a:solidFill>
                  <a:schemeClr val="bg1"/>
                </a:solidFill>
                <a:latin typeface="Arial"/>
                <a:cs typeface="Arial"/>
              </a:rPr>
              <a:t>Connecting a person in a behavioral health crisis to someone who can address their immediate needs and help connect them to ongoing care</a:t>
            </a:r>
          </a:p>
          <a:p>
            <a:pPr marL="181595" indent="-181595">
              <a:spcAft>
                <a:spcPts val="612"/>
              </a:spcAft>
              <a:buSzPct val="120000"/>
              <a:buFont typeface="Arial" panose="020B0604020202020204" pitchFamily="34" charset="0"/>
              <a:buChar char="•"/>
            </a:pPr>
            <a:r>
              <a:rPr lang="en-US">
                <a:solidFill>
                  <a:schemeClr val="bg1"/>
                </a:solidFill>
                <a:latin typeface="Arial"/>
                <a:cs typeface="Arial"/>
              </a:rPr>
              <a:t>Promote cost efficiency by providing the most appropriate response</a:t>
            </a:r>
          </a:p>
          <a:p>
            <a:pPr marL="181595" indent="-181595">
              <a:spcAft>
                <a:spcPts val="612"/>
              </a:spcAft>
              <a:buSzPct val="120000"/>
              <a:buFont typeface="Arial" panose="020B0604020202020204" pitchFamily="34" charset="0"/>
              <a:buChar char="•"/>
            </a:pPr>
            <a:r>
              <a:rPr lang="en-US">
                <a:solidFill>
                  <a:schemeClr val="bg1"/>
                </a:solidFill>
                <a:latin typeface="Arial"/>
                <a:cs typeface="Arial"/>
              </a:rPr>
              <a:t>Reducing burden on law enforcement, public health and other safety resources when not appropriate</a:t>
            </a:r>
          </a:p>
          <a:p>
            <a:pPr marL="181595" indent="-181595">
              <a:spcAft>
                <a:spcPts val="612"/>
              </a:spcAft>
              <a:buSzPct val="120000"/>
              <a:buFont typeface="Arial" panose="020B0604020202020204" pitchFamily="34" charset="0"/>
              <a:buChar char="•"/>
            </a:pPr>
            <a:r>
              <a:rPr lang="en-US">
                <a:solidFill>
                  <a:schemeClr val="bg1"/>
                </a:solidFill>
                <a:latin typeface="Arial"/>
                <a:cs typeface="Arial"/>
              </a:rPr>
              <a:t>Helping end stigma of seeking or accessing behavioral healthcare</a:t>
            </a:r>
            <a:endParaRPr lang="en-US">
              <a:latin typeface="Arial"/>
              <a:cs typeface="Arial"/>
            </a:endParaRPr>
          </a:p>
          <a:p>
            <a:pPr defTabSz="933917">
              <a:defRPr/>
            </a:pPr>
            <a:endParaRPr lang="en-US">
              <a:solidFill>
                <a:schemeClr val="bg1"/>
              </a:solidFill>
            </a:endParaRPr>
          </a:p>
          <a:p>
            <a:endParaRPr lang="en-US"/>
          </a:p>
        </p:txBody>
      </p:sp>
      <p:sp>
        <p:nvSpPr>
          <p:cNvPr id="4" name="Slide Number Placeholder 3"/>
          <p:cNvSpPr>
            <a:spLocks noGrp="1"/>
          </p:cNvSpPr>
          <p:nvPr>
            <p:ph type="sldNum" sz="quarter" idx="5"/>
          </p:nvPr>
        </p:nvSpPr>
        <p:spPr/>
        <p:txBody>
          <a:bodyPr/>
          <a:lstStyle/>
          <a:p>
            <a:fld id="{7FB651BC-EB9F-6142-A903-B8BCAD1993CA}" type="slidenum">
              <a:rPr lang="en-US" smtClean="0"/>
              <a:pPr/>
              <a:t>4</a:t>
            </a:fld>
            <a:endParaRPr lang="en-US"/>
          </a:p>
        </p:txBody>
      </p:sp>
    </p:spTree>
    <p:extLst>
      <p:ext uri="{BB962C8B-B14F-4D97-AF65-F5344CB8AC3E}">
        <p14:creationId xmlns:p14="http://schemas.microsoft.com/office/powerpoint/2010/main" val="298679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tell you about this today, because only 16% of Georgians are aware of 988… You can change someone’s life by dialing 988.</a:t>
            </a:r>
          </a:p>
        </p:txBody>
      </p:sp>
      <p:sp>
        <p:nvSpPr>
          <p:cNvPr id="4" name="Slide Number Placeholder 3"/>
          <p:cNvSpPr>
            <a:spLocks noGrp="1"/>
          </p:cNvSpPr>
          <p:nvPr>
            <p:ph type="sldNum" sz="quarter" idx="5"/>
          </p:nvPr>
        </p:nvSpPr>
        <p:spPr/>
        <p:txBody>
          <a:bodyPr/>
          <a:lstStyle/>
          <a:p>
            <a:fld id="{30A0A1DD-84EC-4DD3-B4CF-B28F4B49FD45}" type="slidenum">
              <a:rPr lang="en-US" smtClean="0"/>
              <a:t>5</a:t>
            </a:fld>
            <a:endParaRPr lang="en-US"/>
          </a:p>
        </p:txBody>
      </p:sp>
    </p:spTree>
    <p:extLst>
      <p:ext uri="{BB962C8B-B14F-4D97-AF65-F5344CB8AC3E}">
        <p14:creationId xmlns:p14="http://schemas.microsoft.com/office/powerpoint/2010/main" val="106666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A0A1DD-84EC-4DD3-B4CF-B28F4B49FD45}" type="slidenum">
              <a:rPr lang="en-US" smtClean="0"/>
              <a:t>6</a:t>
            </a:fld>
            <a:endParaRPr lang="en-US"/>
          </a:p>
        </p:txBody>
      </p:sp>
    </p:spTree>
    <p:extLst>
      <p:ext uri="{BB962C8B-B14F-4D97-AF65-F5344CB8AC3E}">
        <p14:creationId xmlns:p14="http://schemas.microsoft.com/office/powerpoint/2010/main" val="107250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A0A1DD-84EC-4DD3-B4CF-B28F4B49FD45}" type="slidenum">
              <a:rPr lang="en-US" smtClean="0"/>
              <a:t>7</a:t>
            </a:fld>
            <a:endParaRPr lang="en-US"/>
          </a:p>
        </p:txBody>
      </p:sp>
    </p:spTree>
    <p:extLst>
      <p:ext uri="{BB962C8B-B14F-4D97-AF65-F5344CB8AC3E}">
        <p14:creationId xmlns:p14="http://schemas.microsoft.com/office/powerpoint/2010/main" val="360208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A0A1DD-84EC-4DD3-B4CF-B28F4B49FD45}" type="slidenum">
              <a:rPr lang="en-US" smtClean="0"/>
              <a:t>8</a:t>
            </a:fld>
            <a:endParaRPr lang="en-US"/>
          </a:p>
        </p:txBody>
      </p:sp>
    </p:spTree>
    <p:extLst>
      <p:ext uri="{BB962C8B-B14F-4D97-AF65-F5344CB8AC3E}">
        <p14:creationId xmlns:p14="http://schemas.microsoft.com/office/powerpoint/2010/main" val="1862895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DBHDD recently completed three studies to create a roadmap for how to further improve our behavioral health care delivery system.</a:t>
            </a:r>
          </a:p>
          <a:p>
            <a:endParaRPr lang="en-US" dirty="0"/>
          </a:p>
          <a:p>
            <a:r>
              <a:rPr lang="en-US" dirty="0"/>
              <a:t>#1: Workforce: Examines how to address workforce shortages, recruitment and retention at our five state hospitals</a:t>
            </a:r>
          </a:p>
          <a:p>
            <a:r>
              <a:rPr lang="en-US" dirty="0"/>
              <a:t>#2: Provider Rates: Long overdue analysis on how our state pays providers using Medicaid funds</a:t>
            </a:r>
          </a:p>
          <a:p>
            <a:r>
              <a:rPr lang="en-US" dirty="0"/>
              <a:t>#3: Bed Capacity: Projects our crisis bed needs for next 10 years.</a:t>
            </a:r>
          </a:p>
          <a:p>
            <a:r>
              <a:rPr lang="en-US" dirty="0"/>
              <a:t>#4: Transport Study: Studies impact of transporting individuals experiencing a crisis to an Emergency Receiving Facility.</a:t>
            </a:r>
          </a:p>
        </p:txBody>
      </p:sp>
      <p:sp>
        <p:nvSpPr>
          <p:cNvPr id="4" name="Slide Number Placeholder 3"/>
          <p:cNvSpPr>
            <a:spLocks noGrp="1"/>
          </p:cNvSpPr>
          <p:nvPr>
            <p:ph type="sldNum" sz="quarter" idx="5"/>
          </p:nvPr>
        </p:nvSpPr>
        <p:spPr/>
        <p:txBody>
          <a:bodyPr/>
          <a:lstStyle/>
          <a:p>
            <a:fld id="{30A0A1DD-84EC-4DD3-B4CF-B28F4B49FD45}" type="slidenum">
              <a:rPr lang="en-US" smtClean="0"/>
              <a:t>9</a:t>
            </a:fld>
            <a:endParaRPr lang="en-US"/>
          </a:p>
        </p:txBody>
      </p:sp>
    </p:spTree>
    <p:extLst>
      <p:ext uri="{BB962C8B-B14F-4D97-AF65-F5344CB8AC3E}">
        <p14:creationId xmlns:p14="http://schemas.microsoft.com/office/powerpoint/2010/main" val="132646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10633E-B5BF-7C48-9753-DDAD0C53CC1F}" type="slidenum">
              <a:rPr lang="en-US" smtClean="0"/>
              <a:t>‹#›</a:t>
            </a:fld>
            <a:endParaRPr lang="en-US"/>
          </a:p>
        </p:txBody>
      </p:sp>
      <p:sp>
        <p:nvSpPr>
          <p:cNvPr id="5"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B10633E-B5BF-7C48-9753-DDAD0C53CC1F}" type="slidenum">
              <a:rPr lang="en-US" smtClean="0"/>
              <a:t>‹#›</a:t>
            </a:fld>
            <a:endParaRPr lang="en-US"/>
          </a:p>
        </p:txBody>
      </p:sp>
      <p:sp>
        <p:nvSpPr>
          <p:cNvPr id="8"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B10633E-B5BF-7C48-9753-DDAD0C53CC1F}" type="slidenum">
              <a:rPr lang="en-US" smtClean="0"/>
              <a:t>‹#›</a:t>
            </a:fld>
            <a:endParaRPr lang="en-US"/>
          </a:p>
        </p:txBody>
      </p:sp>
      <p:sp>
        <p:nvSpPr>
          <p:cNvPr id="8"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ypical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87131"/>
          </a:xfrm>
          <a:prstGeom prst="rect">
            <a:avLst/>
          </a:prstGeom>
        </p:spPr>
        <p:txBody>
          <a:bodyPr lIns="274320"/>
          <a:lstStyle/>
          <a:p>
            <a:r>
              <a:rPr lang="en-US"/>
              <a:t>Click to edit Master title style</a:t>
            </a:r>
          </a:p>
        </p:txBody>
      </p:sp>
    </p:spTree>
    <p:extLst>
      <p:ext uri="{BB962C8B-B14F-4D97-AF65-F5344CB8AC3E}">
        <p14:creationId xmlns:p14="http://schemas.microsoft.com/office/powerpoint/2010/main" val="3390857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Stack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79200" cy="758952"/>
          </a:xfrm>
        </p:spPr>
        <p:txBody>
          <a:bodyPr/>
          <a:lstStyle>
            <a:lvl1pPr>
              <a:defRPr>
                <a:solidFill>
                  <a:srgbClr val="3D58A7"/>
                </a:solidFill>
              </a:defRPr>
            </a:lvl1pPr>
          </a:lstStyle>
          <a:p>
            <a:r>
              <a:rPr kumimoji="0" lang="en-US"/>
              <a:t>Click to edit Master title style</a:t>
            </a:r>
          </a:p>
        </p:txBody>
      </p:sp>
      <p:sp>
        <p:nvSpPr>
          <p:cNvPr id="4" name="Text Placeholder 3"/>
          <p:cNvSpPr>
            <a:spLocks noGrp="1"/>
          </p:cNvSpPr>
          <p:nvPr>
            <p:ph type="body" sz="quarter" idx="10"/>
          </p:nvPr>
        </p:nvSpPr>
        <p:spPr>
          <a:xfrm>
            <a:off x="401638" y="1447800"/>
            <a:ext cx="11339512" cy="685800"/>
          </a:xfrm>
        </p:spPr>
        <p:txBody>
          <a:bodyPr/>
          <a:lstStyle>
            <a:lvl1pPr marL="0" indent="0">
              <a:buFontTx/>
              <a:buNone/>
              <a:defRPr/>
            </a:lvl1pPr>
          </a:lstStyle>
          <a:p>
            <a:pPr lvl="0"/>
            <a:r>
              <a:rPr lang="en-US"/>
              <a:t>Click to edit Master text styles</a:t>
            </a:r>
          </a:p>
        </p:txBody>
      </p:sp>
      <p:sp>
        <p:nvSpPr>
          <p:cNvPr id="8" name="Content Placeholder 7"/>
          <p:cNvSpPr>
            <a:spLocks noGrp="1"/>
          </p:cNvSpPr>
          <p:nvPr>
            <p:ph sz="quarter" idx="1"/>
          </p:nvPr>
        </p:nvSpPr>
        <p:spPr>
          <a:xfrm>
            <a:off x="401637" y="2133600"/>
            <a:ext cx="11302501" cy="4225493"/>
          </a:xfrm>
        </p:spPr>
        <p:txBody>
          <a:bodyPr anchor="t" anchorCtr="0"/>
          <a:lstStyle>
            <a:lvl1pPr>
              <a:buClrTx/>
              <a:defRPr/>
            </a:lvl1pPr>
            <a:lvl2pPr>
              <a:buClr>
                <a:srgbClr val="3D58A7"/>
              </a:buClr>
              <a:defRPr>
                <a:solidFill>
                  <a:schemeClr val="accent5">
                    <a:lumMod val="25000"/>
                  </a:schemeClr>
                </a:solidFill>
              </a:defRPr>
            </a:lvl2pPr>
            <a:lvl3pPr marL="822960" indent="-228600">
              <a:buClr>
                <a:srgbClr val="414042"/>
              </a:buClr>
              <a:buFont typeface="Wingdings" panose="05000000000000000000" pitchFamily="2" charset="2"/>
              <a:buChar char="v"/>
              <a:defRPr/>
            </a:lvl3pPr>
            <a:lvl4pPr>
              <a:buClr>
                <a:srgbClr val="183319"/>
              </a:buClr>
              <a:defRPr>
                <a:solidFill>
                  <a:schemeClr val="accent5">
                    <a:lumMod val="25000"/>
                  </a:schemeClr>
                </a:solidFill>
              </a:defRPr>
            </a:lvl4pPr>
            <a:lvl5pPr>
              <a:buClr>
                <a:srgbClr val="3D58A7"/>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Rectangle 11"/>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a:solidFill>
                <a:schemeClr val="bg2"/>
              </a:solidFill>
            </a:endParaRPr>
          </a:p>
        </p:txBody>
      </p:sp>
      <p:sp>
        <p:nvSpPr>
          <p:cNvPr id="13" name="TextBox 12"/>
          <p:cNvSpPr txBox="1"/>
          <p:nvPr userDrawn="1"/>
        </p:nvSpPr>
        <p:spPr>
          <a:xfrm>
            <a:off x="203200" y="6391657"/>
            <a:ext cx="7315200" cy="276999"/>
          </a:xfrm>
          <a:prstGeom prst="rect">
            <a:avLst/>
          </a:prstGeom>
          <a:noFill/>
        </p:spPr>
        <p:txBody>
          <a:bodyPr wrap="square" rtlCol="0">
            <a:spAutoFit/>
          </a:bodyPr>
          <a:lstStyle/>
          <a:p>
            <a:r>
              <a:rPr lang="en-US" sz="1200">
                <a:solidFill>
                  <a:schemeClr val="bg2"/>
                </a:solidFill>
              </a:rPr>
              <a:t>Georgia Department of Behavioral Health and Developmental Disabilities</a:t>
            </a:r>
          </a:p>
        </p:txBody>
      </p:sp>
    </p:spTree>
    <p:extLst>
      <p:ext uri="{BB962C8B-B14F-4D97-AF65-F5344CB8AC3E}">
        <p14:creationId xmlns:p14="http://schemas.microsoft.com/office/powerpoint/2010/main" val="156304198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userDrawn="1"/>
        </p:nvSpPr>
        <p:spPr bwMode="auto">
          <a:xfrm>
            <a:off x="211328" y="6391657"/>
            <a:ext cx="11777472"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Content Placeholder 7"/>
          <p:cNvSpPr>
            <a:spLocks noGrp="1"/>
          </p:cNvSpPr>
          <p:nvPr>
            <p:ph sz="quarter" idx="1"/>
          </p:nvPr>
        </p:nvSpPr>
        <p:spPr>
          <a:xfrm>
            <a:off x="402336" y="1205948"/>
            <a:ext cx="11338560" cy="5148765"/>
          </a:xfrm>
        </p:spPr>
        <p:txBody>
          <a:bodyPr anchor="t" anchorCtr="0"/>
          <a:lstStyle>
            <a:lvl1pPr>
              <a:buClrTx/>
              <a:defRPr/>
            </a:lvl1pPr>
            <a:lvl2pPr>
              <a:buClr>
                <a:srgbClr val="3D58A7"/>
              </a:buClr>
              <a:defRPr>
                <a:solidFill>
                  <a:schemeClr val="accent5">
                    <a:lumMod val="25000"/>
                  </a:schemeClr>
                </a:solidFill>
              </a:defRPr>
            </a:lvl2pPr>
            <a:lvl3pPr marL="822960" indent="-228600">
              <a:buClr>
                <a:srgbClr val="414042"/>
              </a:buClr>
              <a:buFont typeface="Wingdings" panose="05000000000000000000" pitchFamily="2" charset="2"/>
              <a:buChar char="v"/>
              <a:defRPr/>
            </a:lvl3pPr>
            <a:lvl4pPr>
              <a:buClr>
                <a:srgbClr val="183319"/>
              </a:buClr>
              <a:defRPr>
                <a:solidFill>
                  <a:schemeClr val="accent5">
                    <a:lumMod val="25000"/>
                  </a:schemeClr>
                </a:solidFill>
              </a:defRPr>
            </a:lvl4pPr>
            <a:lvl5pPr>
              <a:buClr>
                <a:srgbClr val="3D58A7"/>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Title 1"/>
          <p:cNvSpPr>
            <a:spLocks noGrp="1"/>
          </p:cNvSpPr>
          <p:nvPr>
            <p:ph type="title"/>
          </p:nvPr>
        </p:nvSpPr>
        <p:spPr>
          <a:xfrm>
            <a:off x="402336" y="307848"/>
            <a:ext cx="11379200" cy="758952"/>
          </a:xfrm>
        </p:spPr>
        <p:txBody>
          <a:bodyPr/>
          <a:lstStyle>
            <a:lvl1pPr>
              <a:defRPr>
                <a:solidFill>
                  <a:srgbClr val="3D58A7"/>
                </a:solidFill>
              </a:defRPr>
            </a:lvl1pPr>
          </a:lstStyle>
          <a:p>
            <a:r>
              <a:rPr kumimoji="0" lang="en-US"/>
              <a:t>Click to edit Master title style</a:t>
            </a:r>
          </a:p>
        </p:txBody>
      </p:sp>
      <p:sp>
        <p:nvSpPr>
          <p:cNvPr id="14" name="Rectangle 13"/>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a:solidFill>
                <a:schemeClr val="bg2"/>
              </a:solidFill>
            </a:endParaRPr>
          </a:p>
        </p:txBody>
      </p:sp>
      <p:sp>
        <p:nvSpPr>
          <p:cNvPr id="15" name="TextBox 14"/>
          <p:cNvSpPr txBox="1"/>
          <p:nvPr userDrawn="1"/>
        </p:nvSpPr>
        <p:spPr>
          <a:xfrm>
            <a:off x="203200" y="6391657"/>
            <a:ext cx="7315200" cy="276999"/>
          </a:xfrm>
          <a:prstGeom prst="rect">
            <a:avLst/>
          </a:prstGeom>
          <a:noFill/>
        </p:spPr>
        <p:txBody>
          <a:bodyPr wrap="square" rtlCol="0">
            <a:spAutoFit/>
          </a:bodyPr>
          <a:lstStyle/>
          <a:p>
            <a:r>
              <a:rPr lang="en-US" sz="1200">
                <a:solidFill>
                  <a:schemeClr val="bg2"/>
                </a:solidFill>
              </a:rPr>
              <a:t>Georgia Department of Behavioral Health and Developmental Disabilities</a:t>
            </a:r>
          </a:p>
        </p:txBody>
      </p:sp>
    </p:spTree>
    <p:extLst>
      <p:ext uri="{BB962C8B-B14F-4D97-AF65-F5344CB8AC3E}">
        <p14:creationId xmlns:p14="http://schemas.microsoft.com/office/powerpoint/2010/main" val="1034666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2_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307848"/>
            <a:ext cx="11379200" cy="758952"/>
          </a:xfrm>
        </p:spPr>
        <p:txBody>
          <a:bodyPr/>
          <a:lstStyle>
            <a:lvl1pPr>
              <a:defRPr>
                <a:solidFill>
                  <a:srgbClr val="3D58A7"/>
                </a:solidFill>
              </a:defRPr>
            </a:lvl1pPr>
          </a:lstStyle>
          <a:p>
            <a:r>
              <a:rPr kumimoji="0" lang="en-US"/>
              <a:t>Click to edit Master title style</a:t>
            </a:r>
          </a:p>
        </p:txBody>
      </p:sp>
      <p:sp>
        <p:nvSpPr>
          <p:cNvPr id="10" name="Content Placeholder 9"/>
          <p:cNvSpPr>
            <a:spLocks noGrp="1"/>
          </p:cNvSpPr>
          <p:nvPr>
            <p:ph sz="half" idx="1"/>
          </p:nvPr>
        </p:nvSpPr>
        <p:spPr>
          <a:xfrm>
            <a:off x="402335" y="1371600"/>
            <a:ext cx="7116065" cy="4681728"/>
          </a:xfrm>
        </p:spPr>
        <p:txBody>
          <a:bodyPr/>
          <a:lstStyle>
            <a:lvl1pPr>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8026401" y="1371600"/>
            <a:ext cx="3759199" cy="4681728"/>
          </a:xfrm>
        </p:spPr>
        <p:txBody>
          <a:bodyPr/>
          <a:lstStyle>
            <a:lvl1pPr>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cxnSp>
        <p:nvCxnSpPr>
          <p:cNvPr id="4" name="Straight Connector 3"/>
          <p:cNvCxnSpPr/>
          <p:nvPr userDrawn="1"/>
        </p:nvCxnSpPr>
        <p:spPr>
          <a:xfrm flipH="1">
            <a:off x="7772400" y="1332705"/>
            <a:ext cx="1" cy="4773168"/>
          </a:xfrm>
          <a:prstGeom prst="line">
            <a:avLst/>
          </a:prstGeom>
          <a:ln>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a:solidFill>
                <a:schemeClr val="bg2"/>
              </a:solidFill>
            </a:endParaRPr>
          </a:p>
        </p:txBody>
      </p:sp>
      <p:sp>
        <p:nvSpPr>
          <p:cNvPr id="11" name="TextBox 10"/>
          <p:cNvSpPr txBox="1"/>
          <p:nvPr userDrawn="1"/>
        </p:nvSpPr>
        <p:spPr>
          <a:xfrm>
            <a:off x="203200" y="6391657"/>
            <a:ext cx="7315200" cy="276999"/>
          </a:xfrm>
          <a:prstGeom prst="rect">
            <a:avLst/>
          </a:prstGeom>
          <a:noFill/>
        </p:spPr>
        <p:txBody>
          <a:bodyPr wrap="square" rtlCol="0">
            <a:spAutoFit/>
          </a:bodyPr>
          <a:lstStyle/>
          <a:p>
            <a:r>
              <a:rPr lang="en-US" sz="1200">
                <a:solidFill>
                  <a:schemeClr val="bg2"/>
                </a:solidFill>
              </a:rPr>
              <a:t>Georgia Department of Behavioral Health and Developmental Disabilities</a:t>
            </a:r>
          </a:p>
        </p:txBody>
      </p:sp>
    </p:spTree>
    <p:extLst>
      <p:ext uri="{BB962C8B-B14F-4D97-AF65-F5344CB8AC3E}">
        <p14:creationId xmlns:p14="http://schemas.microsoft.com/office/powerpoint/2010/main" val="146091013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scussion Questi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23900"/>
            <a:ext cx="8686800" cy="1371600"/>
          </a:xfrm>
        </p:spPr>
        <p:txBody>
          <a:bodyPr anchor="ctr" anchorCtr="0">
            <a:normAutofit/>
          </a:bodyPr>
          <a:lstStyle>
            <a:lvl1pPr algn="l">
              <a:defRPr sz="2800" b="0">
                <a:solidFill>
                  <a:schemeClr val="accent1"/>
                </a:solidFill>
                <a:latin typeface="Georgia" charset="0"/>
                <a:ea typeface="Georgia" charset="0"/>
                <a:cs typeface="Georgia" charset="0"/>
              </a:defRPr>
            </a:lvl1pPr>
          </a:lstStyle>
          <a:p>
            <a:r>
              <a:rPr lang="en-US"/>
              <a:t>Click to edit Master title style</a:t>
            </a:r>
          </a:p>
        </p:txBody>
      </p:sp>
      <p:sp>
        <p:nvSpPr>
          <p:cNvPr id="7" name="Oval 6"/>
          <p:cNvSpPr/>
          <p:nvPr userDrawn="1"/>
        </p:nvSpPr>
        <p:spPr>
          <a:xfrm>
            <a:off x="1219200" y="723900"/>
            <a:ext cx="1371600" cy="1371600"/>
          </a:xfrm>
          <a:prstGeom prst="ellipse">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0">
                <a:latin typeface="Arial Black" charset="0"/>
                <a:ea typeface="Arial Black" charset="0"/>
                <a:cs typeface="Arial Black" charset="0"/>
              </a:rPr>
              <a:t>?</a:t>
            </a:r>
          </a:p>
        </p:txBody>
      </p:sp>
      <p:sp>
        <p:nvSpPr>
          <p:cNvPr id="8" name="Rectangle 7"/>
          <p:cNvSpPr/>
          <p:nvPr userDrawn="1"/>
        </p:nvSpPr>
        <p:spPr>
          <a:xfrm>
            <a:off x="228600" y="2584450"/>
            <a:ext cx="11734800" cy="3587750"/>
          </a:xfrm>
          <a:prstGeom prst="rect">
            <a:avLst/>
          </a:prstGeom>
          <a:solidFill>
            <a:srgbClr val="3C5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609600" y="2667000"/>
            <a:ext cx="5410200" cy="3200400"/>
          </a:xfrm>
        </p:spPr>
        <p:txBody>
          <a:bodyPr/>
          <a:lstStyle>
            <a:lvl1pPr>
              <a:defRPr>
                <a:solidFill>
                  <a:schemeClr val="bg1"/>
                </a:solidFill>
                <a:latin typeface="Georgia" charset="0"/>
                <a:ea typeface="Georgia" charset="0"/>
                <a:cs typeface="Georgi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6" name="Text Placeholder 9"/>
          <p:cNvSpPr>
            <a:spLocks noGrp="1"/>
          </p:cNvSpPr>
          <p:nvPr>
            <p:ph type="body" sz="quarter" idx="14"/>
          </p:nvPr>
        </p:nvSpPr>
        <p:spPr>
          <a:xfrm>
            <a:off x="6172200" y="2667000"/>
            <a:ext cx="5410200" cy="3200400"/>
          </a:xfrm>
        </p:spPr>
        <p:txBody>
          <a:bodyPr/>
          <a:lstStyle>
            <a:lvl1pPr>
              <a:defRPr>
                <a:solidFill>
                  <a:schemeClr val="bg1"/>
                </a:solidFill>
                <a:latin typeface="Georgia" charset="0"/>
                <a:ea typeface="Georgia" charset="0"/>
                <a:cs typeface="Georgi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360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6" grpId="0" build="allAtOnce">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5205"/>
            <a:ext cx="10515600" cy="1325563"/>
          </a:xfr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
        <p:nvSpPr>
          <p:cNvPr id="8" name="Rectangle 7"/>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0" i="0">
                <a:solidFill>
                  <a:schemeClr val="tx2"/>
                </a:solidFill>
                <a:latin typeface="Arial" charset="0"/>
              </a:rPr>
              <a:t>Department of Behavioral Health and Developmental Disabilities Budget Presentation | </a:t>
            </a:r>
            <a:fld id="{6B10633E-B5BF-7C48-9753-DDAD0C53CC1F}" type="slidenum">
              <a:rPr lang="en-US" sz="1000" smtClean="0">
                <a:solidFill>
                  <a:schemeClr val="tx2"/>
                </a:solidFill>
              </a:rPr>
              <a:pPr algn="r"/>
              <a:t>‹#›</a:t>
            </a:fld>
            <a:endParaRPr lang="en-US" sz="1000" b="0" i="0">
              <a:solidFill>
                <a:schemeClr val="tx2"/>
              </a:solidFill>
              <a:latin typeface="Arial" charset="0"/>
            </a:endParaRPr>
          </a:p>
        </p:txBody>
      </p:sp>
      <p:sp>
        <p:nvSpPr>
          <p:cNvPr id="9" name="Rectangle 8"/>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charset="0"/>
            </a:endParaRPr>
          </a:p>
        </p:txBody>
      </p:sp>
      <p:sp>
        <p:nvSpPr>
          <p:cNvPr id="10" name="Rectangle 9"/>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Tree>
    <p:extLst>
      <p:ext uri="{BB962C8B-B14F-4D97-AF65-F5344CB8AC3E}">
        <p14:creationId xmlns:p14="http://schemas.microsoft.com/office/powerpoint/2010/main" val="3100971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vers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Picture Placeholder 3"/>
          <p:cNvSpPr>
            <a:spLocks noGrp="1"/>
          </p:cNvSpPr>
          <p:nvPr>
            <p:ph type="pic" sz="quarter" idx="10"/>
          </p:nvPr>
        </p:nvSpPr>
        <p:spPr>
          <a:xfrm>
            <a:off x="6477000" y="1447800"/>
            <a:ext cx="5105400" cy="4724400"/>
          </a:xfrm>
        </p:spPr>
        <p:txBody>
          <a:bodyPr/>
          <a:lstStyle/>
          <a:p>
            <a:endParaRPr lang="en-US"/>
          </a:p>
        </p:txBody>
      </p:sp>
      <p:sp>
        <p:nvSpPr>
          <p:cNvPr id="5" name="Rounded Rectangular Callout 4" descr="speech bubble"/>
          <p:cNvSpPr/>
          <p:nvPr userDrawn="1"/>
        </p:nvSpPr>
        <p:spPr>
          <a:xfrm>
            <a:off x="914400" y="1447800"/>
            <a:ext cx="4114800" cy="3429000"/>
          </a:xfrm>
          <a:prstGeom prst="wedgeRoundRectCallout">
            <a:avLst>
              <a:gd name="adj1" fmla="val 76698"/>
              <a:gd name="adj2" fmla="val -268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1"/>
          </p:nvPr>
        </p:nvSpPr>
        <p:spPr>
          <a:xfrm>
            <a:off x="1143000" y="1676400"/>
            <a:ext cx="3657600" cy="2971800"/>
          </a:xfrm>
        </p:spPr>
        <p:txBody>
          <a:bodyPr anchor="ctr" anchorCtr="0"/>
          <a:lstStyle>
            <a:lvl1pPr marL="0" indent="0">
              <a:buNone/>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6" name="Rectangle 5"/>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a:solidFill>
                <a:schemeClr val="bg2"/>
              </a:solidFill>
            </a:endParaRPr>
          </a:p>
        </p:txBody>
      </p:sp>
      <p:sp>
        <p:nvSpPr>
          <p:cNvPr id="8" name="TextBox 7"/>
          <p:cNvSpPr txBox="1"/>
          <p:nvPr userDrawn="1"/>
        </p:nvSpPr>
        <p:spPr>
          <a:xfrm>
            <a:off x="203200" y="6391657"/>
            <a:ext cx="7315200" cy="276999"/>
          </a:xfrm>
          <a:prstGeom prst="rect">
            <a:avLst/>
          </a:prstGeom>
          <a:noFill/>
        </p:spPr>
        <p:txBody>
          <a:bodyPr wrap="square" rtlCol="0">
            <a:spAutoFit/>
          </a:bodyPr>
          <a:lstStyle/>
          <a:p>
            <a:r>
              <a:rPr lang="en-US" sz="1200">
                <a:solidFill>
                  <a:schemeClr val="bg2"/>
                </a:solidFill>
              </a:rPr>
              <a:t>Georgia Department of Behavioral Health and Developmental Disabilities</a:t>
            </a:r>
          </a:p>
        </p:txBody>
      </p:sp>
    </p:spTree>
    <p:extLst>
      <p:ext uri="{BB962C8B-B14F-4D97-AF65-F5344CB8AC3E}">
        <p14:creationId xmlns:p14="http://schemas.microsoft.com/office/powerpoint/2010/main" val="660744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 </a:t>
            </a:r>
            <a:r>
              <a:rPr lang="en-US"/>
              <a:t> </a:t>
            </a:r>
            <a:endParaRPr kumimoji="0" lang="en-US"/>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a:solidFill>
                  <a:schemeClr val="bg2"/>
                </a:solidFill>
              </a:rPr>
              <a:t>Georgia Department of Behavioral Health and Developmental Disabilities</a:t>
            </a:r>
          </a:p>
        </p:txBody>
      </p:sp>
    </p:spTree>
    <p:extLst>
      <p:ext uri="{BB962C8B-B14F-4D97-AF65-F5344CB8AC3E}">
        <p14:creationId xmlns:p14="http://schemas.microsoft.com/office/powerpoint/2010/main" val="49873847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allout with graphic">
    <p:spTree>
      <p:nvGrpSpPr>
        <p:cNvPr id="1" name=""/>
        <p:cNvGrpSpPr/>
        <p:nvPr/>
      </p:nvGrpSpPr>
      <p:grpSpPr>
        <a:xfrm>
          <a:off x="0" y="0"/>
          <a:ext cx="0" cy="0"/>
          <a:chOff x="0" y="0"/>
          <a:chExt cx="0" cy="0"/>
        </a:xfrm>
      </p:grpSpPr>
      <p:sp>
        <p:nvSpPr>
          <p:cNvPr id="3" name="Rectangle 2" descr="&quot;&quot;"/>
          <p:cNvSpPr/>
          <p:nvPr userDrawn="1"/>
        </p:nvSpPr>
        <p:spPr>
          <a:xfrm>
            <a:off x="1371600" y="1600200"/>
            <a:ext cx="92964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kumimoji="0" lang="en-US" sz="3300" kern="1200">
                <a:solidFill>
                  <a:srgbClr val="3D58A7"/>
                </a:solidFill>
                <a:latin typeface="+mj-lt"/>
                <a:ea typeface="+mj-ea"/>
                <a:cs typeface="+mj-cs"/>
              </a:defRPr>
            </a:lvl1pPr>
          </a:lstStyle>
          <a:p>
            <a:r>
              <a:rPr lang="en-US"/>
              <a:t>Click to edit Master title style</a:t>
            </a:r>
          </a:p>
        </p:txBody>
      </p:sp>
      <p:sp>
        <p:nvSpPr>
          <p:cNvPr id="6" name="Text Placeholder 5"/>
          <p:cNvSpPr>
            <a:spLocks noGrp="1"/>
          </p:cNvSpPr>
          <p:nvPr>
            <p:ph type="body" sz="quarter" idx="10"/>
          </p:nvPr>
        </p:nvSpPr>
        <p:spPr>
          <a:xfrm>
            <a:off x="1371600" y="1600200"/>
            <a:ext cx="9296400" cy="1066800"/>
          </a:xfrm>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8" name="Content Placeholder 7"/>
          <p:cNvSpPr>
            <a:spLocks noGrp="1"/>
          </p:cNvSpPr>
          <p:nvPr>
            <p:ph sz="quarter" idx="11"/>
          </p:nvPr>
        </p:nvSpPr>
        <p:spPr>
          <a:xfrm>
            <a:off x="1371600" y="2819400"/>
            <a:ext cx="92964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a:solidFill>
                <a:schemeClr val="bg2"/>
              </a:solidFill>
            </a:endParaRPr>
          </a:p>
        </p:txBody>
      </p:sp>
      <p:sp>
        <p:nvSpPr>
          <p:cNvPr id="9" name="TextBox 8"/>
          <p:cNvSpPr txBox="1"/>
          <p:nvPr userDrawn="1"/>
        </p:nvSpPr>
        <p:spPr>
          <a:xfrm>
            <a:off x="203200" y="6391657"/>
            <a:ext cx="7315200" cy="276999"/>
          </a:xfrm>
          <a:prstGeom prst="rect">
            <a:avLst/>
          </a:prstGeom>
          <a:noFill/>
        </p:spPr>
        <p:txBody>
          <a:bodyPr wrap="square" rtlCol="0">
            <a:spAutoFit/>
          </a:bodyPr>
          <a:lstStyle/>
          <a:p>
            <a:r>
              <a:rPr lang="en-US" sz="1200">
                <a:solidFill>
                  <a:schemeClr val="bg2"/>
                </a:solidFill>
              </a:rPr>
              <a:t>Georgia Department of Behavioral Health and Developmental Disabilities</a:t>
            </a:r>
          </a:p>
        </p:txBody>
      </p:sp>
    </p:spTree>
    <p:extLst>
      <p:ext uri="{BB962C8B-B14F-4D97-AF65-F5344CB8AC3E}">
        <p14:creationId xmlns:p14="http://schemas.microsoft.com/office/powerpoint/2010/main" val="1289177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with callout">
    <p:spTree>
      <p:nvGrpSpPr>
        <p:cNvPr id="1" name=""/>
        <p:cNvGrpSpPr/>
        <p:nvPr/>
      </p:nvGrpSpPr>
      <p:grpSpPr>
        <a:xfrm>
          <a:off x="0" y="0"/>
          <a:ext cx="0" cy="0"/>
          <a:chOff x="0" y="0"/>
          <a:chExt cx="0" cy="0"/>
        </a:xfrm>
      </p:grpSpPr>
      <p:sp>
        <p:nvSpPr>
          <p:cNvPr id="3" name="Rectangle 2" descr="&quot;&quot;"/>
          <p:cNvSpPr/>
          <p:nvPr userDrawn="1"/>
        </p:nvSpPr>
        <p:spPr>
          <a:xfrm>
            <a:off x="1409075" y="4419600"/>
            <a:ext cx="9296400" cy="1718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kumimoji="0" lang="en-US" sz="3300" kern="1200">
                <a:solidFill>
                  <a:srgbClr val="3D58A7"/>
                </a:solidFill>
                <a:latin typeface="+mj-lt"/>
                <a:ea typeface="+mj-ea"/>
                <a:cs typeface="+mj-cs"/>
              </a:defRPr>
            </a:lvl1pPr>
          </a:lstStyle>
          <a:p>
            <a:r>
              <a:rPr lang="en-US"/>
              <a:t>Click to edit Master title style</a:t>
            </a:r>
          </a:p>
        </p:txBody>
      </p:sp>
      <p:sp>
        <p:nvSpPr>
          <p:cNvPr id="6" name="Text Placeholder 5"/>
          <p:cNvSpPr>
            <a:spLocks noGrp="1"/>
          </p:cNvSpPr>
          <p:nvPr>
            <p:ph type="body" sz="quarter" idx="10"/>
          </p:nvPr>
        </p:nvSpPr>
        <p:spPr>
          <a:xfrm>
            <a:off x="1400331" y="4419600"/>
            <a:ext cx="9296400" cy="1718872"/>
          </a:xfrm>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8" name="Content Placeholder 7"/>
          <p:cNvSpPr>
            <a:spLocks noGrp="1"/>
          </p:cNvSpPr>
          <p:nvPr>
            <p:ph sz="quarter" idx="11"/>
          </p:nvPr>
        </p:nvSpPr>
        <p:spPr>
          <a:xfrm>
            <a:off x="436380" y="1391312"/>
            <a:ext cx="1134922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a:solidFill>
                <a:schemeClr val="bg2"/>
              </a:solidFill>
            </a:endParaRPr>
          </a:p>
        </p:txBody>
      </p:sp>
      <p:sp>
        <p:nvSpPr>
          <p:cNvPr id="9" name="TextBox 8"/>
          <p:cNvSpPr txBox="1"/>
          <p:nvPr userDrawn="1"/>
        </p:nvSpPr>
        <p:spPr>
          <a:xfrm>
            <a:off x="203200" y="6391657"/>
            <a:ext cx="7315200" cy="276999"/>
          </a:xfrm>
          <a:prstGeom prst="rect">
            <a:avLst/>
          </a:prstGeom>
          <a:noFill/>
        </p:spPr>
        <p:txBody>
          <a:bodyPr wrap="square" rtlCol="0">
            <a:spAutoFit/>
          </a:bodyPr>
          <a:lstStyle/>
          <a:p>
            <a:r>
              <a:rPr lang="en-US" sz="1200">
                <a:solidFill>
                  <a:schemeClr val="bg2"/>
                </a:solidFill>
              </a:rPr>
              <a:t>Georgia Department of Behavioral Health and Developmental Disabilities</a:t>
            </a:r>
          </a:p>
        </p:txBody>
      </p:sp>
    </p:spTree>
    <p:extLst>
      <p:ext uri="{BB962C8B-B14F-4D97-AF65-F5344CB8AC3E}">
        <p14:creationId xmlns:p14="http://schemas.microsoft.com/office/powerpoint/2010/main" val="937912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5205"/>
            <a:ext cx="10515600" cy="1325563"/>
          </a:xfrm>
        </p:spPr>
        <p:txBody>
          <a:bodyPr>
            <a:normAutofit/>
          </a:bodyPr>
          <a:lstStyle>
            <a:lvl1pPr>
              <a:defRPr sz="3600"/>
            </a:lvl1pPr>
          </a:lstStyle>
          <a:p>
            <a:r>
              <a:rPr lang="en-US"/>
              <a:t>Click to edit Master title style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0633E-B5BF-7C48-9753-DDAD0C53CC1F}"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charset="0"/>
                <a:ea typeface="+mn-ea"/>
                <a:cs typeface="+mn-cs"/>
              </a:rPr>
              <a:t>Course Title and Number, Version </a:t>
            </a:r>
          </a:p>
        </p:txBody>
      </p:sp>
      <p:sp>
        <p:nvSpPr>
          <p:cNvPr id="8" name="Rectangle 7"/>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9" name="Rectangle 8"/>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D1953"/>
              </a:solidFill>
              <a:effectLst/>
              <a:uLnTx/>
              <a:uFillTx/>
              <a:latin typeface="Arial" charset="0"/>
              <a:ea typeface="+mn-ea"/>
              <a:cs typeface="+mn-cs"/>
            </a:endParaRPr>
          </a:p>
        </p:txBody>
      </p:sp>
      <p:sp>
        <p:nvSpPr>
          <p:cNvPr id="10" name="Rectangle 9"/>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188043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4867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8DDFE62-AF8F-42F9-8D0C-8A0CB8EF32A1}"/>
              </a:ext>
            </a:extLst>
          </p:cNvPr>
          <p:cNvGraphicFramePr>
            <a:graphicFrameLocks noChangeAspect="1"/>
          </p:cNvGraphicFramePr>
          <p:nvPr userDrawn="1">
            <p:custDataLst>
              <p:tags r:id="rId1"/>
            </p:custDataLst>
            <p:extLst>
              <p:ext uri="{D42A27DB-BD31-4B8C-83A1-F6EECF244321}">
                <p14:modId xmlns:p14="http://schemas.microsoft.com/office/powerpoint/2010/main" val="3374618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98DDFE62-AF8F-42F9-8D0C-8A0CB8EF32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0633E-B5BF-7C48-9753-DDAD0C53CC1F}" type="slidenum">
              <a:rPr kumimoji="0" lang="en-US"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charset="0"/>
                <a:ea typeface="+mn-ea"/>
                <a:cs typeface="+mn-cs"/>
              </a:rPr>
              <a:t>Course Title and Number, Version </a:t>
            </a:r>
          </a:p>
        </p:txBody>
      </p:sp>
      <p:sp>
        <p:nvSpPr>
          <p:cNvPr id="8" name="Rectangle 7"/>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9CC7B2D9-1D35-43F5-AE27-E9301BBF0316}"/>
              </a:ext>
            </a:extLst>
          </p:cNvPr>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D1953"/>
              </a:solidFill>
              <a:effectLst/>
              <a:uLnTx/>
              <a:uFillTx/>
              <a:latin typeface="Arial" charset="0"/>
              <a:ea typeface="+mn-ea"/>
              <a:cs typeface="+mn-cs"/>
            </a:endParaRPr>
          </a:p>
        </p:txBody>
      </p:sp>
    </p:spTree>
    <p:extLst>
      <p:ext uri="{BB962C8B-B14F-4D97-AF65-F5344CB8AC3E}">
        <p14:creationId xmlns:p14="http://schemas.microsoft.com/office/powerpoint/2010/main" val="66054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5205"/>
            <a:ext cx="10515600" cy="1325563"/>
          </a:xfr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
        <p:nvSpPr>
          <p:cNvPr id="8" name="Rectangle 7"/>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9" name="Rectangle 8"/>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charset="0"/>
            </a:endParaRPr>
          </a:p>
        </p:txBody>
      </p:sp>
      <p:sp>
        <p:nvSpPr>
          <p:cNvPr id="10" name="Rectangle 9"/>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34004D-0DA3-4149-98CB-287C2B8BC7B9}"/>
              </a:ext>
            </a:extLst>
          </p:cNvPr>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0" i="0">
                <a:solidFill>
                  <a:schemeClr val="tx2"/>
                </a:solidFill>
                <a:latin typeface="Arial" charset="0"/>
              </a:rPr>
              <a:t>Department of Behavioral Health and Developmental Disabilities Budget Presentation | </a:t>
            </a:r>
            <a:fld id="{6B10633E-B5BF-7C48-9753-DDAD0C53CC1F}" type="slidenum">
              <a:rPr lang="en-US" sz="1000" smtClean="0">
                <a:solidFill>
                  <a:schemeClr val="tx2"/>
                </a:solidFill>
              </a:rPr>
              <a:pPr algn="r"/>
              <a:t>‹#›</a:t>
            </a:fld>
            <a:endParaRPr lang="en-US" sz="1000" b="0" i="0">
              <a:solidFill>
                <a:schemeClr val="tx2"/>
              </a:solidFill>
              <a:latin typeface="Arial" charset="0"/>
            </a:endParaRP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B10633E-B5BF-7C48-9753-DDAD0C53CC1F}" type="slidenum">
              <a:rPr lang="en-US" smtClean="0"/>
              <a:t>‹#›</a:t>
            </a:fld>
            <a:endParaRPr lang="en-US"/>
          </a:p>
        </p:txBody>
      </p:sp>
      <p:sp>
        <p:nvSpPr>
          <p:cNvPr id="8"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
        <p:nvSpPr>
          <p:cNvPr id="11" name="Rectangle 10"/>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2" name="Rectangle 11"/>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4" name="Title 1"/>
          <p:cNvSpPr>
            <a:spLocks noGrp="1"/>
          </p:cNvSpPr>
          <p:nvPr>
            <p:ph type="title"/>
          </p:nvPr>
        </p:nvSpPr>
        <p:spPr>
          <a:xfrm>
            <a:off x="838200" y="145205"/>
            <a:ext cx="10515600" cy="1325563"/>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93369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53283F5-BF74-4038-B370-E658CBC5012B}"/>
              </a:ext>
            </a:extLst>
          </p:cNvPr>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0" i="0">
                <a:solidFill>
                  <a:schemeClr val="tx2"/>
                </a:solidFill>
                <a:latin typeface="Arial" charset="0"/>
              </a:rPr>
              <a:t>Department of Behavioral Health and Developmental Disabilities Budget Presentation | </a:t>
            </a:r>
            <a:fld id="{6B10633E-B5BF-7C48-9753-DDAD0C53CC1F}" type="slidenum">
              <a:rPr lang="en-US" sz="1000" smtClean="0">
                <a:solidFill>
                  <a:schemeClr val="tx2"/>
                </a:solidFill>
              </a:rPr>
              <a:pPr algn="r"/>
              <a:t>‹#›</a:t>
            </a:fld>
            <a:endParaRPr lang="en-US" sz="1000" b="0" i="0">
              <a:solidFill>
                <a:schemeClr val="tx2"/>
              </a:solidFill>
              <a:latin typeface="Arial" charset="0"/>
            </a:endParaRP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B10633E-B5BF-7C48-9753-DDAD0C53CC1F}" type="slidenum">
              <a:rPr lang="en-US" smtClean="0"/>
              <a:t>‹#›</a:t>
            </a:fld>
            <a:endParaRPr lang="en-US"/>
          </a:p>
        </p:txBody>
      </p:sp>
      <p:sp>
        <p:nvSpPr>
          <p:cNvPr id="10"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
        <p:nvSpPr>
          <p:cNvPr id="11" name="Title 1"/>
          <p:cNvSpPr>
            <a:spLocks noGrp="1"/>
          </p:cNvSpPr>
          <p:nvPr>
            <p:ph type="title"/>
          </p:nvPr>
        </p:nvSpPr>
        <p:spPr>
          <a:xfrm>
            <a:off x="838200" y="145205"/>
            <a:ext cx="10515600" cy="1325563"/>
          </a:xfrm>
        </p:spPr>
        <p:txBody>
          <a:bodyPr>
            <a:normAutofit/>
          </a:bodyPr>
          <a:lstStyle>
            <a:lvl1pPr>
              <a:defRPr sz="3600"/>
            </a:lvl1pPr>
          </a:lstStyle>
          <a:p>
            <a:r>
              <a:rPr lang="en-US"/>
              <a:t>Click to edit Master title style</a:t>
            </a:r>
          </a:p>
        </p:txBody>
      </p:sp>
      <p:sp>
        <p:nvSpPr>
          <p:cNvPr id="13" name="Rectangle 12"/>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4" name="Rectangle 13"/>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Tree>
    <p:extLst>
      <p:ext uri="{BB962C8B-B14F-4D97-AF65-F5344CB8AC3E}">
        <p14:creationId xmlns:p14="http://schemas.microsoft.com/office/powerpoint/2010/main" val="390901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B10633E-B5BF-7C48-9753-DDAD0C53CC1F}" type="slidenum">
              <a:rPr lang="en-US" smtClean="0"/>
              <a:t>‹#›</a:t>
            </a:fld>
            <a:endParaRPr lang="en-US"/>
          </a:p>
        </p:txBody>
      </p:sp>
      <p:sp>
        <p:nvSpPr>
          <p:cNvPr id="8"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
        <p:nvSpPr>
          <p:cNvPr id="10" name="Rectangle 9"/>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1" name="Rectangle 10"/>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2" name="Rectangle 11"/>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4" name="Title 1"/>
          <p:cNvSpPr>
            <a:spLocks noGrp="1"/>
          </p:cNvSpPr>
          <p:nvPr>
            <p:ph type="title"/>
          </p:nvPr>
        </p:nvSpPr>
        <p:spPr>
          <a:xfrm>
            <a:off x="838200" y="145205"/>
            <a:ext cx="10515600" cy="1325563"/>
          </a:xfrm>
        </p:spPr>
        <p:txBody>
          <a:bodyPr>
            <a:normAutofit/>
          </a:bodyPr>
          <a:lstStyle>
            <a:lvl1pPr>
              <a:defRPr sz="3600"/>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B10633E-B5BF-7C48-9753-DDAD0C53CC1F}" type="slidenum">
              <a:rPr lang="en-US" smtClean="0"/>
              <a:t>‹#›</a:t>
            </a:fld>
            <a:endParaRPr lang="en-US"/>
          </a:p>
        </p:txBody>
      </p:sp>
      <p:sp>
        <p:nvSpPr>
          <p:cNvPr id="10"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
        <p:nvSpPr>
          <p:cNvPr id="11" name="Title 1"/>
          <p:cNvSpPr>
            <a:spLocks noGrp="1"/>
          </p:cNvSpPr>
          <p:nvPr>
            <p:ph type="title"/>
          </p:nvPr>
        </p:nvSpPr>
        <p:spPr>
          <a:xfrm>
            <a:off x="838200" y="145205"/>
            <a:ext cx="10515600" cy="1325563"/>
          </a:xfrm>
        </p:spPr>
        <p:txBody>
          <a:bodyPr>
            <a:normAutofit/>
          </a:bodyPr>
          <a:lstStyle>
            <a:lvl1pPr>
              <a:defRPr sz="3600"/>
            </a:lvl1pPr>
          </a:lstStyle>
          <a:p>
            <a:r>
              <a:rPr lang="en-US"/>
              <a:t>Click to edit Master title style</a:t>
            </a:r>
          </a:p>
        </p:txBody>
      </p:sp>
      <p:sp>
        <p:nvSpPr>
          <p:cNvPr id="12" name="Rectangle 11"/>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3" name="Rectangle 12"/>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
        <p:nvSpPr>
          <p:cNvPr id="14" name="Rectangle 13"/>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B10633E-B5BF-7C48-9753-DDAD0C53CC1F}" type="slidenum">
              <a:rPr lang="en-US" smtClean="0"/>
              <a:t>‹#›</a:t>
            </a:fld>
            <a:endParaRPr lang="en-US"/>
          </a:p>
        </p:txBody>
      </p:sp>
      <p:sp>
        <p:nvSpPr>
          <p:cNvPr id="6"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a:t>Course Title and Number, Version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charset="0"/>
              </a:defRPr>
            </a:lvl1pPr>
          </a:lstStyle>
          <a:p>
            <a:fld id="{6B10633E-B5BF-7C48-9753-DDAD0C53CC1F}" type="slidenum">
              <a:rPr lang="en-US" smtClean="0"/>
              <a:pPr/>
              <a:t>‹#›</a:t>
            </a:fld>
            <a:endParaRPr lang="en-US"/>
          </a:p>
        </p:txBody>
      </p:sp>
    </p:spTree>
    <p:extLst>
      <p:ext uri="{BB962C8B-B14F-4D97-AF65-F5344CB8AC3E}">
        <p14:creationId xmlns:p14="http://schemas.microsoft.com/office/powerpoint/2010/main" val="829928330"/>
      </p:ext>
    </p:extLst>
  </p:cSld>
  <p:clrMap bg1="lt1" tx1="dk1" bg2="lt2" tx2="dk2" accent1="accent1" accent2="accent2" accent3="accent3" accent4="accent4" accent5="accent5" accent6="accent6" hlink="hlink" folHlink="folHlink"/>
  <p:sldLayoutIdLst>
    <p:sldLayoutId id="2147483842" r:id="rId1"/>
    <p:sldLayoutId id="2147483853" r:id="rId2"/>
    <p:sldLayoutId id="2147483843" r:id="rId3"/>
    <p:sldLayoutId id="2147483844" r:id="rId4"/>
    <p:sldLayoutId id="2147483855" r:id="rId5"/>
    <p:sldLayoutId id="2147483856"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68" r:id="rId15"/>
    <p:sldLayoutId id="2147483854" r:id="rId16"/>
    <p:sldLayoutId id="2147483869" r:id="rId17"/>
    <p:sldLayoutId id="2147483870" r:id="rId18"/>
    <p:sldLayoutId id="2147483857" r:id="rId19"/>
    <p:sldLayoutId id="2147483858" r:id="rId20"/>
    <p:sldLayoutId id="2147483859" r:id="rId21"/>
    <p:sldLayoutId id="2147483860" r:id="rId22"/>
    <p:sldLayoutId id="2147483744" r:id="rId23"/>
    <p:sldLayoutId id="2147483782" r:id="rId24"/>
    <p:sldLayoutId id="2147483783" r:id="rId25"/>
    <p:sldLayoutId id="2147483867" r:id="rId26"/>
  </p:sldLayoutIdLst>
  <p:hf hdr="0" dt="0"/>
  <p:txStyles>
    <p:titleStyle>
      <a:lvl1pPr algn="l" defTabSz="914400" rtl="0" eaLnBrk="1" latinLnBrk="0" hangingPunct="1">
        <a:lnSpc>
          <a:spcPct val="90000"/>
        </a:lnSpc>
        <a:spcBef>
          <a:spcPct val="0"/>
        </a:spcBef>
        <a:buNone/>
        <a:defRPr sz="3600" kern="1200" baseline="0">
          <a:solidFill>
            <a:schemeClr val="tx2"/>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2.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8" Type="http://schemas.openxmlformats.org/officeDocument/2006/relationships/hyperlink" Target="#_ftnref3"/><Relationship Id="rId3" Type="http://schemas.openxmlformats.org/officeDocument/2006/relationships/notesSlide" Target="../notesSlides/notesSlide18.xml"/><Relationship Id="rId7" Type="http://schemas.openxmlformats.org/officeDocument/2006/relationships/hyperlink" Target="#_ftnref2"/><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_ftnref1"/><Relationship Id="rId5" Type="http://schemas.openxmlformats.org/officeDocument/2006/relationships/image" Target="../media/image2.emf"/><Relationship Id="rId10" Type="http://schemas.openxmlformats.org/officeDocument/2006/relationships/hyperlink" Target="https://www.bls.gov/oes/current/oes333051.htm#st" TargetMode="External"/><Relationship Id="rId4" Type="http://schemas.openxmlformats.org/officeDocument/2006/relationships/oleObject" Target="../embeddings/oleObject6.bin"/><Relationship Id="rId9" Type="http://schemas.openxmlformats.org/officeDocument/2006/relationships/hyperlink" Target="https://sao.georgia.gov/travel/state-travel-policy"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2.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GQ65FlPXw3s?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157655"/>
            <a:ext cx="12192000"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2497" y="4687321"/>
            <a:ext cx="896964" cy="1323861"/>
          </a:xfrm>
          <a:prstGeom prst="rect">
            <a:avLst/>
          </a:prstGeom>
        </p:spPr>
      </p:pic>
      <p:sp>
        <p:nvSpPr>
          <p:cNvPr id="12" name="Subtitle 11"/>
          <p:cNvSpPr>
            <a:spLocks noGrp="1"/>
          </p:cNvSpPr>
          <p:nvPr>
            <p:ph type="subTitle" idx="1"/>
          </p:nvPr>
        </p:nvSpPr>
        <p:spPr>
          <a:xfrm>
            <a:off x="4447308" y="3754438"/>
            <a:ext cx="7606147" cy="394481"/>
          </a:xfrm>
        </p:spPr>
        <p:txBody>
          <a:bodyPr numCol="1">
            <a:normAutofit/>
          </a:bodyPr>
          <a:lstStyle/>
          <a:p>
            <a:r>
              <a:rPr lang="en-US" sz="1700">
                <a:latin typeface="Franklin Gothic Medium" panose="020B0603020102020204" pitchFamily="34" charset="0"/>
              </a:rPr>
              <a:t>Georgia Department of Behavioral Health &amp; Developmental Disabilities</a:t>
            </a:r>
          </a:p>
        </p:txBody>
      </p:sp>
      <p:cxnSp>
        <p:nvCxnSpPr>
          <p:cNvPr id="6" name="Straight Connector 5"/>
          <p:cNvCxnSpPr/>
          <p:nvPr/>
        </p:nvCxnSpPr>
        <p:spPr>
          <a:xfrm>
            <a:off x="4902200" y="1908619"/>
            <a:ext cx="668020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3A73A5A-9596-A49B-0DD0-BD6751F23FC0}"/>
              </a:ext>
            </a:extLst>
          </p:cNvPr>
          <p:cNvSpPr txBox="1"/>
          <p:nvPr/>
        </p:nvSpPr>
        <p:spPr>
          <a:xfrm>
            <a:off x="4902200" y="4271822"/>
            <a:ext cx="4486939" cy="830997"/>
          </a:xfrm>
          <a:prstGeom prst="rect">
            <a:avLst/>
          </a:prstGeom>
          <a:noFill/>
        </p:spPr>
        <p:txBody>
          <a:bodyPr wrap="square" rtlCol="0">
            <a:spAutoFit/>
          </a:bodyPr>
          <a:lstStyle/>
          <a:p>
            <a:r>
              <a:rPr lang="en-US" sz="2400" dirty="0">
                <a:solidFill>
                  <a:schemeClr val="tx2"/>
                </a:solidFill>
              </a:rPr>
              <a:t>Commissioner Kevin Tanner</a:t>
            </a:r>
          </a:p>
          <a:p>
            <a:r>
              <a:rPr lang="en-US" sz="2400">
                <a:solidFill>
                  <a:schemeClr val="tx2"/>
                </a:solidFill>
              </a:rPr>
              <a:t>February 13, 2024</a:t>
            </a:r>
            <a:endParaRPr lang="en-US" sz="2400" dirty="0">
              <a:solidFill>
                <a:schemeClr val="tx2"/>
              </a:solidFill>
            </a:endParaRPr>
          </a:p>
        </p:txBody>
      </p:sp>
    </p:spTree>
    <p:extLst>
      <p:ext uri="{BB962C8B-B14F-4D97-AF65-F5344CB8AC3E}">
        <p14:creationId xmlns:p14="http://schemas.microsoft.com/office/powerpoint/2010/main" val="290228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464820"/>
            <a:chOff x="0" y="0"/>
            <a:chExt cx="12192000" cy="464820"/>
          </a:xfrm>
        </p:grpSpPr>
        <p:sp>
          <p:nvSpPr>
            <p:cNvPr id="3" name="object 3"/>
            <p:cNvSpPr/>
            <p:nvPr/>
          </p:nvSpPr>
          <p:spPr>
            <a:xfrm>
              <a:off x="0" y="0"/>
              <a:ext cx="12192000" cy="330835"/>
            </a:xfrm>
            <a:custGeom>
              <a:avLst/>
              <a:gdLst/>
              <a:ahLst/>
              <a:cxnLst/>
              <a:rect l="l" t="t" r="r" b="b"/>
              <a:pathLst>
                <a:path w="12192000" h="330835">
                  <a:moveTo>
                    <a:pt x="12192000" y="0"/>
                  </a:moveTo>
                  <a:lnTo>
                    <a:pt x="0" y="0"/>
                  </a:lnTo>
                  <a:lnTo>
                    <a:pt x="0" y="330568"/>
                  </a:lnTo>
                  <a:lnTo>
                    <a:pt x="12192000" y="330568"/>
                  </a:lnTo>
                  <a:lnTo>
                    <a:pt x="12192000" y="0"/>
                  </a:lnTo>
                  <a:close/>
                </a:path>
              </a:pathLst>
            </a:custGeom>
            <a:solidFill>
              <a:srgbClr val="F89C1B"/>
            </a:solidFill>
          </p:spPr>
          <p:txBody>
            <a:bodyPr wrap="square" lIns="0" tIns="0" rIns="0" bIns="0" rtlCol="0"/>
            <a:lstStyle/>
            <a:p>
              <a:endParaRPr/>
            </a:p>
          </p:txBody>
        </p:sp>
        <p:sp>
          <p:nvSpPr>
            <p:cNvPr id="4" name="object 4"/>
            <p:cNvSpPr/>
            <p:nvPr/>
          </p:nvSpPr>
          <p:spPr>
            <a:xfrm>
              <a:off x="0" y="330708"/>
              <a:ext cx="12192000" cy="133985"/>
            </a:xfrm>
            <a:custGeom>
              <a:avLst/>
              <a:gdLst/>
              <a:ahLst/>
              <a:cxnLst/>
              <a:rect l="l" t="t" r="r" b="b"/>
              <a:pathLst>
                <a:path w="12192000" h="133984">
                  <a:moveTo>
                    <a:pt x="12192000" y="0"/>
                  </a:moveTo>
                  <a:lnTo>
                    <a:pt x="0" y="0"/>
                  </a:lnTo>
                  <a:lnTo>
                    <a:pt x="0" y="133616"/>
                  </a:lnTo>
                  <a:lnTo>
                    <a:pt x="12192000" y="133616"/>
                  </a:lnTo>
                  <a:lnTo>
                    <a:pt x="12192000" y="0"/>
                  </a:lnTo>
                  <a:close/>
                </a:path>
              </a:pathLst>
            </a:custGeom>
            <a:solidFill>
              <a:srgbClr val="1D1752"/>
            </a:solidFill>
          </p:spPr>
          <p:txBody>
            <a:bodyPr wrap="square" lIns="0" tIns="0" rIns="0" bIns="0" rtlCol="0"/>
            <a:lstStyle/>
            <a:p>
              <a:endParaRPr/>
            </a:p>
          </p:txBody>
        </p:sp>
      </p:grpSp>
      <p:sp>
        <p:nvSpPr>
          <p:cNvPr id="5" name="object 5"/>
          <p:cNvSpPr/>
          <p:nvPr/>
        </p:nvSpPr>
        <p:spPr>
          <a:xfrm>
            <a:off x="0" y="1133855"/>
            <a:ext cx="12192000" cy="56515"/>
          </a:xfrm>
          <a:custGeom>
            <a:avLst/>
            <a:gdLst/>
            <a:ahLst/>
            <a:cxnLst/>
            <a:rect l="l" t="t" r="r" b="b"/>
            <a:pathLst>
              <a:path w="12192000" h="56515">
                <a:moveTo>
                  <a:pt x="12192000" y="0"/>
                </a:moveTo>
                <a:lnTo>
                  <a:pt x="0" y="0"/>
                </a:lnTo>
                <a:lnTo>
                  <a:pt x="0" y="56261"/>
                </a:lnTo>
                <a:lnTo>
                  <a:pt x="12192000" y="56261"/>
                </a:lnTo>
                <a:lnTo>
                  <a:pt x="12192000" y="0"/>
                </a:lnTo>
                <a:close/>
              </a:path>
            </a:pathLst>
          </a:custGeom>
          <a:solidFill>
            <a:srgbClr val="A3A3A3"/>
          </a:solidFill>
        </p:spPr>
        <p:txBody>
          <a:bodyPr wrap="square" lIns="0" tIns="0" rIns="0" bIns="0" rtlCol="0"/>
          <a:lstStyle/>
          <a:p>
            <a:endParaRPr/>
          </a:p>
        </p:txBody>
      </p:sp>
      <p:sp>
        <p:nvSpPr>
          <p:cNvPr id="6" name="object 6"/>
          <p:cNvSpPr txBox="1"/>
          <p:nvPr/>
        </p:nvSpPr>
        <p:spPr>
          <a:xfrm>
            <a:off x="745725" y="1133855"/>
            <a:ext cx="10554559" cy="6445995"/>
          </a:xfrm>
          <a:prstGeom prst="rect">
            <a:avLst/>
          </a:prstGeom>
        </p:spPr>
        <p:txBody>
          <a:bodyPr vert="horz" wrap="square" lIns="0" tIns="13335" rIns="0" bIns="0" rtlCol="0">
            <a:spAutoFit/>
          </a:bodyPr>
          <a:lstStyle/>
          <a:p>
            <a:pPr>
              <a:spcBef>
                <a:spcPts val="0"/>
              </a:spcBef>
              <a:spcAft>
                <a:spcPts val="0"/>
              </a:spcAft>
            </a:pPr>
            <a:endParaRPr lang="en-US" sz="2600" b="1" dirty="0">
              <a:solidFill>
                <a:srgbClr val="002060"/>
              </a:solidFill>
              <a:effectLst/>
              <a:latin typeface="Arial" panose="020B0604020202020204" pitchFamily="34" charset="0"/>
              <a:cs typeface="Arial" panose="020B0604020202020204" pitchFamily="34" charset="0"/>
            </a:endParaRPr>
          </a:p>
          <a:p>
            <a:pPr>
              <a:spcBef>
                <a:spcPts val="0"/>
              </a:spcBef>
              <a:spcAft>
                <a:spcPts val="0"/>
              </a:spcAft>
            </a:pPr>
            <a:r>
              <a:rPr lang="en-US" sz="2600" b="1" dirty="0">
                <a:solidFill>
                  <a:srgbClr val="002060"/>
                </a:solidFill>
                <a:effectLst/>
                <a:latin typeface="Arial" panose="020B0604020202020204" pitchFamily="34" charset="0"/>
                <a:cs typeface="Arial" panose="020B0604020202020204" pitchFamily="34" charset="0"/>
              </a:rPr>
              <a:t>Recruitment Hurdles</a:t>
            </a:r>
            <a:r>
              <a:rPr lang="en-US" sz="2600" b="1" dirty="0">
                <a:solidFill>
                  <a:srgbClr val="002060"/>
                </a:solidFill>
                <a:latin typeface="Arial" panose="020B0604020202020204" pitchFamily="34" charset="0"/>
                <a:cs typeface="Arial" panose="020B0604020202020204" pitchFamily="34" charset="0"/>
              </a:rPr>
              <a:t>: </a:t>
            </a:r>
            <a:r>
              <a:rPr lang="en-US" sz="2600" dirty="0">
                <a:solidFill>
                  <a:srgbClr val="002060"/>
                </a:solidFill>
                <a:latin typeface="Arial" panose="020B0604020202020204" pitchFamily="34" charset="0"/>
                <a:cs typeface="Arial" panose="020B0604020202020204" pitchFamily="34" charset="0"/>
              </a:rPr>
              <a:t>Recruiting state hospital staff in rural areas is challenging, with long recruitment times and increased market competition. </a:t>
            </a:r>
          </a:p>
          <a:p>
            <a:pPr>
              <a:spcBef>
                <a:spcPts val="0"/>
              </a:spcBef>
              <a:spcAft>
                <a:spcPts val="0"/>
              </a:spcAft>
            </a:pPr>
            <a:endParaRPr lang="en-US" sz="2600" dirty="0">
              <a:solidFill>
                <a:srgbClr val="002060"/>
              </a:solidFill>
              <a:effectLst/>
              <a:latin typeface="Arial" panose="020B0604020202020204" pitchFamily="34" charset="0"/>
              <a:cs typeface="Arial" panose="020B0604020202020204" pitchFamily="34" charset="0"/>
            </a:endParaRPr>
          </a:p>
          <a:p>
            <a:pPr>
              <a:spcBef>
                <a:spcPts val="0"/>
              </a:spcBef>
              <a:spcAft>
                <a:spcPts val="0"/>
              </a:spcAft>
            </a:pPr>
            <a:r>
              <a:rPr lang="en-US" sz="2600" b="1" dirty="0">
                <a:solidFill>
                  <a:srgbClr val="002060"/>
                </a:solidFill>
                <a:effectLst/>
                <a:latin typeface="Arial" panose="020B0604020202020204" pitchFamily="34" charset="0"/>
                <a:cs typeface="Arial" panose="020B0604020202020204" pitchFamily="34" charset="0"/>
              </a:rPr>
              <a:t>Retention Concerns: 29%</a:t>
            </a:r>
            <a:r>
              <a:rPr lang="en-US" sz="2600" dirty="0">
                <a:solidFill>
                  <a:srgbClr val="002060"/>
                </a:solidFill>
                <a:effectLst/>
                <a:latin typeface="Arial" panose="020B0604020202020204" pitchFamily="34" charset="0"/>
                <a:cs typeface="Arial" panose="020B0604020202020204" pitchFamily="34" charset="0"/>
              </a:rPr>
              <a:t> of employees eligible for early retirement within 5 years.</a:t>
            </a:r>
          </a:p>
          <a:p>
            <a:pPr>
              <a:spcBef>
                <a:spcPts val="0"/>
              </a:spcBef>
              <a:spcAft>
                <a:spcPts val="0"/>
              </a:spcAft>
            </a:pPr>
            <a:endParaRPr lang="en-US" sz="2600" dirty="0">
              <a:solidFill>
                <a:srgbClr val="002060"/>
              </a:solidFill>
              <a:effectLst/>
              <a:latin typeface="Arial" panose="020B0604020202020204" pitchFamily="34" charset="0"/>
              <a:cs typeface="Arial" panose="020B0604020202020204" pitchFamily="34" charset="0"/>
            </a:endParaRPr>
          </a:p>
          <a:p>
            <a:r>
              <a:rPr lang="en-US" sz="2600" b="1" dirty="0">
                <a:solidFill>
                  <a:srgbClr val="002060"/>
                </a:solidFill>
                <a:effectLst/>
                <a:latin typeface="Arial" panose="020B0604020202020204" pitchFamily="34" charset="0"/>
                <a:cs typeface="Arial" panose="020B0604020202020204" pitchFamily="34" charset="0"/>
              </a:rPr>
              <a:t>Compensation Gap: </a:t>
            </a:r>
            <a:r>
              <a:rPr lang="en-US" sz="2600" dirty="0">
                <a:solidFill>
                  <a:srgbClr val="002060"/>
                </a:solidFill>
                <a:effectLst/>
                <a:latin typeface="Arial" panose="020B0604020202020204" pitchFamily="34" charset="0"/>
                <a:cs typeface="Arial" panose="020B0604020202020204" pitchFamily="34" charset="0"/>
              </a:rPr>
              <a:t>On average, DBHDD salaries are </a:t>
            </a:r>
            <a:r>
              <a:rPr lang="en-US" sz="2600" b="1" dirty="0">
                <a:solidFill>
                  <a:srgbClr val="002060"/>
                </a:solidFill>
                <a:effectLst/>
                <a:latin typeface="Arial" panose="020B0604020202020204" pitchFamily="34" charset="0"/>
                <a:cs typeface="Arial" panose="020B0604020202020204" pitchFamily="34" charset="0"/>
              </a:rPr>
              <a:t>19% </a:t>
            </a:r>
            <a:r>
              <a:rPr lang="en-US" sz="2600" dirty="0">
                <a:solidFill>
                  <a:srgbClr val="002060"/>
                </a:solidFill>
                <a:effectLst/>
                <a:latin typeface="Arial" panose="020B0604020202020204" pitchFamily="34" charset="0"/>
                <a:cs typeface="Arial" panose="020B0604020202020204" pitchFamily="34" charset="0"/>
              </a:rPr>
              <a:t>below national market median data.</a:t>
            </a:r>
          </a:p>
          <a:p>
            <a:pPr marL="2857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On</a:t>
            </a:r>
            <a:r>
              <a:rPr lang="en-US" sz="2000" spc="-65" dirty="0">
                <a:solidFill>
                  <a:srgbClr val="002060"/>
                </a:solidFill>
                <a:latin typeface="Arial" panose="020B0604020202020204" pitchFamily="34" charset="0"/>
                <a:cs typeface="Arial" panose="020B0604020202020204" pitchFamily="34" charset="0"/>
              </a:rPr>
              <a:t> </a:t>
            </a:r>
            <a:r>
              <a:rPr lang="en-US" sz="2000" spc="-35" dirty="0">
                <a:solidFill>
                  <a:srgbClr val="002060"/>
                </a:solidFill>
                <a:latin typeface="Arial" panose="020B0604020202020204" pitchFamily="34" charset="0"/>
                <a:cs typeface="Arial" panose="020B0604020202020204" pitchFamily="34" charset="0"/>
              </a:rPr>
              <a:t>average,</a:t>
            </a:r>
            <a:r>
              <a:rPr lang="en-US" sz="2000" spc="-110" dirty="0">
                <a:solidFill>
                  <a:srgbClr val="002060"/>
                </a:solidFill>
                <a:latin typeface="Arial" panose="020B0604020202020204" pitchFamily="34" charset="0"/>
                <a:cs typeface="Arial" panose="020B0604020202020204" pitchFamily="34" charset="0"/>
              </a:rPr>
              <a:t> </a:t>
            </a:r>
            <a:r>
              <a:rPr lang="en-US" sz="2000" spc="-10" dirty="0">
                <a:solidFill>
                  <a:srgbClr val="002060"/>
                </a:solidFill>
                <a:latin typeface="Arial" panose="020B0604020202020204" pitchFamily="34" charset="0"/>
                <a:cs typeface="Arial" panose="020B0604020202020204" pitchFamily="34" charset="0"/>
              </a:rPr>
              <a:t>the</a:t>
            </a:r>
            <a:r>
              <a:rPr lang="en-US" sz="2000" spc="-45" dirty="0">
                <a:solidFill>
                  <a:srgbClr val="002060"/>
                </a:solidFill>
                <a:latin typeface="Arial" panose="020B0604020202020204" pitchFamily="34" charset="0"/>
                <a:cs typeface="Arial" panose="020B0604020202020204" pitchFamily="34" charset="0"/>
              </a:rPr>
              <a:t> </a:t>
            </a:r>
            <a:r>
              <a:rPr lang="en-US" sz="2000" spc="-90" dirty="0">
                <a:solidFill>
                  <a:srgbClr val="002060"/>
                </a:solidFill>
                <a:latin typeface="Arial" panose="020B0604020202020204" pitchFamily="34" charset="0"/>
                <a:cs typeface="Arial" panose="020B0604020202020204" pitchFamily="34" charset="0"/>
              </a:rPr>
              <a:t>DBHDD</a:t>
            </a:r>
            <a:r>
              <a:rPr lang="en-US" sz="2000" spc="-120" dirty="0">
                <a:solidFill>
                  <a:srgbClr val="002060"/>
                </a:solidFill>
                <a:latin typeface="Arial" panose="020B0604020202020204" pitchFamily="34" charset="0"/>
                <a:cs typeface="Arial" panose="020B0604020202020204" pitchFamily="34" charset="0"/>
              </a:rPr>
              <a:t> </a:t>
            </a:r>
            <a:r>
              <a:rPr lang="en-US" sz="2000" spc="-55" dirty="0">
                <a:solidFill>
                  <a:srgbClr val="002060"/>
                </a:solidFill>
                <a:latin typeface="Arial" panose="020B0604020202020204" pitchFamily="34" charset="0"/>
                <a:cs typeface="Arial" panose="020B0604020202020204" pitchFamily="34" charset="0"/>
              </a:rPr>
              <a:t>minimums</a:t>
            </a:r>
            <a:r>
              <a:rPr lang="en-US" sz="2000" spc="-110" dirty="0">
                <a:solidFill>
                  <a:srgbClr val="002060"/>
                </a:solidFill>
                <a:latin typeface="Arial" panose="020B0604020202020204" pitchFamily="34" charset="0"/>
                <a:cs typeface="Arial" panose="020B0604020202020204" pitchFamily="34" charset="0"/>
              </a:rPr>
              <a:t> </a:t>
            </a:r>
            <a:r>
              <a:rPr lang="en-US" sz="2000" spc="-30" dirty="0">
                <a:solidFill>
                  <a:srgbClr val="002060"/>
                </a:solidFill>
                <a:latin typeface="Arial" panose="020B0604020202020204" pitchFamily="34" charset="0"/>
                <a:cs typeface="Arial" panose="020B0604020202020204" pitchFamily="34" charset="0"/>
              </a:rPr>
              <a:t>for</a:t>
            </a:r>
            <a:r>
              <a:rPr lang="en-US" sz="2000" spc="-90" dirty="0">
                <a:solidFill>
                  <a:srgbClr val="002060"/>
                </a:solidFill>
                <a:latin typeface="Arial" panose="020B0604020202020204" pitchFamily="34" charset="0"/>
                <a:cs typeface="Arial" panose="020B0604020202020204" pitchFamily="34" charset="0"/>
              </a:rPr>
              <a:t> </a:t>
            </a:r>
            <a:r>
              <a:rPr lang="en-US" sz="2000" spc="-10" dirty="0">
                <a:solidFill>
                  <a:srgbClr val="002060"/>
                </a:solidFill>
                <a:latin typeface="Arial" panose="020B0604020202020204" pitchFamily="34" charset="0"/>
                <a:cs typeface="Arial" panose="020B0604020202020204" pitchFamily="34" charset="0"/>
              </a:rPr>
              <a:t>Psychiatrists, Forensic</a:t>
            </a:r>
            <a:r>
              <a:rPr lang="en-US" sz="2000" spc="-65" dirty="0">
                <a:solidFill>
                  <a:srgbClr val="002060"/>
                </a:solidFill>
                <a:latin typeface="Arial" panose="020B0604020202020204" pitchFamily="34" charset="0"/>
                <a:cs typeface="Arial" panose="020B0604020202020204" pitchFamily="34" charset="0"/>
              </a:rPr>
              <a:t> </a:t>
            </a:r>
            <a:r>
              <a:rPr lang="en-US" sz="2000" spc="-90" dirty="0">
                <a:solidFill>
                  <a:srgbClr val="002060"/>
                </a:solidFill>
                <a:latin typeface="Arial" panose="020B0604020202020204" pitchFamily="34" charset="0"/>
                <a:cs typeface="Arial" panose="020B0604020202020204" pitchFamily="34" charset="0"/>
              </a:rPr>
              <a:t>Psychiatrists</a:t>
            </a:r>
            <a:r>
              <a:rPr lang="en-US" sz="2000" spc="-75" dirty="0">
                <a:solidFill>
                  <a:srgbClr val="002060"/>
                </a:solidFill>
                <a:latin typeface="Arial" panose="020B0604020202020204" pitchFamily="34" charset="0"/>
                <a:cs typeface="Arial" panose="020B0604020202020204" pitchFamily="34" charset="0"/>
              </a:rPr>
              <a:t> </a:t>
            </a:r>
            <a:r>
              <a:rPr lang="en-US" sz="2000" spc="-60" dirty="0">
                <a:solidFill>
                  <a:srgbClr val="002060"/>
                </a:solidFill>
                <a:latin typeface="Arial" panose="020B0604020202020204" pitchFamily="34" charset="0"/>
                <a:cs typeface="Arial" panose="020B0604020202020204" pitchFamily="34" charset="0"/>
              </a:rPr>
              <a:t>and</a:t>
            </a:r>
            <a:r>
              <a:rPr lang="en-US" sz="2000" spc="-65" dirty="0">
                <a:solidFill>
                  <a:srgbClr val="002060"/>
                </a:solidFill>
                <a:latin typeface="Arial" panose="020B0604020202020204" pitchFamily="34" charset="0"/>
                <a:cs typeface="Arial" panose="020B0604020202020204" pitchFamily="34" charset="0"/>
              </a:rPr>
              <a:t> </a:t>
            </a:r>
            <a:r>
              <a:rPr lang="en-US" sz="2000" spc="-100" dirty="0">
                <a:solidFill>
                  <a:srgbClr val="002060"/>
                </a:solidFill>
                <a:latin typeface="Arial" panose="020B0604020202020204" pitchFamily="34" charset="0"/>
                <a:cs typeface="Arial" panose="020B0604020202020204" pitchFamily="34" charset="0"/>
              </a:rPr>
              <a:t>Physicians</a:t>
            </a:r>
            <a:r>
              <a:rPr lang="en-US" sz="2000" spc="-60" dirty="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(Board</a:t>
            </a:r>
            <a:r>
              <a:rPr lang="en-US" sz="2000" spc="-50" dirty="0">
                <a:solidFill>
                  <a:srgbClr val="002060"/>
                </a:solidFill>
                <a:latin typeface="Arial" panose="020B0604020202020204" pitchFamily="34" charset="0"/>
                <a:cs typeface="Arial" panose="020B0604020202020204" pitchFamily="34" charset="0"/>
              </a:rPr>
              <a:t> </a:t>
            </a:r>
            <a:r>
              <a:rPr lang="en-US" sz="2000" spc="-10" dirty="0">
                <a:solidFill>
                  <a:srgbClr val="002060"/>
                </a:solidFill>
                <a:latin typeface="Arial" panose="020B0604020202020204" pitchFamily="34" charset="0"/>
                <a:cs typeface="Arial" panose="020B0604020202020204" pitchFamily="34" charset="0"/>
              </a:rPr>
              <a:t>Certified and</a:t>
            </a:r>
            <a:r>
              <a:rPr lang="en-US" sz="2000" spc="-55" dirty="0">
                <a:solidFill>
                  <a:srgbClr val="002060"/>
                </a:solidFill>
                <a:latin typeface="Arial" panose="020B0604020202020204" pitchFamily="34" charset="0"/>
                <a:cs typeface="Arial" panose="020B0604020202020204" pitchFamily="34" charset="0"/>
              </a:rPr>
              <a:t> </a:t>
            </a:r>
            <a:r>
              <a:rPr lang="en-US" sz="2000" spc="-50" dirty="0">
                <a:solidFill>
                  <a:srgbClr val="002060"/>
                </a:solidFill>
                <a:latin typeface="Arial" panose="020B0604020202020204" pitchFamily="34" charset="0"/>
                <a:cs typeface="Arial" panose="020B0604020202020204" pitchFamily="34" charset="0"/>
              </a:rPr>
              <a:t>Eligible)</a:t>
            </a:r>
            <a:r>
              <a:rPr lang="en-US" sz="2000" spc="-105" dirty="0">
                <a:solidFill>
                  <a:srgbClr val="002060"/>
                </a:solidFill>
                <a:latin typeface="Arial" panose="020B0604020202020204" pitchFamily="34" charset="0"/>
                <a:cs typeface="Arial" panose="020B0604020202020204" pitchFamily="34" charset="0"/>
              </a:rPr>
              <a:t> </a:t>
            </a:r>
            <a:r>
              <a:rPr lang="en-US" sz="2000" spc="-70" dirty="0">
                <a:solidFill>
                  <a:srgbClr val="002060"/>
                </a:solidFill>
                <a:latin typeface="Arial" panose="020B0604020202020204" pitchFamily="34" charset="0"/>
                <a:cs typeface="Arial" panose="020B0604020202020204" pitchFamily="34" charset="0"/>
              </a:rPr>
              <a:t>are</a:t>
            </a:r>
            <a:r>
              <a:rPr lang="en-US" sz="2000" spc="-85" dirty="0">
                <a:solidFill>
                  <a:srgbClr val="002060"/>
                </a:solidFill>
                <a:latin typeface="Arial" panose="020B0604020202020204" pitchFamily="34" charset="0"/>
                <a:cs typeface="Arial" panose="020B0604020202020204" pitchFamily="34" charset="0"/>
              </a:rPr>
              <a:t> </a:t>
            </a:r>
            <a:r>
              <a:rPr lang="en-US" sz="2000" b="1" spc="100" dirty="0">
                <a:solidFill>
                  <a:srgbClr val="002060"/>
                </a:solidFill>
                <a:latin typeface="Arial" panose="020B0604020202020204" pitchFamily="34" charset="0"/>
                <a:cs typeface="Arial" panose="020B0604020202020204" pitchFamily="34" charset="0"/>
              </a:rPr>
              <a:t>24%</a:t>
            </a:r>
            <a:r>
              <a:rPr lang="en-US" sz="2000" b="1" spc="-15" dirty="0">
                <a:solidFill>
                  <a:srgbClr val="002060"/>
                </a:solidFill>
                <a:latin typeface="Arial" panose="020B0604020202020204" pitchFamily="34" charset="0"/>
                <a:cs typeface="Arial" panose="020B0604020202020204" pitchFamily="34" charset="0"/>
              </a:rPr>
              <a:t> </a:t>
            </a:r>
            <a:r>
              <a:rPr lang="en-US" sz="2000" b="1" spc="70" dirty="0">
                <a:solidFill>
                  <a:srgbClr val="002060"/>
                </a:solidFill>
                <a:latin typeface="Arial" panose="020B0604020202020204" pitchFamily="34" charset="0"/>
                <a:cs typeface="Arial" panose="020B0604020202020204" pitchFamily="34" charset="0"/>
              </a:rPr>
              <a:t>below</a:t>
            </a:r>
            <a:r>
              <a:rPr lang="en-US" sz="2000" b="1" spc="-30" dirty="0">
                <a:solidFill>
                  <a:srgbClr val="002060"/>
                </a:solidFill>
                <a:latin typeface="Arial" panose="020B0604020202020204" pitchFamily="34" charset="0"/>
                <a:cs typeface="Arial" panose="020B0604020202020204" pitchFamily="34" charset="0"/>
              </a:rPr>
              <a:t> </a:t>
            </a:r>
            <a:r>
              <a:rPr lang="en-US" sz="2000" spc="-60" dirty="0">
                <a:solidFill>
                  <a:srgbClr val="002060"/>
                </a:solidFill>
                <a:latin typeface="Arial" panose="020B0604020202020204" pitchFamily="34" charset="0"/>
                <a:cs typeface="Arial" panose="020B0604020202020204" pitchFamily="34" charset="0"/>
              </a:rPr>
              <a:t>market</a:t>
            </a:r>
            <a:r>
              <a:rPr lang="en-US" sz="2000" spc="-105" dirty="0">
                <a:solidFill>
                  <a:srgbClr val="002060"/>
                </a:solidFill>
                <a:latin typeface="Arial" panose="020B0604020202020204" pitchFamily="34" charset="0"/>
                <a:cs typeface="Arial" panose="020B0604020202020204" pitchFamily="34" charset="0"/>
              </a:rPr>
              <a:t> </a:t>
            </a:r>
            <a:r>
              <a:rPr lang="en-US" sz="2000" spc="-70" dirty="0">
                <a:solidFill>
                  <a:srgbClr val="002060"/>
                </a:solidFill>
                <a:latin typeface="Arial" panose="020B0604020202020204" pitchFamily="34" charset="0"/>
                <a:cs typeface="Arial" panose="020B0604020202020204" pitchFamily="34" charset="0"/>
              </a:rPr>
              <a:t>median</a:t>
            </a:r>
            <a:r>
              <a:rPr lang="en-US" sz="2000" spc="-95" dirty="0">
                <a:solidFill>
                  <a:srgbClr val="002060"/>
                </a:solidFill>
                <a:latin typeface="Arial" panose="020B0604020202020204" pitchFamily="34" charset="0"/>
                <a:cs typeface="Arial" panose="020B0604020202020204" pitchFamily="34" charset="0"/>
              </a:rPr>
              <a:t> </a:t>
            </a:r>
            <a:r>
              <a:rPr lang="en-US" sz="2000" spc="-60" dirty="0">
                <a:solidFill>
                  <a:srgbClr val="002060"/>
                </a:solidFill>
                <a:latin typeface="Arial" panose="020B0604020202020204" pitchFamily="34" charset="0"/>
                <a:cs typeface="Arial" panose="020B0604020202020204" pitchFamily="34" charset="0"/>
              </a:rPr>
              <a:t>salaries.</a:t>
            </a:r>
            <a:endParaRPr lang="en-US" sz="20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002060"/>
              </a:solidFill>
              <a:effectLst/>
              <a:latin typeface="Arial" panose="020B0604020202020204" pitchFamily="34" charset="0"/>
              <a:cs typeface="Arial" panose="020B0604020202020204" pitchFamily="34" charset="0"/>
            </a:endParaRPr>
          </a:p>
          <a:p>
            <a:pPr marL="285750" indent="-285750">
              <a:spcBef>
                <a:spcPts val="0"/>
              </a:spcBef>
              <a:spcAft>
                <a:spcPts val="0"/>
              </a:spcAft>
              <a:buFont typeface="Arial" panose="020B0604020202020204" pitchFamily="34" charset="0"/>
              <a:buChar char="•"/>
            </a:pPr>
            <a:endParaRPr lang="en-US" b="1" dirty="0">
              <a:solidFill>
                <a:srgbClr val="002060"/>
              </a:solidFill>
              <a:effectLst/>
              <a:latin typeface="Arial" panose="020B0604020202020204" pitchFamily="34" charset="0"/>
              <a:cs typeface="Arial" panose="020B0604020202020204" pitchFamily="34" charset="0"/>
            </a:endParaRPr>
          </a:p>
          <a:p>
            <a:pPr marL="285750" lvl="3" indent="-285750">
              <a:buFont typeface="Arial" panose="020B0604020202020204" pitchFamily="34" charset="0"/>
              <a:buChar char="•"/>
            </a:pPr>
            <a:endParaRPr lang="en-US" dirty="0">
              <a:solidFill>
                <a:srgbClr val="002060"/>
              </a:solidFill>
              <a:effectLst/>
              <a:latin typeface="Arial" panose="020B0604020202020204" pitchFamily="34" charset="0"/>
              <a:cs typeface="Arial" panose="020B0604020202020204" pitchFamily="34" charset="0"/>
            </a:endParaRPr>
          </a:p>
          <a:p>
            <a:pPr marL="285750" lvl="3" indent="-285750">
              <a:buFont typeface="Arial" panose="020B0604020202020204" pitchFamily="34" charset="0"/>
              <a:buChar char="•"/>
            </a:pPr>
            <a:endParaRPr lang="en-US" dirty="0">
              <a:solidFill>
                <a:srgbClr val="002060"/>
              </a:solidFill>
              <a:effectLst/>
              <a:latin typeface="Arial" panose="020B0604020202020204" pitchFamily="34" charset="0"/>
              <a:cs typeface="Arial" panose="020B0604020202020204" pitchFamily="34" charset="0"/>
            </a:endParaRPr>
          </a:p>
          <a:p>
            <a:pPr marL="285750" indent="-285750">
              <a:spcBef>
                <a:spcPts val="0"/>
              </a:spcBef>
              <a:spcAft>
                <a:spcPts val="0"/>
              </a:spcAft>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spcBef>
                <a:spcPts val="0"/>
              </a:spcBef>
              <a:spcAft>
                <a:spcPts val="0"/>
              </a:spcAft>
              <a:buFont typeface="Arial" panose="020B0604020202020204" pitchFamily="34" charset="0"/>
              <a:buChar char="•"/>
            </a:pPr>
            <a:endParaRPr lang="en-US" sz="1600" dirty="0">
              <a:solidFill>
                <a:srgbClr val="0E101A"/>
              </a:solidFill>
            </a:endParaRPr>
          </a:p>
          <a:p>
            <a:pPr marL="285750" indent="-285750">
              <a:spcBef>
                <a:spcPts val="0"/>
              </a:spcBef>
              <a:spcAft>
                <a:spcPts val="0"/>
              </a:spcAft>
              <a:buFont typeface="Arial" panose="020B0604020202020204" pitchFamily="34" charset="0"/>
              <a:buChar char="•"/>
            </a:pPr>
            <a:endParaRPr lang="en-US" sz="1600" dirty="0">
              <a:solidFill>
                <a:srgbClr val="0E101A"/>
              </a:solidFill>
              <a:effectLst/>
            </a:endParaRPr>
          </a:p>
        </p:txBody>
      </p:sp>
      <p:sp>
        <p:nvSpPr>
          <p:cNvPr id="7" name="object 7"/>
          <p:cNvSpPr txBox="1">
            <a:spLocks noGrp="1"/>
          </p:cNvSpPr>
          <p:nvPr>
            <p:ph type="title"/>
          </p:nvPr>
        </p:nvSpPr>
        <p:spPr>
          <a:xfrm>
            <a:off x="-175785" y="-98669"/>
            <a:ext cx="11230740" cy="1232520"/>
          </a:xfrm>
          <a:prstGeom prst="rect">
            <a:avLst/>
          </a:prstGeom>
        </p:spPr>
        <p:txBody>
          <a:bodyPr vert="horz" wrap="square" lIns="0" tIns="671960" rIns="0" bIns="0" rtlCol="0">
            <a:spAutoFit/>
          </a:bodyPr>
          <a:lstStyle/>
          <a:p>
            <a:pPr marL="364490">
              <a:lnSpc>
                <a:spcPct val="100000"/>
              </a:lnSpc>
              <a:spcBef>
                <a:spcPts val="105"/>
              </a:spcBef>
            </a:pPr>
            <a:r>
              <a:rPr lang="en-US" b="1" spc="-40" dirty="0">
                <a:solidFill>
                  <a:srgbClr val="002060"/>
                </a:solidFill>
                <a:latin typeface="Arial" panose="020B0604020202020204" pitchFamily="34" charset="0"/>
                <a:cs typeface="Arial" panose="020B0604020202020204" pitchFamily="34" charset="0"/>
              </a:rPr>
              <a:t>#1: Workforce</a:t>
            </a:r>
            <a:r>
              <a:rPr lang="en-US" b="1" spc="-130" dirty="0">
                <a:solidFill>
                  <a:srgbClr val="002060"/>
                </a:solidFill>
                <a:latin typeface="Arial" panose="020B0604020202020204" pitchFamily="34" charset="0"/>
                <a:cs typeface="Arial" panose="020B0604020202020204" pitchFamily="34" charset="0"/>
              </a:rPr>
              <a:t> </a:t>
            </a:r>
            <a:r>
              <a:rPr lang="en-US" b="1" spc="-50" dirty="0">
                <a:solidFill>
                  <a:srgbClr val="002060"/>
                </a:solidFill>
                <a:latin typeface="Arial" panose="020B0604020202020204" pitchFamily="34" charset="0"/>
                <a:cs typeface="Arial" panose="020B0604020202020204" pitchFamily="34" charset="0"/>
              </a:rPr>
              <a:t>Innovations</a:t>
            </a:r>
            <a:r>
              <a:rPr lang="en-US" b="1" spc="-110" dirty="0">
                <a:solidFill>
                  <a:srgbClr val="002060"/>
                </a:solidFill>
                <a:latin typeface="Arial" panose="020B0604020202020204" pitchFamily="34" charset="0"/>
                <a:cs typeface="Arial" panose="020B0604020202020204" pitchFamily="34" charset="0"/>
              </a:rPr>
              <a:t> </a:t>
            </a:r>
            <a:r>
              <a:rPr lang="en-US" b="1" spc="-45" dirty="0">
                <a:solidFill>
                  <a:srgbClr val="002060"/>
                </a:solidFill>
                <a:latin typeface="Arial" panose="020B0604020202020204" pitchFamily="34" charset="0"/>
                <a:cs typeface="Arial" panose="020B0604020202020204" pitchFamily="34" charset="0"/>
              </a:rPr>
              <a:t>Report</a:t>
            </a:r>
            <a:endParaRPr b="1" spc="-1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46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464820"/>
            <a:chOff x="0" y="0"/>
            <a:chExt cx="12192000" cy="464820"/>
          </a:xfrm>
        </p:grpSpPr>
        <p:sp>
          <p:nvSpPr>
            <p:cNvPr id="3" name="object 3"/>
            <p:cNvSpPr/>
            <p:nvPr/>
          </p:nvSpPr>
          <p:spPr>
            <a:xfrm>
              <a:off x="0" y="0"/>
              <a:ext cx="12192000" cy="330835"/>
            </a:xfrm>
            <a:custGeom>
              <a:avLst/>
              <a:gdLst/>
              <a:ahLst/>
              <a:cxnLst/>
              <a:rect l="l" t="t" r="r" b="b"/>
              <a:pathLst>
                <a:path w="12192000" h="330835">
                  <a:moveTo>
                    <a:pt x="0" y="330695"/>
                  </a:moveTo>
                  <a:lnTo>
                    <a:pt x="12192000" y="330695"/>
                  </a:lnTo>
                  <a:lnTo>
                    <a:pt x="12192000" y="0"/>
                  </a:lnTo>
                  <a:lnTo>
                    <a:pt x="0" y="0"/>
                  </a:lnTo>
                  <a:lnTo>
                    <a:pt x="0" y="330695"/>
                  </a:lnTo>
                  <a:close/>
                </a:path>
              </a:pathLst>
            </a:custGeom>
            <a:solidFill>
              <a:srgbClr val="F89C1B"/>
            </a:solidFill>
          </p:spPr>
          <p:txBody>
            <a:bodyPr wrap="square" lIns="0" tIns="0" rIns="0" bIns="0" rtlCol="0"/>
            <a:lstStyle/>
            <a:p>
              <a:endParaRPr/>
            </a:p>
          </p:txBody>
        </p:sp>
        <p:sp>
          <p:nvSpPr>
            <p:cNvPr id="4" name="object 4"/>
            <p:cNvSpPr/>
            <p:nvPr/>
          </p:nvSpPr>
          <p:spPr>
            <a:xfrm>
              <a:off x="0" y="330695"/>
              <a:ext cx="12192000" cy="134620"/>
            </a:xfrm>
            <a:custGeom>
              <a:avLst/>
              <a:gdLst/>
              <a:ahLst/>
              <a:cxnLst/>
              <a:rect l="l" t="t" r="r" b="b"/>
              <a:pathLst>
                <a:path w="12192000" h="134620">
                  <a:moveTo>
                    <a:pt x="12192000" y="0"/>
                  </a:moveTo>
                  <a:lnTo>
                    <a:pt x="0" y="0"/>
                  </a:lnTo>
                  <a:lnTo>
                    <a:pt x="0" y="134124"/>
                  </a:lnTo>
                  <a:lnTo>
                    <a:pt x="12192000" y="134124"/>
                  </a:lnTo>
                  <a:lnTo>
                    <a:pt x="12192000" y="0"/>
                  </a:lnTo>
                  <a:close/>
                </a:path>
              </a:pathLst>
            </a:custGeom>
            <a:solidFill>
              <a:srgbClr val="1D1852"/>
            </a:solidFill>
          </p:spPr>
          <p:txBody>
            <a:bodyPr wrap="square" lIns="0" tIns="0" rIns="0" bIns="0" rtlCol="0"/>
            <a:lstStyle/>
            <a:p>
              <a:endParaRPr/>
            </a:p>
          </p:txBody>
        </p:sp>
      </p:grpSp>
      <p:sp>
        <p:nvSpPr>
          <p:cNvPr id="5" name="object 5"/>
          <p:cNvSpPr/>
          <p:nvPr/>
        </p:nvSpPr>
        <p:spPr>
          <a:xfrm>
            <a:off x="0" y="1133855"/>
            <a:ext cx="12192000" cy="56515"/>
          </a:xfrm>
          <a:custGeom>
            <a:avLst/>
            <a:gdLst/>
            <a:ahLst/>
            <a:cxnLst/>
            <a:rect l="l" t="t" r="r" b="b"/>
            <a:pathLst>
              <a:path w="12192000" h="56515">
                <a:moveTo>
                  <a:pt x="12192000" y="0"/>
                </a:moveTo>
                <a:lnTo>
                  <a:pt x="0" y="0"/>
                </a:lnTo>
                <a:lnTo>
                  <a:pt x="0" y="56387"/>
                </a:lnTo>
                <a:lnTo>
                  <a:pt x="12192000" y="56387"/>
                </a:lnTo>
                <a:lnTo>
                  <a:pt x="12192000" y="0"/>
                </a:lnTo>
                <a:close/>
              </a:path>
            </a:pathLst>
          </a:custGeom>
          <a:solidFill>
            <a:srgbClr val="A4A4A4"/>
          </a:solidFill>
        </p:spPr>
        <p:txBody>
          <a:bodyPr wrap="square" lIns="0" tIns="0" rIns="0" bIns="0" rtlCol="0"/>
          <a:lstStyle/>
          <a:p>
            <a:endParaRPr/>
          </a:p>
        </p:txBody>
      </p:sp>
      <p:sp>
        <p:nvSpPr>
          <p:cNvPr id="6" name="object 6"/>
          <p:cNvSpPr txBox="1">
            <a:spLocks noGrp="1"/>
          </p:cNvSpPr>
          <p:nvPr>
            <p:ph type="title"/>
          </p:nvPr>
        </p:nvSpPr>
        <p:spPr>
          <a:xfrm>
            <a:off x="0" y="17804"/>
            <a:ext cx="11986881" cy="1085273"/>
          </a:xfrm>
          <a:prstGeom prst="rect">
            <a:avLst/>
          </a:prstGeom>
        </p:spPr>
        <p:txBody>
          <a:bodyPr vert="horz" wrap="square" lIns="0" tIns="587097" rIns="0" bIns="0" rtlCol="0">
            <a:spAutoFit/>
          </a:bodyPr>
          <a:lstStyle/>
          <a:p>
            <a:pPr marL="169545">
              <a:lnSpc>
                <a:spcPct val="100000"/>
              </a:lnSpc>
              <a:spcBef>
                <a:spcPts val="100"/>
              </a:spcBef>
            </a:pPr>
            <a:r>
              <a:rPr lang="en-US" sz="3200" b="1" dirty="0"/>
              <a:t>#2 Provider Rates for NOW/COMP Waiver Programs</a:t>
            </a:r>
          </a:p>
        </p:txBody>
      </p:sp>
      <p:sp>
        <p:nvSpPr>
          <p:cNvPr id="7" name="object 7"/>
          <p:cNvSpPr txBox="1"/>
          <p:nvPr/>
        </p:nvSpPr>
        <p:spPr>
          <a:xfrm>
            <a:off x="496662" y="1384184"/>
            <a:ext cx="10600425" cy="3802964"/>
          </a:xfrm>
          <a:prstGeom prst="rect">
            <a:avLst/>
          </a:prstGeom>
        </p:spPr>
        <p:txBody>
          <a:bodyPr vert="horz" wrap="square" lIns="0" tIns="108585"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Arial"/>
                <a:ea typeface="Calibri" panose="020F0502020204030204" pitchFamily="34" charset="0"/>
                <a:cs typeface="Arial"/>
              </a:rPr>
              <a:t>Impact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2060"/>
                </a:solidFill>
                <a:effectLst/>
                <a:uLnTx/>
                <a:uFillTx/>
                <a:latin typeface="Arial"/>
                <a:ea typeface="Calibri" panose="020F0502020204030204" pitchFamily="34" charset="0"/>
                <a:cs typeface="Arial"/>
              </a:rPr>
              <a:t>On average, rate study recommendations would result in a 40 percent increase in provider revenue, if enacted.</a:t>
            </a:r>
            <a:br>
              <a:rPr kumimoji="0" lang="en-US" sz="2400" b="0" i="0" u="none" strike="noStrike" kern="0" cap="none" spc="0" normalizeH="0" baseline="0" noProof="0" dirty="0">
                <a:ln>
                  <a:noFill/>
                </a:ln>
                <a:solidFill>
                  <a:srgbClr val="002060"/>
                </a:solidFill>
                <a:effectLst/>
                <a:uLnTx/>
                <a:uFillTx/>
                <a:latin typeface="Arial"/>
                <a:ea typeface="Calibri" panose="020F0502020204030204" pitchFamily="34" charset="0"/>
                <a:cs typeface="Arial"/>
              </a:rPr>
            </a:br>
            <a:endParaRPr kumimoji="0" lang="en-US" sz="2400" b="0" i="0" u="none" strike="noStrike" kern="0" cap="none" spc="0" normalizeH="0" baseline="0" noProof="0" dirty="0">
              <a:ln>
                <a:noFill/>
              </a:ln>
              <a:solidFill>
                <a:srgbClr val="002060"/>
              </a:solidFill>
              <a:effectLst/>
              <a:uLnTx/>
              <a:uFillTx/>
              <a:latin typeface="Arial"/>
              <a:ea typeface="Calibri" panose="020F0502020204030204" pitchFamily="34" charset="0"/>
              <a:cs typeface="Arial"/>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2060"/>
                </a:solidFill>
                <a:effectLst/>
                <a:uLnTx/>
                <a:uFillTx/>
                <a:latin typeface="Arial"/>
                <a:ea typeface="Calibri" panose="020F0502020204030204" pitchFamily="34" charset="0"/>
                <a:cs typeface="Arial"/>
              </a:rPr>
              <a:t>Rate models assume an average direct service professional (DSP) wage which is inclusive of the following:</a:t>
            </a:r>
            <a:br>
              <a:rPr kumimoji="0" lang="en-US" sz="2400" b="0" i="0" u="none" strike="noStrike" kern="0" cap="none" spc="0" normalizeH="0" baseline="0" noProof="0" dirty="0">
                <a:ln>
                  <a:noFill/>
                </a:ln>
                <a:solidFill>
                  <a:srgbClr val="002060"/>
                </a:solidFill>
                <a:effectLst/>
                <a:uLnTx/>
                <a:uFillTx/>
                <a:latin typeface="Arial"/>
                <a:ea typeface="Calibri" panose="020F0502020204030204" pitchFamily="34" charset="0"/>
                <a:cs typeface="Arial"/>
              </a:rPr>
            </a:br>
            <a:endParaRPr kumimoji="0" lang="en-US" sz="2400" b="0" i="0" u="none" strike="noStrike" kern="0" cap="none" spc="0" normalizeH="0" baseline="0" noProof="0" dirty="0">
              <a:ln>
                <a:noFill/>
              </a:ln>
              <a:solidFill>
                <a:srgbClr val="002060"/>
              </a:solidFill>
              <a:effectLst/>
              <a:uLnTx/>
              <a:uFillTx/>
              <a:latin typeface="Arial"/>
              <a:ea typeface="Calibri" panose="020F0502020204030204" pitchFamily="34" charset="0"/>
              <a:cs typeface="Arial"/>
            </a:endParaRPr>
          </a:p>
          <a:p>
            <a:pPr marL="800100" lvl="1" indent="-342900">
              <a:buFont typeface="Arial" panose="020B0604020202020204" pitchFamily="34" charset="0"/>
              <a:buChar char="•"/>
              <a:defRPr/>
            </a:pPr>
            <a:r>
              <a:rPr kumimoji="0" lang="en-US" sz="2400" b="0" i="0" u="none" strike="noStrike" kern="0" cap="none" spc="0" normalizeH="0" baseline="0" noProof="0" dirty="0">
                <a:ln>
                  <a:noFill/>
                </a:ln>
                <a:solidFill>
                  <a:srgbClr val="002060"/>
                </a:solidFill>
                <a:effectLst/>
                <a:uLnTx/>
                <a:uFillTx/>
                <a:latin typeface="Arial"/>
                <a:ea typeface="Calibri" panose="020F0502020204030204" pitchFamily="34" charset="0"/>
                <a:cs typeface="Arial"/>
              </a:rPr>
              <a:t>Increase of $12 to $16.70 for DSPs per hour PLUS comprehensive benefits</a:t>
            </a:r>
          </a:p>
          <a:p>
            <a:pPr marL="800100" lvl="1" indent="-342900">
              <a:buFont typeface="Arial" panose="020B0604020202020204" pitchFamily="34" charset="0"/>
              <a:buChar char="•"/>
              <a:defRPr/>
            </a:pPr>
            <a:r>
              <a:rPr kumimoji="0" lang="en-US" sz="2400" b="0" i="0" u="none" strike="noStrike" kern="0" cap="none" spc="0" normalizeH="0" baseline="0" noProof="0" dirty="0">
                <a:ln>
                  <a:noFill/>
                </a:ln>
                <a:solidFill>
                  <a:srgbClr val="002060"/>
                </a:solidFill>
                <a:effectLst/>
                <a:uLnTx/>
                <a:uFillTx/>
                <a:latin typeface="Arial"/>
                <a:ea typeface="Calibri" panose="020F0502020204030204" pitchFamily="34" charset="0"/>
                <a:cs typeface="Arial"/>
              </a:rPr>
              <a:t>Appendix K extension</a:t>
            </a:r>
          </a:p>
        </p:txBody>
      </p:sp>
    </p:spTree>
    <p:extLst>
      <p:ext uri="{BB962C8B-B14F-4D97-AF65-F5344CB8AC3E}">
        <p14:creationId xmlns:p14="http://schemas.microsoft.com/office/powerpoint/2010/main" val="177057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464820"/>
            <a:chOff x="0" y="0"/>
            <a:chExt cx="12192000" cy="464820"/>
          </a:xfrm>
        </p:grpSpPr>
        <p:sp>
          <p:nvSpPr>
            <p:cNvPr id="3" name="object 3"/>
            <p:cNvSpPr/>
            <p:nvPr/>
          </p:nvSpPr>
          <p:spPr>
            <a:xfrm>
              <a:off x="0" y="0"/>
              <a:ext cx="12192000" cy="330835"/>
            </a:xfrm>
            <a:custGeom>
              <a:avLst/>
              <a:gdLst/>
              <a:ahLst/>
              <a:cxnLst/>
              <a:rect l="l" t="t" r="r" b="b"/>
              <a:pathLst>
                <a:path w="12192000" h="330835">
                  <a:moveTo>
                    <a:pt x="0" y="330695"/>
                  </a:moveTo>
                  <a:lnTo>
                    <a:pt x="12192000" y="330695"/>
                  </a:lnTo>
                  <a:lnTo>
                    <a:pt x="12192000" y="0"/>
                  </a:lnTo>
                  <a:lnTo>
                    <a:pt x="0" y="0"/>
                  </a:lnTo>
                  <a:lnTo>
                    <a:pt x="0" y="330695"/>
                  </a:lnTo>
                  <a:close/>
                </a:path>
              </a:pathLst>
            </a:custGeom>
            <a:solidFill>
              <a:srgbClr val="F89C1B"/>
            </a:solidFill>
          </p:spPr>
          <p:txBody>
            <a:bodyPr wrap="square" lIns="0" tIns="0" rIns="0" bIns="0" rtlCol="0"/>
            <a:lstStyle/>
            <a:p>
              <a:endParaRPr/>
            </a:p>
          </p:txBody>
        </p:sp>
        <p:sp>
          <p:nvSpPr>
            <p:cNvPr id="4" name="object 4"/>
            <p:cNvSpPr/>
            <p:nvPr/>
          </p:nvSpPr>
          <p:spPr>
            <a:xfrm>
              <a:off x="0" y="330695"/>
              <a:ext cx="12192000" cy="134620"/>
            </a:xfrm>
            <a:custGeom>
              <a:avLst/>
              <a:gdLst/>
              <a:ahLst/>
              <a:cxnLst/>
              <a:rect l="l" t="t" r="r" b="b"/>
              <a:pathLst>
                <a:path w="12192000" h="134620">
                  <a:moveTo>
                    <a:pt x="12192000" y="0"/>
                  </a:moveTo>
                  <a:lnTo>
                    <a:pt x="0" y="0"/>
                  </a:lnTo>
                  <a:lnTo>
                    <a:pt x="0" y="134124"/>
                  </a:lnTo>
                  <a:lnTo>
                    <a:pt x="12192000" y="134124"/>
                  </a:lnTo>
                  <a:lnTo>
                    <a:pt x="12192000" y="0"/>
                  </a:lnTo>
                  <a:close/>
                </a:path>
              </a:pathLst>
            </a:custGeom>
            <a:solidFill>
              <a:srgbClr val="1D1852"/>
            </a:solidFill>
          </p:spPr>
          <p:txBody>
            <a:bodyPr wrap="square" lIns="0" tIns="0" rIns="0" bIns="0" rtlCol="0"/>
            <a:lstStyle/>
            <a:p>
              <a:endParaRPr/>
            </a:p>
          </p:txBody>
        </p:sp>
      </p:grpSp>
      <p:sp>
        <p:nvSpPr>
          <p:cNvPr id="5" name="object 5"/>
          <p:cNvSpPr/>
          <p:nvPr/>
        </p:nvSpPr>
        <p:spPr>
          <a:xfrm>
            <a:off x="0" y="1133855"/>
            <a:ext cx="12192000" cy="56515"/>
          </a:xfrm>
          <a:custGeom>
            <a:avLst/>
            <a:gdLst/>
            <a:ahLst/>
            <a:cxnLst/>
            <a:rect l="l" t="t" r="r" b="b"/>
            <a:pathLst>
              <a:path w="12192000" h="56515">
                <a:moveTo>
                  <a:pt x="12192000" y="0"/>
                </a:moveTo>
                <a:lnTo>
                  <a:pt x="0" y="0"/>
                </a:lnTo>
                <a:lnTo>
                  <a:pt x="0" y="56387"/>
                </a:lnTo>
                <a:lnTo>
                  <a:pt x="12192000" y="56387"/>
                </a:lnTo>
                <a:lnTo>
                  <a:pt x="12192000" y="0"/>
                </a:lnTo>
                <a:close/>
              </a:path>
            </a:pathLst>
          </a:custGeom>
          <a:solidFill>
            <a:srgbClr val="A4A4A4"/>
          </a:solidFill>
        </p:spPr>
        <p:txBody>
          <a:bodyPr wrap="square" lIns="0" tIns="0" rIns="0" bIns="0" rtlCol="0"/>
          <a:lstStyle/>
          <a:p>
            <a:endParaRPr/>
          </a:p>
        </p:txBody>
      </p:sp>
      <p:sp>
        <p:nvSpPr>
          <p:cNvPr id="6" name="object 6"/>
          <p:cNvSpPr txBox="1">
            <a:spLocks noGrp="1"/>
          </p:cNvSpPr>
          <p:nvPr>
            <p:ph type="title"/>
          </p:nvPr>
        </p:nvSpPr>
        <p:spPr>
          <a:xfrm>
            <a:off x="190129" y="-9977"/>
            <a:ext cx="11908943" cy="1085273"/>
          </a:xfrm>
          <a:prstGeom prst="rect">
            <a:avLst/>
          </a:prstGeom>
        </p:spPr>
        <p:txBody>
          <a:bodyPr vert="horz" wrap="square" lIns="0" tIns="587097" rIns="0" bIns="0" rtlCol="0">
            <a:spAutoFit/>
          </a:bodyPr>
          <a:lstStyle/>
          <a:p>
            <a:pPr marL="169545">
              <a:lnSpc>
                <a:spcPct val="100000"/>
              </a:lnSpc>
              <a:spcBef>
                <a:spcPts val="100"/>
              </a:spcBef>
            </a:pPr>
            <a:r>
              <a:rPr lang="en-US" sz="3200" b="1" dirty="0"/>
              <a:t>#2: Provider Rates for Behavioral Health</a:t>
            </a:r>
            <a:endParaRPr sz="3200" b="1" dirty="0"/>
          </a:p>
        </p:txBody>
      </p:sp>
      <p:graphicFrame>
        <p:nvGraphicFramePr>
          <p:cNvPr id="8" name="Table 7">
            <a:extLst>
              <a:ext uri="{FF2B5EF4-FFF2-40B4-BE49-F238E27FC236}">
                <a16:creationId xmlns:a16="http://schemas.microsoft.com/office/drawing/2014/main" id="{A1EA44C6-F81F-A4EE-7C98-8588147C2FF7}"/>
              </a:ext>
            </a:extLst>
          </p:cNvPr>
          <p:cNvGraphicFramePr>
            <a:graphicFrameLocks noGrp="1"/>
          </p:cNvGraphicFramePr>
          <p:nvPr/>
        </p:nvGraphicFramePr>
        <p:xfrm>
          <a:off x="400305" y="1423720"/>
          <a:ext cx="11068973" cy="5099285"/>
        </p:xfrm>
        <a:graphic>
          <a:graphicData uri="http://schemas.openxmlformats.org/drawingml/2006/table">
            <a:tbl>
              <a:tblPr firstRow="1" bandRow="1">
                <a:tableStyleId>{7DF18680-E054-41AD-8BC1-D1AEF772440D}</a:tableStyleId>
              </a:tblPr>
              <a:tblGrid>
                <a:gridCol w="4559663">
                  <a:extLst>
                    <a:ext uri="{9D8B030D-6E8A-4147-A177-3AD203B41FA5}">
                      <a16:colId xmlns:a16="http://schemas.microsoft.com/office/drawing/2014/main" val="810165060"/>
                    </a:ext>
                  </a:extLst>
                </a:gridCol>
                <a:gridCol w="3428436">
                  <a:extLst>
                    <a:ext uri="{9D8B030D-6E8A-4147-A177-3AD203B41FA5}">
                      <a16:colId xmlns:a16="http://schemas.microsoft.com/office/drawing/2014/main" val="3947090543"/>
                    </a:ext>
                  </a:extLst>
                </a:gridCol>
                <a:gridCol w="3080874">
                  <a:extLst>
                    <a:ext uri="{9D8B030D-6E8A-4147-A177-3AD203B41FA5}">
                      <a16:colId xmlns:a16="http://schemas.microsoft.com/office/drawing/2014/main" val="1889927259"/>
                    </a:ext>
                  </a:extLst>
                </a:gridCol>
              </a:tblGrid>
              <a:tr h="664445">
                <a:tc>
                  <a:txBody>
                    <a:bodyPr/>
                    <a:lstStyle/>
                    <a:p>
                      <a:pPr algn="ctr"/>
                      <a:r>
                        <a:rPr lang="en-US" sz="2000" dirty="0">
                          <a:solidFill>
                            <a:schemeClr val="bg1"/>
                          </a:solidFill>
                        </a:rPr>
                        <a:t>Position</a:t>
                      </a:r>
                      <a:endParaRPr lang="en-US" sz="20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bg1"/>
                          </a:solidFill>
                        </a:rPr>
                        <a:t>2008 Salary </a:t>
                      </a:r>
                      <a:endParaRPr lang="en-US" sz="20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a:solidFill>
                            <a:schemeClr val="bg1"/>
                          </a:solidFill>
                        </a:rPr>
                        <a:t>Future Salary (if funded)</a:t>
                      </a:r>
                      <a:endParaRPr lang="en-US" sz="20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284511834"/>
                  </a:ext>
                </a:extLst>
              </a:tr>
              <a:tr h="66444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dirty="0">
                          <a:solidFill>
                            <a:srgbClr val="002060"/>
                          </a:solidFill>
                        </a:rPr>
                        <a:t>Psychiatrists/Physicians</a:t>
                      </a:r>
                    </a:p>
                    <a:p>
                      <a:pPr algn="ctr"/>
                      <a:endParaRPr lang="en-US" sz="17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700" b="1">
                        <a:solidFill>
                          <a:srgbClr val="002060"/>
                        </a:solidFill>
                      </a:endParaRPr>
                    </a:p>
                    <a:p>
                      <a:pPr algn="ctr"/>
                      <a:r>
                        <a:rPr lang="en-US" sz="1700" b="1">
                          <a:solidFill>
                            <a:srgbClr val="002060"/>
                          </a:solidFill>
                        </a:rPr>
                        <a:t>$160,605</a:t>
                      </a:r>
                      <a:endParaRPr lang="en-US" sz="1700" b="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700" b="1">
                        <a:solidFill>
                          <a:srgbClr val="002060"/>
                        </a:solidFill>
                      </a:endParaRPr>
                    </a:p>
                    <a:p>
                      <a:pPr algn="ctr"/>
                      <a:r>
                        <a:rPr lang="en-US" sz="1700" b="1">
                          <a:solidFill>
                            <a:srgbClr val="002060"/>
                          </a:solidFill>
                        </a:rPr>
                        <a:t>$237,012</a:t>
                      </a:r>
                      <a:endParaRPr lang="en-US" sz="1700" b="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901937"/>
                  </a:ext>
                </a:extLst>
              </a:tr>
              <a:tr h="66444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dirty="0">
                          <a:solidFill>
                            <a:srgbClr val="002060"/>
                          </a:solidFill>
                        </a:rPr>
                        <a:t>Advanced Practice Registered Nurses, PhD. Psychologists</a:t>
                      </a:r>
                    </a:p>
                    <a:p>
                      <a:pPr algn="ctr"/>
                      <a:endParaRPr lang="en-US" sz="17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b="1">
                          <a:solidFill>
                            <a:srgbClr val="002060"/>
                          </a:solidFill>
                        </a:rPr>
                        <a:t>$69,165</a:t>
                      </a:r>
                      <a:endParaRPr lang="en-US" sz="1700" b="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b="1">
                          <a:solidFill>
                            <a:srgbClr val="002060"/>
                          </a:solidFill>
                        </a:rPr>
                        <a:t>$135,184</a:t>
                      </a:r>
                      <a:endParaRPr lang="en-US" sz="1700" b="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15021"/>
                  </a:ext>
                </a:extLst>
              </a:tr>
              <a:tr h="66444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dirty="0">
                          <a:solidFill>
                            <a:srgbClr val="002060"/>
                          </a:solidFill>
                        </a:rPr>
                        <a:t>Licensed Clinical Social Worker, Registered Nurse, Licensed Professional Counselor, etc.</a:t>
                      </a:r>
                    </a:p>
                    <a:p>
                      <a:pPr algn="ctr"/>
                      <a:endParaRPr lang="en-US" sz="17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b="1" dirty="0">
                          <a:solidFill>
                            <a:srgbClr val="002060"/>
                          </a:solidFill>
                        </a:rPr>
                        <a:t>$48,827</a:t>
                      </a:r>
                      <a:endParaRPr lang="en-US" sz="17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b="1">
                          <a:solidFill>
                            <a:srgbClr val="002060"/>
                          </a:solidFill>
                        </a:rPr>
                        <a:t>$76,945</a:t>
                      </a:r>
                      <a:endParaRPr lang="en-US" sz="1700" b="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4438169"/>
                  </a:ext>
                </a:extLst>
              </a:tr>
              <a:tr h="66444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a:solidFill>
                            <a:srgbClr val="002060"/>
                          </a:solidFill>
                        </a:rPr>
                        <a:t>Licensed Master Social Worker, Bachelor’s Level Certified Staff, etc.</a:t>
                      </a:r>
                    </a:p>
                    <a:p>
                      <a:pPr algn="ctr"/>
                      <a:endParaRPr lang="en-US" sz="1700" b="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b="1" dirty="0">
                          <a:solidFill>
                            <a:srgbClr val="002060"/>
                          </a:solidFill>
                        </a:rPr>
                        <a:t>$36,025</a:t>
                      </a:r>
                      <a:endParaRPr lang="en-US" sz="17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b="1" dirty="0">
                          <a:solidFill>
                            <a:srgbClr val="002060"/>
                          </a:solidFill>
                        </a:rPr>
                        <a:t>$53,518</a:t>
                      </a:r>
                      <a:endParaRPr lang="en-US" sz="17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293091"/>
                  </a:ext>
                </a:extLst>
              </a:tr>
              <a:tr h="66444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a:solidFill>
                            <a:srgbClr val="002060"/>
                          </a:solidFill>
                        </a:rPr>
                        <a:t>Non-Bachelor’s Level Certified Staff, Paraprofessionals</a:t>
                      </a:r>
                    </a:p>
                    <a:p>
                      <a:pPr algn="ctr"/>
                      <a:endParaRPr lang="en-US" sz="1700" b="1">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b="1" dirty="0">
                          <a:solidFill>
                            <a:srgbClr val="002060"/>
                          </a:solidFill>
                        </a:rPr>
                        <a:t>$26,850</a:t>
                      </a:r>
                      <a:endParaRPr lang="en-US" sz="17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b="1" dirty="0">
                          <a:solidFill>
                            <a:srgbClr val="002060"/>
                          </a:solidFill>
                        </a:rPr>
                        <a:t>$43,040</a:t>
                      </a:r>
                      <a:endParaRPr lang="en-US" sz="1700" b="1"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9689544"/>
                  </a:ext>
                </a:extLst>
              </a:tr>
            </a:tbl>
          </a:graphicData>
        </a:graphic>
      </p:graphicFrame>
    </p:spTree>
    <p:extLst>
      <p:ext uri="{BB962C8B-B14F-4D97-AF65-F5344CB8AC3E}">
        <p14:creationId xmlns:p14="http://schemas.microsoft.com/office/powerpoint/2010/main" val="2275661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464820"/>
            <a:chOff x="0" y="0"/>
            <a:chExt cx="12192000" cy="464820"/>
          </a:xfrm>
        </p:grpSpPr>
        <p:sp>
          <p:nvSpPr>
            <p:cNvPr id="3" name="object 3"/>
            <p:cNvSpPr/>
            <p:nvPr/>
          </p:nvSpPr>
          <p:spPr>
            <a:xfrm>
              <a:off x="0" y="0"/>
              <a:ext cx="12192000" cy="330835"/>
            </a:xfrm>
            <a:custGeom>
              <a:avLst/>
              <a:gdLst/>
              <a:ahLst/>
              <a:cxnLst/>
              <a:rect l="l" t="t" r="r" b="b"/>
              <a:pathLst>
                <a:path w="12192000" h="330835">
                  <a:moveTo>
                    <a:pt x="12192000" y="0"/>
                  </a:moveTo>
                  <a:lnTo>
                    <a:pt x="0" y="0"/>
                  </a:lnTo>
                  <a:lnTo>
                    <a:pt x="0" y="330568"/>
                  </a:lnTo>
                  <a:lnTo>
                    <a:pt x="12192000" y="330568"/>
                  </a:lnTo>
                  <a:lnTo>
                    <a:pt x="12192000" y="0"/>
                  </a:lnTo>
                  <a:close/>
                </a:path>
              </a:pathLst>
            </a:custGeom>
            <a:solidFill>
              <a:srgbClr val="F89C1B"/>
            </a:solidFill>
          </p:spPr>
          <p:txBody>
            <a:bodyPr wrap="square" lIns="0" tIns="0" rIns="0" bIns="0" rtlCol="0"/>
            <a:lstStyle/>
            <a:p>
              <a:endParaRPr/>
            </a:p>
          </p:txBody>
        </p:sp>
        <p:sp>
          <p:nvSpPr>
            <p:cNvPr id="4" name="object 4"/>
            <p:cNvSpPr/>
            <p:nvPr/>
          </p:nvSpPr>
          <p:spPr>
            <a:xfrm>
              <a:off x="0" y="330708"/>
              <a:ext cx="12192000" cy="133985"/>
            </a:xfrm>
            <a:custGeom>
              <a:avLst/>
              <a:gdLst/>
              <a:ahLst/>
              <a:cxnLst/>
              <a:rect l="l" t="t" r="r" b="b"/>
              <a:pathLst>
                <a:path w="12192000" h="133984">
                  <a:moveTo>
                    <a:pt x="12192000" y="0"/>
                  </a:moveTo>
                  <a:lnTo>
                    <a:pt x="0" y="0"/>
                  </a:lnTo>
                  <a:lnTo>
                    <a:pt x="0" y="133616"/>
                  </a:lnTo>
                  <a:lnTo>
                    <a:pt x="12192000" y="133616"/>
                  </a:lnTo>
                  <a:lnTo>
                    <a:pt x="12192000" y="0"/>
                  </a:lnTo>
                  <a:close/>
                </a:path>
              </a:pathLst>
            </a:custGeom>
            <a:solidFill>
              <a:srgbClr val="1D1752"/>
            </a:solidFill>
          </p:spPr>
          <p:txBody>
            <a:bodyPr wrap="square" lIns="0" tIns="0" rIns="0" bIns="0" rtlCol="0"/>
            <a:lstStyle/>
            <a:p>
              <a:endParaRPr/>
            </a:p>
          </p:txBody>
        </p:sp>
      </p:grpSp>
      <p:sp>
        <p:nvSpPr>
          <p:cNvPr id="5" name="object 5"/>
          <p:cNvSpPr/>
          <p:nvPr/>
        </p:nvSpPr>
        <p:spPr>
          <a:xfrm>
            <a:off x="0" y="1133855"/>
            <a:ext cx="12192000" cy="56515"/>
          </a:xfrm>
          <a:custGeom>
            <a:avLst/>
            <a:gdLst/>
            <a:ahLst/>
            <a:cxnLst/>
            <a:rect l="l" t="t" r="r" b="b"/>
            <a:pathLst>
              <a:path w="12192000" h="56515">
                <a:moveTo>
                  <a:pt x="12192000" y="0"/>
                </a:moveTo>
                <a:lnTo>
                  <a:pt x="0" y="0"/>
                </a:lnTo>
                <a:lnTo>
                  <a:pt x="0" y="56261"/>
                </a:lnTo>
                <a:lnTo>
                  <a:pt x="12192000" y="56261"/>
                </a:lnTo>
                <a:lnTo>
                  <a:pt x="12192000" y="0"/>
                </a:lnTo>
                <a:close/>
              </a:path>
            </a:pathLst>
          </a:custGeom>
          <a:solidFill>
            <a:srgbClr val="A3A3A3"/>
          </a:solidFill>
        </p:spPr>
        <p:txBody>
          <a:bodyPr wrap="square" lIns="0" tIns="0" rIns="0" bIns="0" rtlCol="0"/>
          <a:lstStyle/>
          <a:p>
            <a:endParaRPr/>
          </a:p>
        </p:txBody>
      </p:sp>
      <p:sp>
        <p:nvSpPr>
          <p:cNvPr id="7" name="object 7"/>
          <p:cNvSpPr txBox="1">
            <a:spLocks noGrp="1"/>
          </p:cNvSpPr>
          <p:nvPr>
            <p:ph type="title"/>
          </p:nvPr>
        </p:nvSpPr>
        <p:spPr>
          <a:xfrm>
            <a:off x="-175785" y="-78116"/>
            <a:ext cx="11230740" cy="1191413"/>
          </a:xfrm>
          <a:prstGeom prst="rect">
            <a:avLst/>
          </a:prstGeom>
        </p:spPr>
        <p:txBody>
          <a:bodyPr vert="horz" wrap="square" lIns="0" tIns="671960" rIns="0" bIns="0" rtlCol="0">
            <a:spAutoFit/>
          </a:bodyPr>
          <a:lstStyle/>
          <a:p>
            <a:pPr marL="364490">
              <a:lnSpc>
                <a:spcPct val="100000"/>
              </a:lnSpc>
              <a:spcBef>
                <a:spcPts val="105"/>
              </a:spcBef>
            </a:pPr>
            <a:r>
              <a:rPr lang="en-US" sz="3400" b="1" spc="-40" dirty="0">
                <a:solidFill>
                  <a:srgbClr val="002060"/>
                </a:solidFill>
                <a:latin typeface="Arial" panose="020B0604020202020204" pitchFamily="34" charset="0"/>
                <a:cs typeface="Arial" panose="020B0604020202020204" pitchFamily="34" charset="0"/>
              </a:rPr>
              <a:t>#3: Bed Projections for Behavioral Health Crisis Care</a:t>
            </a:r>
            <a:endParaRPr sz="3400" b="1" spc="-10" dirty="0">
              <a:solidFill>
                <a:srgbClr val="002060"/>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5BE78549-9190-337A-DA16-265A4D38639D}"/>
              </a:ext>
            </a:extLst>
          </p:cNvPr>
          <p:cNvSpPr txBox="1">
            <a:spLocks/>
          </p:cNvSpPr>
          <p:nvPr/>
        </p:nvSpPr>
        <p:spPr>
          <a:xfrm>
            <a:off x="665826" y="1597981"/>
            <a:ext cx="10662082" cy="4878399"/>
          </a:xfrm>
          <a:prstGeom prst="rect">
            <a:avLst/>
          </a:prstGeom>
        </p:spPr>
        <p:txBody>
          <a:bodyPr wrap="square" lIns="0" tIns="0" rIns="0" bIns="0" anchor="t">
            <a:normAutofit/>
          </a:bodyPr>
          <a:lstStyle>
            <a:lvl1pPr marL="0">
              <a:defRPr sz="4300" b="0" i="0">
                <a:solidFill>
                  <a:srgbClr val="F89C1B"/>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2950" lvl="1" indent="-285750">
              <a:buFont typeface="Arial" panose="020B0604020202020204" pitchFamily="34" charset="0"/>
              <a:buChar char="•"/>
            </a:pPr>
            <a:endParaRPr lang="en-US" sz="100" dirty="0">
              <a:solidFill>
                <a:srgbClr val="002060"/>
              </a:solidFill>
            </a:endParaRPr>
          </a:p>
          <a:p>
            <a:pPr marL="742950" lvl="1" indent="-285750">
              <a:buFont typeface="Arial" panose="020B0604020202020204" pitchFamily="34" charset="0"/>
              <a:buChar char="•"/>
            </a:pPr>
            <a:r>
              <a:rPr lang="en-US" sz="100" dirty="0">
                <a:solidFill>
                  <a:srgbClr val="002060"/>
                </a:solidFill>
              </a:rPr>
              <a:t>t</a:t>
            </a:r>
            <a:endParaRPr lang="en-US" sz="20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rgbClr val="002060"/>
                </a:solidFill>
              </a:rPr>
              <a:t>Projected Facility Demand</a:t>
            </a:r>
            <a:r>
              <a:rPr lang="en-US" sz="2400" dirty="0">
                <a:solidFill>
                  <a:srgbClr val="002060"/>
                </a:solidFill>
              </a:rPr>
              <a:t>: To meet the growing demand for crisis beds, Georgia will require the addition of </a:t>
            </a:r>
            <a:r>
              <a:rPr lang="en-US" sz="2400" b="1" dirty="0">
                <a:solidFill>
                  <a:srgbClr val="002060"/>
                </a:solidFill>
              </a:rPr>
              <a:t>8 new facilities </a:t>
            </a:r>
            <a:r>
              <a:rPr lang="en-US" sz="2400" dirty="0">
                <a:solidFill>
                  <a:srgbClr val="002060"/>
                </a:solidFill>
              </a:rPr>
              <a:t>over the next 10 years. </a:t>
            </a:r>
            <a:r>
              <a:rPr lang="en-US" sz="2400" dirty="0">
                <a:solidFill>
                  <a:srgbClr val="002060"/>
                </a:solidFill>
                <a:latin typeface="Arial"/>
                <a:cs typeface="Arial"/>
              </a:rPr>
              <a:t>Five out of these eight facilities are needed before 2025.</a:t>
            </a:r>
          </a:p>
          <a:p>
            <a:pPr marL="285750" indent="-285750"/>
            <a:endParaRPr lang="en-US"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solidFill>
                  <a:srgbClr val="002060"/>
                </a:solidFill>
              </a:rPr>
              <a:t>Addressing Temporary Gaps</a:t>
            </a:r>
            <a:r>
              <a:rPr lang="en-US" sz="2400" dirty="0">
                <a:solidFill>
                  <a:srgbClr val="002060"/>
                </a:solidFill>
              </a:rPr>
              <a:t>: It's crucial to acknowledge that Georgia will need to address temporary service gaps before new facilities become operational. This may involve continuing to use state-contracted private hospital beds in the short term while the state works to address workforce issues to reopen offline beds.</a:t>
            </a:r>
          </a:p>
          <a:p>
            <a:endParaRPr lang="en-US" dirty="0"/>
          </a:p>
        </p:txBody>
      </p:sp>
    </p:spTree>
    <p:extLst>
      <p:ext uri="{BB962C8B-B14F-4D97-AF65-F5344CB8AC3E}">
        <p14:creationId xmlns:p14="http://schemas.microsoft.com/office/powerpoint/2010/main" val="48452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464820"/>
            <a:chOff x="0" y="0"/>
            <a:chExt cx="12192000" cy="464820"/>
          </a:xfrm>
        </p:grpSpPr>
        <p:sp>
          <p:nvSpPr>
            <p:cNvPr id="3" name="object 3"/>
            <p:cNvSpPr/>
            <p:nvPr/>
          </p:nvSpPr>
          <p:spPr>
            <a:xfrm>
              <a:off x="0" y="0"/>
              <a:ext cx="12192000" cy="330835"/>
            </a:xfrm>
            <a:custGeom>
              <a:avLst/>
              <a:gdLst/>
              <a:ahLst/>
              <a:cxnLst/>
              <a:rect l="l" t="t" r="r" b="b"/>
              <a:pathLst>
                <a:path w="12192000" h="330835">
                  <a:moveTo>
                    <a:pt x="12192000" y="0"/>
                  </a:moveTo>
                  <a:lnTo>
                    <a:pt x="0" y="0"/>
                  </a:lnTo>
                  <a:lnTo>
                    <a:pt x="0" y="330568"/>
                  </a:lnTo>
                  <a:lnTo>
                    <a:pt x="12192000" y="330568"/>
                  </a:lnTo>
                  <a:lnTo>
                    <a:pt x="12192000" y="0"/>
                  </a:lnTo>
                  <a:close/>
                </a:path>
              </a:pathLst>
            </a:custGeom>
            <a:solidFill>
              <a:srgbClr val="F89C1B"/>
            </a:solidFill>
          </p:spPr>
          <p:txBody>
            <a:bodyPr wrap="square" lIns="0" tIns="0" rIns="0" bIns="0" rtlCol="0"/>
            <a:lstStyle/>
            <a:p>
              <a:endParaRPr/>
            </a:p>
          </p:txBody>
        </p:sp>
        <p:sp>
          <p:nvSpPr>
            <p:cNvPr id="4" name="object 4"/>
            <p:cNvSpPr/>
            <p:nvPr/>
          </p:nvSpPr>
          <p:spPr>
            <a:xfrm>
              <a:off x="0" y="330708"/>
              <a:ext cx="12192000" cy="133985"/>
            </a:xfrm>
            <a:custGeom>
              <a:avLst/>
              <a:gdLst/>
              <a:ahLst/>
              <a:cxnLst/>
              <a:rect l="l" t="t" r="r" b="b"/>
              <a:pathLst>
                <a:path w="12192000" h="133984">
                  <a:moveTo>
                    <a:pt x="12192000" y="0"/>
                  </a:moveTo>
                  <a:lnTo>
                    <a:pt x="0" y="0"/>
                  </a:lnTo>
                  <a:lnTo>
                    <a:pt x="0" y="133616"/>
                  </a:lnTo>
                  <a:lnTo>
                    <a:pt x="12192000" y="133616"/>
                  </a:lnTo>
                  <a:lnTo>
                    <a:pt x="12192000" y="0"/>
                  </a:lnTo>
                  <a:close/>
                </a:path>
              </a:pathLst>
            </a:custGeom>
            <a:solidFill>
              <a:srgbClr val="1D1752"/>
            </a:solidFill>
          </p:spPr>
          <p:txBody>
            <a:bodyPr wrap="square" lIns="0" tIns="0" rIns="0" bIns="0" rtlCol="0"/>
            <a:lstStyle/>
            <a:p>
              <a:endParaRPr/>
            </a:p>
          </p:txBody>
        </p:sp>
      </p:grpSp>
      <p:sp>
        <p:nvSpPr>
          <p:cNvPr id="5" name="object 5"/>
          <p:cNvSpPr/>
          <p:nvPr/>
        </p:nvSpPr>
        <p:spPr>
          <a:xfrm>
            <a:off x="0" y="1133855"/>
            <a:ext cx="12192000" cy="56515"/>
          </a:xfrm>
          <a:custGeom>
            <a:avLst/>
            <a:gdLst/>
            <a:ahLst/>
            <a:cxnLst/>
            <a:rect l="l" t="t" r="r" b="b"/>
            <a:pathLst>
              <a:path w="12192000" h="56515">
                <a:moveTo>
                  <a:pt x="12192000" y="0"/>
                </a:moveTo>
                <a:lnTo>
                  <a:pt x="0" y="0"/>
                </a:lnTo>
                <a:lnTo>
                  <a:pt x="0" y="56261"/>
                </a:lnTo>
                <a:lnTo>
                  <a:pt x="12192000" y="56261"/>
                </a:lnTo>
                <a:lnTo>
                  <a:pt x="12192000" y="0"/>
                </a:lnTo>
                <a:close/>
              </a:path>
            </a:pathLst>
          </a:custGeom>
          <a:solidFill>
            <a:srgbClr val="A3A3A3"/>
          </a:solidFill>
        </p:spPr>
        <p:txBody>
          <a:bodyPr wrap="square" lIns="0" tIns="0" rIns="0" bIns="0" rtlCol="0"/>
          <a:lstStyle/>
          <a:p>
            <a:endParaRPr/>
          </a:p>
        </p:txBody>
      </p:sp>
      <p:sp>
        <p:nvSpPr>
          <p:cNvPr id="7" name="object 7"/>
          <p:cNvSpPr txBox="1">
            <a:spLocks noGrp="1"/>
          </p:cNvSpPr>
          <p:nvPr>
            <p:ph type="title"/>
          </p:nvPr>
        </p:nvSpPr>
        <p:spPr>
          <a:xfrm>
            <a:off x="-175785" y="-78116"/>
            <a:ext cx="11230740" cy="1191413"/>
          </a:xfrm>
          <a:prstGeom prst="rect">
            <a:avLst/>
          </a:prstGeom>
        </p:spPr>
        <p:txBody>
          <a:bodyPr vert="horz" wrap="square" lIns="0" tIns="671960" rIns="0" bIns="0" rtlCol="0">
            <a:spAutoFit/>
          </a:bodyPr>
          <a:lstStyle/>
          <a:p>
            <a:pPr marL="364490">
              <a:lnSpc>
                <a:spcPct val="100000"/>
              </a:lnSpc>
              <a:spcBef>
                <a:spcPts val="105"/>
              </a:spcBef>
            </a:pPr>
            <a:r>
              <a:rPr lang="en-US" sz="3400" b="1" spc="-40" dirty="0">
                <a:solidFill>
                  <a:srgbClr val="002060"/>
                </a:solidFill>
                <a:latin typeface="Arial" panose="020B0604020202020204" pitchFamily="34" charset="0"/>
                <a:cs typeface="Arial" panose="020B0604020202020204" pitchFamily="34" charset="0"/>
              </a:rPr>
              <a:t>#3: Bed Projections Forensic Treatment</a:t>
            </a:r>
            <a:endParaRPr sz="3400" b="1" spc="-10" dirty="0">
              <a:solidFill>
                <a:srgbClr val="002060"/>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5BE78549-9190-337A-DA16-265A4D38639D}"/>
              </a:ext>
            </a:extLst>
          </p:cNvPr>
          <p:cNvSpPr txBox="1">
            <a:spLocks/>
          </p:cNvSpPr>
          <p:nvPr/>
        </p:nvSpPr>
        <p:spPr>
          <a:xfrm>
            <a:off x="470517" y="1444005"/>
            <a:ext cx="10768613" cy="4617722"/>
          </a:xfrm>
          <a:prstGeom prst="rect">
            <a:avLst/>
          </a:prstGeom>
        </p:spPr>
        <p:txBody>
          <a:bodyPr wrap="square" lIns="0" tIns="0" rIns="0" bIns="0">
            <a:normAutofit/>
          </a:bodyPr>
          <a:lstStyle>
            <a:lvl1pPr marL="0">
              <a:defRPr sz="4300" b="0" i="0">
                <a:solidFill>
                  <a:srgbClr val="F89C1B"/>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spcBef>
                <a:spcPts val="0"/>
              </a:spcBef>
              <a:spcAft>
                <a:spcPts val="0"/>
              </a:spcAft>
              <a:buFont typeface="Arial" panose="020B0604020202020204" pitchFamily="34" charset="0"/>
              <a:buChar char="•"/>
            </a:pPr>
            <a:r>
              <a:rPr lang="en-US" sz="2200" b="1" dirty="0">
                <a:solidFill>
                  <a:srgbClr val="002060"/>
                </a:solidFill>
                <a:effectLst/>
                <a:latin typeface="Arial" panose="020B0604020202020204" pitchFamily="34" charset="0"/>
                <a:cs typeface="Arial" panose="020B0604020202020204" pitchFamily="34" charset="0"/>
              </a:rPr>
              <a:t>Statewide Gap in 2025:</a:t>
            </a:r>
            <a:r>
              <a:rPr lang="en-US" sz="2200" dirty="0">
                <a:solidFill>
                  <a:srgbClr val="002060"/>
                </a:solidFill>
                <a:effectLst/>
                <a:latin typeface="Arial" panose="020B0604020202020204" pitchFamily="34" charset="0"/>
                <a:cs typeface="Arial" panose="020B0604020202020204" pitchFamily="34" charset="0"/>
              </a:rPr>
              <a:t> The projected statewide gap for 2025 is estimated to be 119 in-patient hospital beds.</a:t>
            </a:r>
          </a:p>
          <a:p>
            <a:pPr marL="285750" indent="-285750">
              <a:spcBef>
                <a:spcPts val="0"/>
              </a:spcBef>
              <a:spcAft>
                <a:spcPts val="0"/>
              </a:spcAft>
              <a:buFont typeface="Arial" panose="020B0604020202020204" pitchFamily="34" charset="0"/>
              <a:buChar char="•"/>
            </a:pPr>
            <a:endParaRPr lang="en-US" sz="2200" dirty="0">
              <a:solidFill>
                <a:srgbClr val="002060"/>
              </a:solidFill>
              <a:effectLst/>
              <a:latin typeface="Arial" panose="020B0604020202020204" pitchFamily="34" charset="0"/>
              <a:cs typeface="Arial" panose="020B0604020202020204" pitchFamily="34" charset="0"/>
            </a:endParaRPr>
          </a:p>
          <a:p>
            <a:pPr marL="285750" indent="-285750">
              <a:spcBef>
                <a:spcPts val="0"/>
              </a:spcBef>
              <a:spcAft>
                <a:spcPts val="0"/>
              </a:spcAft>
              <a:buFont typeface="Arial" panose="020B0604020202020204" pitchFamily="34" charset="0"/>
              <a:buChar char="•"/>
            </a:pPr>
            <a:r>
              <a:rPr lang="en-US" sz="2200" b="1" dirty="0">
                <a:solidFill>
                  <a:srgbClr val="002060"/>
                </a:solidFill>
                <a:effectLst/>
                <a:latin typeface="Arial" panose="020B0604020202020204" pitchFamily="34" charset="0"/>
                <a:cs typeface="Arial" panose="020B0604020202020204" pitchFamily="34" charset="0"/>
              </a:rPr>
              <a:t>Bed Occupancy Data:</a:t>
            </a:r>
            <a:r>
              <a:rPr lang="en-US" sz="2200" dirty="0">
                <a:solidFill>
                  <a:srgbClr val="002060"/>
                </a:solidFill>
                <a:effectLst/>
                <a:latin typeface="Arial" panose="020B0604020202020204" pitchFamily="34" charset="0"/>
                <a:cs typeface="Arial" panose="020B0604020202020204" pitchFamily="34" charset="0"/>
              </a:rPr>
              <a:t> Out of a total of 641 forensic beds, half are currently occupied by individuals for an average duration of 9 years, highlighting the long-term nature of the bed occupancy challenge.</a:t>
            </a:r>
          </a:p>
          <a:p>
            <a:pPr marL="285750" indent="-285750">
              <a:spcBef>
                <a:spcPts val="0"/>
              </a:spcBef>
              <a:spcAft>
                <a:spcPts val="0"/>
              </a:spcAft>
              <a:buFont typeface="Arial" panose="020B0604020202020204" pitchFamily="34" charset="0"/>
              <a:buChar char="•"/>
            </a:pPr>
            <a:endParaRPr lang="en-US" sz="2200" dirty="0">
              <a:solidFill>
                <a:srgbClr val="002060"/>
              </a:solidFill>
              <a:effectLst/>
              <a:latin typeface="Arial" panose="020B0604020202020204" pitchFamily="34" charset="0"/>
              <a:cs typeface="Arial" panose="020B0604020202020204" pitchFamily="34" charset="0"/>
            </a:endParaRPr>
          </a:p>
          <a:p>
            <a:pPr marL="285750" indent="-285750">
              <a:spcBef>
                <a:spcPts val="0"/>
              </a:spcBef>
              <a:spcAft>
                <a:spcPts val="0"/>
              </a:spcAft>
              <a:buFont typeface="Arial" panose="020B0604020202020204" pitchFamily="34" charset="0"/>
              <a:buChar char="•"/>
            </a:pPr>
            <a:r>
              <a:rPr lang="en-US" sz="2200" b="1" dirty="0">
                <a:solidFill>
                  <a:srgbClr val="002060"/>
                </a:solidFill>
                <a:effectLst/>
                <a:latin typeface="Arial" panose="020B0604020202020204" pitchFamily="34" charset="0"/>
                <a:cs typeface="Arial" panose="020B0604020202020204" pitchFamily="34" charset="0"/>
              </a:rPr>
              <a:t>Recommendations: </a:t>
            </a:r>
            <a:r>
              <a:rPr lang="en-US" sz="2200" dirty="0">
                <a:solidFill>
                  <a:srgbClr val="002060"/>
                </a:solidFill>
                <a:effectLst/>
                <a:latin typeface="Arial" panose="020B0604020202020204" pitchFamily="34" charset="0"/>
                <a:cs typeface="Arial" panose="020B0604020202020204" pitchFamily="34" charset="0"/>
              </a:rPr>
              <a:t>Address the bed shortage by </a:t>
            </a:r>
          </a:p>
          <a:p>
            <a:pPr marL="1257300" lvl="2" indent="-342900">
              <a:buFont typeface="Courier New" panose="02070309020205020404" pitchFamily="49" charset="0"/>
              <a:buChar char="o"/>
            </a:pPr>
            <a:r>
              <a:rPr lang="en-US" sz="2200" dirty="0">
                <a:solidFill>
                  <a:srgbClr val="002060"/>
                </a:solidFill>
                <a:effectLst/>
                <a:latin typeface="Arial" panose="020B0604020202020204" pitchFamily="34" charset="0"/>
                <a:cs typeface="Arial" panose="020B0604020202020204" pitchFamily="34" charset="0"/>
              </a:rPr>
              <a:t>converting excess state hospital Adult mental health (AMH) beds into forensic beds, </a:t>
            </a:r>
          </a:p>
          <a:p>
            <a:pPr marL="1257300" lvl="2" indent="-342900">
              <a:buFont typeface="Courier New" panose="02070309020205020404" pitchFamily="49" charset="0"/>
              <a:buChar char="o"/>
            </a:pPr>
            <a:r>
              <a:rPr lang="en-US" sz="2200" dirty="0">
                <a:solidFill>
                  <a:srgbClr val="002060"/>
                </a:solidFill>
                <a:effectLst/>
                <a:latin typeface="Arial" panose="020B0604020202020204" pitchFamily="34" charset="0"/>
                <a:cs typeface="Arial" panose="020B0604020202020204" pitchFamily="34" charset="0"/>
              </a:rPr>
              <a:t>reevaluating individuals on waiting lists, </a:t>
            </a:r>
          </a:p>
          <a:p>
            <a:pPr marL="1257300" lvl="2" indent="-342900">
              <a:buFont typeface="Courier New" panose="02070309020205020404" pitchFamily="49" charset="0"/>
              <a:buChar char="o"/>
            </a:pPr>
            <a:r>
              <a:rPr lang="en-US" sz="2200" dirty="0">
                <a:solidFill>
                  <a:srgbClr val="002060"/>
                </a:solidFill>
                <a:effectLst/>
                <a:latin typeface="Arial" panose="020B0604020202020204" pitchFamily="34" charset="0"/>
                <a:cs typeface="Arial" panose="020B0604020202020204" pitchFamily="34" charset="0"/>
              </a:rPr>
              <a:t>expanding jail-based competency restoration programs and,</a:t>
            </a:r>
          </a:p>
          <a:p>
            <a:pPr marL="1257300" lvl="2" indent="-342900">
              <a:buFont typeface="Courier New" panose="02070309020205020404" pitchFamily="49" charset="0"/>
              <a:buChar char="o"/>
            </a:pPr>
            <a:r>
              <a:rPr lang="en-US" sz="2200" dirty="0">
                <a:solidFill>
                  <a:srgbClr val="002060"/>
                </a:solidFill>
                <a:effectLst/>
                <a:latin typeface="Arial" panose="020B0604020202020204" pitchFamily="34" charset="0"/>
                <a:cs typeface="Arial" panose="020B0604020202020204" pitchFamily="34" charset="0"/>
              </a:rPr>
              <a:t>increasing the utilization of forensic step-down facilities.</a:t>
            </a:r>
          </a:p>
          <a:p>
            <a:endParaRPr lang="en-US" dirty="0"/>
          </a:p>
        </p:txBody>
      </p:sp>
    </p:spTree>
    <p:extLst>
      <p:ext uri="{BB962C8B-B14F-4D97-AF65-F5344CB8AC3E}">
        <p14:creationId xmlns:p14="http://schemas.microsoft.com/office/powerpoint/2010/main" val="188236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E46401-6F9F-37C4-8774-408BC745556B}"/>
              </a:ext>
            </a:extLst>
          </p:cNvPr>
          <p:cNvSpPr txBox="1"/>
          <p:nvPr/>
        </p:nvSpPr>
        <p:spPr>
          <a:xfrm>
            <a:off x="1116418" y="2810003"/>
            <a:ext cx="9962706" cy="3170099"/>
          </a:xfrm>
          <a:prstGeom prst="rect">
            <a:avLst/>
          </a:prstGeom>
          <a:solidFill>
            <a:schemeClr val="bg1">
              <a:lumMod val="95000"/>
            </a:schemeClr>
          </a:solidFill>
          <a:ln w="28575">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D1953"/>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0" cap="none" spc="0" normalizeH="0" baseline="0" noProof="0" dirty="0">
                <a:ln>
                  <a:noFill/>
                </a:ln>
                <a:solidFill>
                  <a:srgbClr val="1D1953"/>
                </a:solidFill>
                <a:effectLst/>
                <a:uLnTx/>
                <a:uFillTx/>
                <a:latin typeface="Arial" panose="020B0604020202020204"/>
                <a:ea typeface="+mn-ea"/>
                <a:cs typeface="Arial"/>
              </a:rPr>
              <a:t>Out of 30 counties requested to participate, DBHDD was able to collect data from 15 counties in South and Southwest Georgia; two additional counties agreed to participate but did not have any transports to report during the study period.</a:t>
            </a:r>
            <a:br>
              <a:rPr kumimoji="0" lang="en-US" sz="2000" b="0" i="0" u="none" strike="noStrike" kern="0" cap="none" spc="0" normalizeH="0" baseline="0" noProof="0" dirty="0">
                <a:ln>
                  <a:noFill/>
                </a:ln>
                <a:solidFill>
                  <a:srgbClr val="1D1953"/>
                </a:solidFill>
                <a:effectLst/>
                <a:uLnTx/>
                <a:uFillTx/>
                <a:latin typeface="Arial" panose="020B0604020202020204"/>
                <a:ea typeface="+mn-ea"/>
                <a:cs typeface="Arial"/>
              </a:rPr>
            </a:br>
            <a:endParaRPr kumimoji="0" lang="en-US" sz="2000" b="0" i="0" u="none" strike="noStrike" kern="0" cap="none" spc="0" normalizeH="0" baseline="0" noProof="0" dirty="0">
              <a:ln>
                <a:noFill/>
              </a:ln>
              <a:solidFill>
                <a:srgbClr val="1D1953"/>
              </a:solidFill>
              <a:effectLst/>
              <a:uLnTx/>
              <a:uFillTx/>
              <a:latin typeface="Arial" panose="020B0604020202020204"/>
              <a:ea typeface="+mn-ea"/>
              <a:cs typeface="Arial"/>
            </a:endParaRPr>
          </a:p>
          <a:p>
            <a:pPr marL="285750" indent="-285750">
              <a:buFont typeface="Arial"/>
              <a:buChar char="•"/>
              <a:defRPr/>
            </a:pPr>
            <a:r>
              <a:rPr kumimoji="0" lang="en-US" sz="2000" b="0" i="0" u="none" strike="noStrike" kern="0" cap="none" spc="0" normalizeH="0" baseline="0" noProof="0" dirty="0">
                <a:ln>
                  <a:noFill/>
                </a:ln>
                <a:solidFill>
                  <a:srgbClr val="1D1953"/>
                </a:solidFill>
                <a:effectLst/>
                <a:uLnTx/>
                <a:uFillTx/>
                <a:latin typeface="Arial" panose="020B0604020202020204"/>
                <a:ea typeface="+mn-ea"/>
                <a:cs typeface="Arial"/>
              </a:rPr>
              <a:t>Data </a:t>
            </a:r>
            <a:r>
              <a:rPr lang="en-US" sz="2000" kern="0" dirty="0">
                <a:solidFill>
                  <a:srgbClr val="1D1953"/>
                </a:solidFill>
                <a:latin typeface="Arial" panose="020B0604020202020204"/>
                <a:cs typeface="Arial"/>
              </a:rPr>
              <a:t>E</a:t>
            </a:r>
            <a:r>
              <a:rPr kumimoji="0" lang="en-US" sz="2000" b="0" i="0" u="none" strike="noStrike" kern="0" cap="none" spc="0" normalizeH="0" baseline="0" noProof="0" dirty="0" err="1">
                <a:ln>
                  <a:noFill/>
                </a:ln>
                <a:solidFill>
                  <a:srgbClr val="1D1953"/>
                </a:solidFill>
                <a:effectLst/>
                <a:uLnTx/>
                <a:uFillTx/>
                <a:latin typeface="Arial" panose="020B0604020202020204"/>
                <a:ea typeface="+mn-ea"/>
                <a:cs typeface="Arial"/>
              </a:rPr>
              <a:t>ncompassed</a:t>
            </a:r>
            <a:r>
              <a:rPr kumimoji="0" lang="en-US" sz="2000" b="0" i="0" u="none" strike="noStrike" kern="0" cap="none" spc="0" normalizeH="0" baseline="0" noProof="0" dirty="0">
                <a:ln>
                  <a:noFill/>
                </a:ln>
                <a:solidFill>
                  <a:srgbClr val="1D1953"/>
                </a:solidFill>
                <a:effectLst/>
                <a:uLnTx/>
                <a:uFillTx/>
                <a:latin typeface="Arial" panose="020B0604020202020204"/>
                <a:ea typeface="+mn-ea"/>
                <a:cs typeface="Arial"/>
              </a:rPr>
              <a:t>: </a:t>
            </a:r>
            <a:r>
              <a:rPr kumimoji="0" lang="en-US" sz="2000" b="1" i="0" u="sng" strike="noStrike" kern="0" cap="none" spc="0" normalizeH="0" baseline="0" noProof="0" dirty="0">
                <a:ln>
                  <a:noFill/>
                </a:ln>
                <a:solidFill>
                  <a:srgbClr val="1D1953"/>
                </a:solidFill>
                <a:effectLst/>
                <a:uLnTx/>
                <a:uFillTx/>
                <a:latin typeface="Arial" panose="020B0604020202020204"/>
                <a:ea typeface="+mn-ea"/>
                <a:cs typeface="Arial"/>
              </a:rPr>
              <a:t>316 transports from Aug. 1 – Oct. 31, 2023.</a:t>
            </a:r>
            <a:r>
              <a:rPr kumimoji="0" lang="en-US" sz="2000" i="0" strike="noStrike" kern="0" cap="none" spc="0" normalizeH="0" baseline="0" noProof="0" dirty="0">
                <a:ln>
                  <a:noFill/>
                </a:ln>
                <a:solidFill>
                  <a:srgbClr val="1D1953"/>
                </a:solidFill>
                <a:effectLst/>
                <a:uLnTx/>
                <a:uFillTx/>
                <a:latin typeface="Arial" panose="020B0604020202020204"/>
                <a:ea typeface="+mn-ea"/>
                <a:cs typeface="Arial"/>
              </a:rPr>
              <a:t> </a:t>
            </a:r>
            <a:br>
              <a:rPr kumimoji="0" lang="en-US" sz="2000" i="0" strike="noStrike" kern="0" cap="none" spc="0" normalizeH="0" baseline="0" noProof="0" dirty="0">
                <a:ln>
                  <a:noFill/>
                </a:ln>
                <a:solidFill>
                  <a:srgbClr val="1D1953"/>
                </a:solidFill>
                <a:effectLst/>
                <a:uLnTx/>
                <a:uFillTx/>
                <a:latin typeface="Arial" panose="020B0604020202020204"/>
                <a:ea typeface="+mn-ea"/>
                <a:cs typeface="Arial"/>
              </a:rPr>
            </a:br>
            <a:endParaRPr kumimoji="0" lang="en-US" sz="2000" b="0" i="0" u="none" strike="noStrike" kern="0" cap="none" spc="0" normalizeH="0" baseline="0" noProof="0" dirty="0">
              <a:ln>
                <a:noFill/>
              </a:ln>
              <a:solidFill>
                <a:srgbClr val="1D1953"/>
              </a:solidFill>
              <a:effectLst/>
              <a:uLnTx/>
              <a:uFillTx/>
              <a:latin typeface="Arial" panose="020B0604020202020204"/>
              <a:ea typeface="+mn-ea"/>
              <a:cs typeface="Arial"/>
            </a:endParaRPr>
          </a:p>
          <a:p>
            <a:pPr marL="285750" indent="-285750">
              <a:buFont typeface="Arial"/>
              <a:buChar char="•"/>
              <a:defRPr/>
            </a:pPr>
            <a:r>
              <a:rPr kumimoji="0" lang="en-US" sz="2000" b="0" i="0" u="none" strike="noStrike" kern="0" cap="none" spc="0" normalizeH="0" baseline="0" noProof="0" dirty="0">
                <a:ln>
                  <a:noFill/>
                </a:ln>
                <a:solidFill>
                  <a:srgbClr val="1D1953"/>
                </a:solidFill>
                <a:effectLst/>
                <a:uLnTx/>
                <a:uFillTx/>
                <a:latin typeface="Arial" panose="020B0604020202020204"/>
                <a:ea typeface="+mn-ea"/>
                <a:cs typeface="Arial"/>
              </a:rPr>
              <a:t>Disproportionate Representation: 36% (113 transports) were from Colquitt County, impacting the overall study results, which heavily reflected Colquitt County's transport processes and outcomes.</a:t>
            </a:r>
            <a:endParaRPr lang="en-US" sz="2000" b="0" i="0" u="none" strike="noStrike" kern="0" cap="none" spc="0" normalizeH="0" baseline="0" noProof="0" dirty="0">
              <a:ln>
                <a:noFill/>
              </a:ln>
              <a:solidFill>
                <a:srgbClr val="1D1953"/>
              </a:solidFill>
              <a:effectLst/>
              <a:uLnTx/>
              <a:uFillTx/>
              <a:latin typeface="Arial" panose="020B0604020202020204"/>
              <a:cs typeface="Arial"/>
            </a:endParaRPr>
          </a:p>
        </p:txBody>
      </p:sp>
      <p:graphicFrame>
        <p:nvGraphicFramePr>
          <p:cNvPr id="11" name="Object 10" hidden="1">
            <a:extLst>
              <a:ext uri="{FF2B5EF4-FFF2-40B4-BE49-F238E27FC236}">
                <a16:creationId xmlns:a16="http://schemas.microsoft.com/office/drawing/2014/main" id="{436ECD72-DCCF-42DA-A7C5-1A726D66C2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Object 10" hidden="1">
                        <a:extLst>
                          <a:ext uri="{FF2B5EF4-FFF2-40B4-BE49-F238E27FC236}">
                            <a16:creationId xmlns:a16="http://schemas.microsoft.com/office/drawing/2014/main" id="{436ECD72-DCCF-42DA-A7C5-1A726D66C2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CD6377-1BCD-484A-AE1B-30C129FA10CA}"/>
              </a:ext>
            </a:extLst>
          </p:cNvPr>
          <p:cNvSpPr>
            <a:spLocks noGrp="1"/>
          </p:cNvSpPr>
          <p:nvPr>
            <p:ph type="title"/>
          </p:nvPr>
        </p:nvSpPr>
        <p:spPr>
          <a:xfrm>
            <a:off x="180754" y="145205"/>
            <a:ext cx="10515600" cy="1325563"/>
          </a:xfrm>
        </p:spPr>
        <p:txBody>
          <a:bodyPr vert="horz">
            <a:normAutofit/>
          </a:bodyPr>
          <a:lstStyle/>
          <a:p>
            <a:r>
              <a:rPr lang="en-US" sz="3200" b="1" dirty="0">
                <a:latin typeface="arial"/>
                <a:cs typeface="arial"/>
              </a:rPr>
              <a:t>#4 Georgia Sheriffs’ Mental Health Transport Study</a:t>
            </a:r>
          </a:p>
        </p:txBody>
      </p:sp>
      <p:sp>
        <p:nvSpPr>
          <p:cNvPr id="3" name="TextBox 2">
            <a:extLst>
              <a:ext uri="{FF2B5EF4-FFF2-40B4-BE49-F238E27FC236}">
                <a16:creationId xmlns:a16="http://schemas.microsoft.com/office/drawing/2014/main" id="{648E84B4-A524-0B36-9A5A-FF9130FE5A52}"/>
              </a:ext>
            </a:extLst>
          </p:cNvPr>
          <p:cNvSpPr txBox="1"/>
          <p:nvPr/>
        </p:nvSpPr>
        <p:spPr>
          <a:xfrm>
            <a:off x="1116418" y="1470768"/>
            <a:ext cx="9962706" cy="1200329"/>
          </a:xfrm>
          <a:prstGeom prst="rect">
            <a:avLst/>
          </a:prstGeom>
          <a:solidFill>
            <a:srgbClr val="F89C1B"/>
          </a:solidFill>
          <a:ln w="28575">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b="1" kern="0" dirty="0">
                <a:solidFill>
                  <a:srgbClr val="001F5F"/>
                </a:solidFill>
                <a:latin typeface="Arial" panose="020B0604020202020204"/>
                <a:cs typeface="Arial"/>
              </a:rPr>
              <a:t>DBHDD</a:t>
            </a:r>
            <a:r>
              <a:rPr kumimoji="0" lang="en-US" sz="1800" b="1" i="0" u="none" strike="noStrike" kern="0" cap="none" spc="0" normalizeH="0" baseline="0" noProof="0" dirty="0">
                <a:ln>
                  <a:noFill/>
                </a:ln>
                <a:solidFill>
                  <a:srgbClr val="001F5F"/>
                </a:solidFill>
                <a:effectLst/>
                <a:uLnTx/>
                <a:uFillTx/>
                <a:latin typeface="Arial" panose="020B0604020202020204"/>
                <a:ea typeface="+mn-ea"/>
                <a:cs typeface="Arial"/>
              </a:rPr>
              <a:t> </a:t>
            </a:r>
            <a:r>
              <a:rPr lang="en-US" b="1" kern="0" dirty="0">
                <a:solidFill>
                  <a:srgbClr val="001F5F"/>
                </a:solidFill>
                <a:latin typeface="Arial" panose="020B0604020202020204"/>
                <a:cs typeface="Arial"/>
              </a:rPr>
              <a:t>worked directly with</a:t>
            </a:r>
            <a:r>
              <a:rPr kumimoji="0" lang="en-US" sz="1800" b="1" i="0" u="none" strike="noStrike" kern="0" cap="none" spc="0" normalizeH="0" baseline="0" noProof="0" dirty="0">
                <a:ln>
                  <a:noFill/>
                </a:ln>
                <a:solidFill>
                  <a:srgbClr val="001F5F"/>
                </a:solidFill>
                <a:effectLst/>
                <a:uLnTx/>
                <a:uFillTx/>
                <a:latin typeface="Arial" panose="020B0604020202020204"/>
                <a:ea typeface="+mn-ea"/>
                <a:cs typeface="Arial"/>
              </a:rPr>
              <a:t> the Sheriffs’ Association to study the impact of transporting individuals experiencing a crisis to an Emergency Receiving Facility.</a:t>
            </a:r>
          </a:p>
          <a:p>
            <a:pPr algn="ctr">
              <a:defRPr/>
            </a:pPr>
            <a:endParaRPr lang="en-US" b="1" kern="0" dirty="0">
              <a:solidFill>
                <a:srgbClr val="001F5F"/>
              </a:solidFill>
              <a:latin typeface="Arial" panose="020B0604020202020204"/>
              <a:cs typeface="Arial"/>
            </a:endParaRPr>
          </a:p>
          <a:p>
            <a:pPr algn="ctr">
              <a:defRPr/>
            </a:pPr>
            <a:r>
              <a:rPr lang="en-US" b="1" kern="0" dirty="0">
                <a:solidFill>
                  <a:srgbClr val="001F5F"/>
                </a:solidFill>
                <a:latin typeface="Arial" panose="020B0604020202020204"/>
                <a:cs typeface="Arial"/>
              </a:rPr>
              <a:t>STUDY #1 GOAL = Decrease the </a:t>
            </a:r>
            <a:r>
              <a:rPr lang="en-US" b="1" u="sng" kern="0" dirty="0">
                <a:solidFill>
                  <a:srgbClr val="001F5F"/>
                </a:solidFill>
                <a:latin typeface="Arial" panose="020B0604020202020204"/>
                <a:cs typeface="Arial"/>
              </a:rPr>
              <a:t>impact</a:t>
            </a:r>
            <a:r>
              <a:rPr lang="en-US" b="1" kern="0" dirty="0">
                <a:solidFill>
                  <a:srgbClr val="001F5F"/>
                </a:solidFill>
                <a:latin typeface="Arial" panose="020B0604020202020204"/>
                <a:cs typeface="Arial"/>
              </a:rPr>
              <a:t> of mental health transports for law enforcement.</a:t>
            </a:r>
            <a:endParaRPr kumimoji="0" lang="en-US" sz="1800" b="1" i="0" u="none" strike="noStrike" kern="0" cap="none" spc="0" normalizeH="0" baseline="0" noProof="0" dirty="0">
              <a:ln>
                <a:noFill/>
              </a:ln>
              <a:solidFill>
                <a:srgbClr val="001F5F"/>
              </a:solidFill>
              <a:effectLst/>
              <a:uLnTx/>
              <a:uFillTx/>
              <a:latin typeface="Arial" panose="020B0604020202020204"/>
              <a:ea typeface="+mn-ea"/>
              <a:cs typeface="Arial"/>
            </a:endParaRPr>
          </a:p>
        </p:txBody>
      </p:sp>
      <p:sp>
        <p:nvSpPr>
          <p:cNvPr id="4" name="object 2">
            <a:extLst>
              <a:ext uri="{FF2B5EF4-FFF2-40B4-BE49-F238E27FC236}">
                <a16:creationId xmlns:a16="http://schemas.microsoft.com/office/drawing/2014/main" id="{0E360AFB-2B55-7FE7-792B-2BA1787F481B}"/>
              </a:ext>
            </a:extLst>
          </p:cNvPr>
          <p:cNvSpPr/>
          <p:nvPr/>
        </p:nvSpPr>
        <p:spPr>
          <a:xfrm>
            <a:off x="0" y="0"/>
            <a:ext cx="12192000" cy="330835"/>
          </a:xfrm>
          <a:custGeom>
            <a:avLst/>
            <a:gdLst/>
            <a:ahLst/>
            <a:cxnLst/>
            <a:rect l="l" t="t" r="r" b="b"/>
            <a:pathLst>
              <a:path w="12192000" h="330835">
                <a:moveTo>
                  <a:pt x="0" y="330695"/>
                </a:moveTo>
                <a:lnTo>
                  <a:pt x="12192000" y="330695"/>
                </a:lnTo>
                <a:lnTo>
                  <a:pt x="12192000" y="0"/>
                </a:lnTo>
                <a:lnTo>
                  <a:pt x="0" y="0"/>
                </a:lnTo>
                <a:lnTo>
                  <a:pt x="0" y="330695"/>
                </a:lnTo>
                <a:close/>
              </a:path>
            </a:pathLst>
          </a:custGeom>
          <a:solidFill>
            <a:srgbClr val="F89C1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0303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66F77-AC95-0717-97AD-5B227E2B7968}"/>
            </a:ext>
          </a:extLst>
        </p:cNvPr>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521862F-588D-CEAC-DD43-63EF549C5D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Object 10" hidden="1">
                        <a:extLst>
                          <a:ext uri="{FF2B5EF4-FFF2-40B4-BE49-F238E27FC236}">
                            <a16:creationId xmlns:a16="http://schemas.microsoft.com/office/drawing/2014/main" id="{B521862F-588D-CEAC-DD43-63EF549C5D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8E9515C-7455-34D0-FCD2-D2B15B600685}"/>
              </a:ext>
            </a:extLst>
          </p:cNvPr>
          <p:cNvSpPr>
            <a:spLocks noGrp="1"/>
          </p:cNvSpPr>
          <p:nvPr>
            <p:ph type="title"/>
          </p:nvPr>
        </p:nvSpPr>
        <p:spPr>
          <a:xfrm>
            <a:off x="180754" y="145205"/>
            <a:ext cx="10515600" cy="1325563"/>
          </a:xfrm>
        </p:spPr>
        <p:txBody>
          <a:bodyPr vert="horz">
            <a:normAutofit/>
          </a:bodyPr>
          <a:lstStyle/>
          <a:p>
            <a:r>
              <a:rPr lang="en-US" sz="3200" b="1" dirty="0">
                <a:latin typeface="arial"/>
                <a:cs typeface="arial"/>
              </a:rPr>
              <a:t>#4 Transport Study: Preliminary Findings</a:t>
            </a:r>
          </a:p>
        </p:txBody>
      </p:sp>
      <p:sp>
        <p:nvSpPr>
          <p:cNvPr id="4" name="object 2">
            <a:extLst>
              <a:ext uri="{FF2B5EF4-FFF2-40B4-BE49-F238E27FC236}">
                <a16:creationId xmlns:a16="http://schemas.microsoft.com/office/drawing/2014/main" id="{14441F07-09C0-F488-28CE-349DE1072DED}"/>
              </a:ext>
            </a:extLst>
          </p:cNvPr>
          <p:cNvSpPr/>
          <p:nvPr/>
        </p:nvSpPr>
        <p:spPr>
          <a:xfrm>
            <a:off x="0" y="0"/>
            <a:ext cx="12192000" cy="330835"/>
          </a:xfrm>
          <a:custGeom>
            <a:avLst/>
            <a:gdLst/>
            <a:ahLst/>
            <a:cxnLst/>
            <a:rect l="l" t="t" r="r" b="b"/>
            <a:pathLst>
              <a:path w="12192000" h="330835">
                <a:moveTo>
                  <a:pt x="0" y="330695"/>
                </a:moveTo>
                <a:lnTo>
                  <a:pt x="12192000" y="330695"/>
                </a:lnTo>
                <a:lnTo>
                  <a:pt x="12192000" y="0"/>
                </a:lnTo>
                <a:lnTo>
                  <a:pt x="0" y="0"/>
                </a:lnTo>
                <a:lnTo>
                  <a:pt x="0" y="330695"/>
                </a:lnTo>
                <a:close/>
              </a:path>
            </a:pathLst>
          </a:custGeom>
          <a:solidFill>
            <a:srgbClr val="F89C1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6" name="Picture 5" descr="A screenshot of a graph&#10;&#10;Description automatically generated">
            <a:extLst>
              <a:ext uri="{FF2B5EF4-FFF2-40B4-BE49-F238E27FC236}">
                <a16:creationId xmlns:a16="http://schemas.microsoft.com/office/drawing/2014/main" id="{9D333C88-9A47-DA21-34EF-40F8E814CBA7}"/>
              </a:ext>
            </a:extLst>
          </p:cNvPr>
          <p:cNvPicPr>
            <a:picLocks noChangeAspect="1"/>
          </p:cNvPicPr>
          <p:nvPr/>
        </p:nvPicPr>
        <p:blipFill rotWithShape="1">
          <a:blip r:embed="rId6">
            <a:extLst>
              <a:ext uri="{28A0092B-C50C-407E-A947-70E740481C1C}">
                <a14:useLocalDpi xmlns:a14="http://schemas.microsoft.com/office/drawing/2010/main" val="0"/>
              </a:ext>
            </a:extLst>
          </a:blip>
          <a:srcRect t="10133" b="51822"/>
          <a:stretch/>
        </p:blipFill>
        <p:spPr>
          <a:xfrm>
            <a:off x="90377" y="1400664"/>
            <a:ext cx="12011246" cy="4569612"/>
          </a:xfrm>
          <a:prstGeom prst="rect">
            <a:avLst/>
          </a:prstGeom>
        </p:spPr>
      </p:pic>
    </p:spTree>
    <p:extLst>
      <p:ext uri="{BB962C8B-B14F-4D97-AF65-F5344CB8AC3E}">
        <p14:creationId xmlns:p14="http://schemas.microsoft.com/office/powerpoint/2010/main" val="1227304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66F77-AC95-0717-97AD-5B227E2B7968}"/>
            </a:ext>
          </a:extLst>
        </p:cNvPr>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521862F-588D-CEAC-DD43-63EF549C5D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Object 10" hidden="1">
                        <a:extLst>
                          <a:ext uri="{FF2B5EF4-FFF2-40B4-BE49-F238E27FC236}">
                            <a16:creationId xmlns:a16="http://schemas.microsoft.com/office/drawing/2014/main" id="{B521862F-588D-CEAC-DD43-63EF549C5D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8E9515C-7455-34D0-FCD2-D2B15B600685}"/>
              </a:ext>
            </a:extLst>
          </p:cNvPr>
          <p:cNvSpPr>
            <a:spLocks noGrp="1"/>
          </p:cNvSpPr>
          <p:nvPr>
            <p:ph type="title"/>
          </p:nvPr>
        </p:nvSpPr>
        <p:spPr>
          <a:xfrm>
            <a:off x="180754" y="145205"/>
            <a:ext cx="10515600" cy="1325563"/>
          </a:xfrm>
        </p:spPr>
        <p:txBody>
          <a:bodyPr vert="horz">
            <a:normAutofit/>
          </a:bodyPr>
          <a:lstStyle/>
          <a:p>
            <a:r>
              <a:rPr lang="en-US" sz="3200" b="1" dirty="0">
                <a:latin typeface="arial"/>
                <a:cs typeface="arial"/>
              </a:rPr>
              <a:t>#4 Transport Study: Preliminary Findings</a:t>
            </a:r>
          </a:p>
        </p:txBody>
      </p:sp>
      <p:sp>
        <p:nvSpPr>
          <p:cNvPr id="4" name="object 2">
            <a:extLst>
              <a:ext uri="{FF2B5EF4-FFF2-40B4-BE49-F238E27FC236}">
                <a16:creationId xmlns:a16="http://schemas.microsoft.com/office/drawing/2014/main" id="{14441F07-09C0-F488-28CE-349DE1072DED}"/>
              </a:ext>
            </a:extLst>
          </p:cNvPr>
          <p:cNvSpPr/>
          <p:nvPr/>
        </p:nvSpPr>
        <p:spPr>
          <a:xfrm>
            <a:off x="0" y="0"/>
            <a:ext cx="12192000" cy="330835"/>
          </a:xfrm>
          <a:custGeom>
            <a:avLst/>
            <a:gdLst/>
            <a:ahLst/>
            <a:cxnLst/>
            <a:rect l="l" t="t" r="r" b="b"/>
            <a:pathLst>
              <a:path w="12192000" h="330835">
                <a:moveTo>
                  <a:pt x="0" y="330695"/>
                </a:moveTo>
                <a:lnTo>
                  <a:pt x="12192000" y="330695"/>
                </a:lnTo>
                <a:lnTo>
                  <a:pt x="12192000" y="0"/>
                </a:lnTo>
                <a:lnTo>
                  <a:pt x="0" y="0"/>
                </a:lnTo>
                <a:lnTo>
                  <a:pt x="0" y="330695"/>
                </a:lnTo>
                <a:close/>
              </a:path>
            </a:pathLst>
          </a:custGeom>
          <a:solidFill>
            <a:srgbClr val="F89C1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descr="A blue and white rectangular sign&#10;&#10;Description automatically generated">
            <a:extLst>
              <a:ext uri="{FF2B5EF4-FFF2-40B4-BE49-F238E27FC236}">
                <a16:creationId xmlns:a16="http://schemas.microsoft.com/office/drawing/2014/main" id="{0DA49074-795C-053B-5945-FD4B93250BA1}"/>
              </a:ext>
            </a:extLst>
          </p:cNvPr>
          <p:cNvPicPr>
            <a:picLocks noChangeAspect="1"/>
          </p:cNvPicPr>
          <p:nvPr/>
        </p:nvPicPr>
        <p:blipFill rotWithShape="1">
          <a:blip r:embed="rId6">
            <a:extLst>
              <a:ext uri="{28A0092B-C50C-407E-A947-70E740481C1C}">
                <a14:useLocalDpi xmlns:a14="http://schemas.microsoft.com/office/drawing/2010/main" val="0"/>
              </a:ext>
            </a:extLst>
          </a:blip>
          <a:srcRect l="4799" t="9955" r="4602" b="54845"/>
          <a:stretch/>
        </p:blipFill>
        <p:spPr>
          <a:xfrm>
            <a:off x="573024" y="1615973"/>
            <a:ext cx="11045952" cy="4291584"/>
          </a:xfrm>
          <a:prstGeom prst="rect">
            <a:avLst/>
          </a:prstGeom>
        </p:spPr>
      </p:pic>
    </p:spTree>
    <p:extLst>
      <p:ext uri="{BB962C8B-B14F-4D97-AF65-F5344CB8AC3E}">
        <p14:creationId xmlns:p14="http://schemas.microsoft.com/office/powerpoint/2010/main" val="264859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36ECD72-DCCF-42DA-A7C5-1A726D66C2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Object 10" hidden="1">
                        <a:extLst>
                          <a:ext uri="{FF2B5EF4-FFF2-40B4-BE49-F238E27FC236}">
                            <a16:creationId xmlns:a16="http://schemas.microsoft.com/office/drawing/2014/main" id="{436ECD72-DCCF-42DA-A7C5-1A726D66C2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CD6377-1BCD-484A-AE1B-30C129FA10CA}"/>
              </a:ext>
            </a:extLst>
          </p:cNvPr>
          <p:cNvSpPr>
            <a:spLocks noGrp="1"/>
          </p:cNvSpPr>
          <p:nvPr>
            <p:ph type="title"/>
          </p:nvPr>
        </p:nvSpPr>
        <p:spPr>
          <a:xfrm>
            <a:off x="180753" y="145205"/>
            <a:ext cx="11870570" cy="1325563"/>
          </a:xfrm>
        </p:spPr>
        <p:txBody>
          <a:bodyPr vert="horz">
            <a:normAutofit/>
          </a:bodyPr>
          <a:lstStyle/>
          <a:p>
            <a:r>
              <a:rPr lang="en-US" sz="3200" b="1" dirty="0">
                <a:latin typeface="arial"/>
                <a:cs typeface="arial"/>
              </a:rPr>
              <a:t>#4 County-Level Mental Health Transport Findings (All Data)</a:t>
            </a:r>
          </a:p>
        </p:txBody>
      </p:sp>
      <p:sp>
        <p:nvSpPr>
          <p:cNvPr id="4" name="object 2">
            <a:extLst>
              <a:ext uri="{FF2B5EF4-FFF2-40B4-BE49-F238E27FC236}">
                <a16:creationId xmlns:a16="http://schemas.microsoft.com/office/drawing/2014/main" id="{0E360AFB-2B55-7FE7-792B-2BA1787F481B}"/>
              </a:ext>
            </a:extLst>
          </p:cNvPr>
          <p:cNvSpPr/>
          <p:nvPr/>
        </p:nvSpPr>
        <p:spPr>
          <a:xfrm>
            <a:off x="0" y="0"/>
            <a:ext cx="12192000" cy="330835"/>
          </a:xfrm>
          <a:custGeom>
            <a:avLst/>
            <a:gdLst/>
            <a:ahLst/>
            <a:cxnLst/>
            <a:rect l="l" t="t" r="r" b="b"/>
            <a:pathLst>
              <a:path w="12192000" h="330835">
                <a:moveTo>
                  <a:pt x="0" y="330695"/>
                </a:moveTo>
                <a:lnTo>
                  <a:pt x="12192000" y="330695"/>
                </a:lnTo>
                <a:lnTo>
                  <a:pt x="12192000" y="0"/>
                </a:lnTo>
                <a:lnTo>
                  <a:pt x="0" y="0"/>
                </a:lnTo>
                <a:lnTo>
                  <a:pt x="0" y="330695"/>
                </a:lnTo>
                <a:close/>
              </a:path>
            </a:pathLst>
          </a:custGeom>
          <a:solidFill>
            <a:srgbClr val="F89C1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ctangle 1">
            <a:extLst>
              <a:ext uri="{FF2B5EF4-FFF2-40B4-BE49-F238E27FC236}">
                <a16:creationId xmlns:a16="http://schemas.microsoft.com/office/drawing/2014/main" id="{2AF2F772-D144-99C3-22C8-BC50A3C7B8B1}"/>
              </a:ext>
            </a:extLst>
          </p:cNvPr>
          <p:cNvSpPr>
            <a:spLocks noChangeArrowheads="1"/>
          </p:cNvSpPr>
          <p:nvPr/>
        </p:nvSpPr>
        <p:spPr bwMode="auto">
          <a:xfrm>
            <a:off x="518395" y="16096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5" name="Table 14">
            <a:extLst>
              <a:ext uri="{FF2B5EF4-FFF2-40B4-BE49-F238E27FC236}">
                <a16:creationId xmlns:a16="http://schemas.microsoft.com/office/drawing/2014/main" id="{E214DFE9-F8F3-C5B5-394F-3B0FDEC30878}"/>
              </a:ext>
            </a:extLst>
          </p:cNvPr>
          <p:cNvGraphicFramePr>
            <a:graphicFrameLocks noGrp="1"/>
          </p:cNvGraphicFramePr>
          <p:nvPr/>
        </p:nvGraphicFramePr>
        <p:xfrm>
          <a:off x="518395" y="1295404"/>
          <a:ext cx="11343752" cy="4424681"/>
        </p:xfrm>
        <a:graphic>
          <a:graphicData uri="http://schemas.openxmlformats.org/drawingml/2006/table">
            <a:tbl>
              <a:tblPr firstRow="1" firstCol="1" bandRow="1"/>
              <a:tblGrid>
                <a:gridCol w="2105580">
                  <a:extLst>
                    <a:ext uri="{9D8B030D-6E8A-4147-A177-3AD203B41FA5}">
                      <a16:colId xmlns:a16="http://schemas.microsoft.com/office/drawing/2014/main" val="3939303288"/>
                    </a:ext>
                  </a:extLst>
                </a:gridCol>
                <a:gridCol w="1763607">
                  <a:extLst>
                    <a:ext uri="{9D8B030D-6E8A-4147-A177-3AD203B41FA5}">
                      <a16:colId xmlns:a16="http://schemas.microsoft.com/office/drawing/2014/main" val="563126415"/>
                    </a:ext>
                  </a:extLst>
                </a:gridCol>
                <a:gridCol w="1670785">
                  <a:extLst>
                    <a:ext uri="{9D8B030D-6E8A-4147-A177-3AD203B41FA5}">
                      <a16:colId xmlns:a16="http://schemas.microsoft.com/office/drawing/2014/main" val="2992382379"/>
                    </a:ext>
                  </a:extLst>
                </a:gridCol>
                <a:gridCol w="2115351">
                  <a:extLst>
                    <a:ext uri="{9D8B030D-6E8A-4147-A177-3AD203B41FA5}">
                      <a16:colId xmlns:a16="http://schemas.microsoft.com/office/drawing/2014/main" val="1232414239"/>
                    </a:ext>
                  </a:extLst>
                </a:gridCol>
                <a:gridCol w="1929708">
                  <a:extLst>
                    <a:ext uri="{9D8B030D-6E8A-4147-A177-3AD203B41FA5}">
                      <a16:colId xmlns:a16="http://schemas.microsoft.com/office/drawing/2014/main" val="3023529757"/>
                    </a:ext>
                  </a:extLst>
                </a:gridCol>
                <a:gridCol w="1758721">
                  <a:extLst>
                    <a:ext uri="{9D8B030D-6E8A-4147-A177-3AD203B41FA5}">
                      <a16:colId xmlns:a16="http://schemas.microsoft.com/office/drawing/2014/main" val="1711582688"/>
                    </a:ext>
                  </a:extLst>
                </a:gridCol>
              </a:tblGrid>
              <a:tr h="476879">
                <a:tc>
                  <a:txBody>
                    <a:bodyPr/>
                    <a:lstStyle/>
                    <a:p>
                      <a:pPr marL="0" marR="0" algn="ctr">
                        <a:lnSpc>
                          <a:spcPct val="107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County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1F5F"/>
                    </a:solidFill>
                  </a:tcPr>
                </a:tc>
                <a:tc>
                  <a:txBody>
                    <a:bodyPr/>
                    <a:lstStyle/>
                    <a:p>
                      <a:pPr marL="0" marR="0" algn="ctr">
                        <a:lnSpc>
                          <a:spcPct val="107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Reported Transports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1F5F"/>
                    </a:solidFill>
                  </a:tcPr>
                </a:tc>
                <a:tc>
                  <a:txBody>
                    <a:bodyPr/>
                    <a:lstStyle/>
                    <a:p>
                      <a:pPr marL="0" marR="0" algn="ctr">
                        <a:lnSpc>
                          <a:spcPct val="107000"/>
                        </a:lnSpc>
                        <a:spcBef>
                          <a:spcPts val="0"/>
                        </a:spcBef>
                        <a:spcAft>
                          <a:spcPts val="300"/>
                        </a:spcAft>
                      </a:pPr>
                      <a:r>
                        <a:rPr lang="en-US" sz="1400" b="1">
                          <a:solidFill>
                            <a:srgbClr val="FFFFFF"/>
                          </a:solidFill>
                          <a:effectLst/>
                          <a:latin typeface="Calibri" panose="020F0502020204030204" pitchFamily="34" charset="0"/>
                          <a:ea typeface="Calibri" panose="020F0502020204030204" pitchFamily="34" charset="0"/>
                          <a:cs typeface="Arial" panose="020B0604020202020204" pitchFamily="34" charset="0"/>
                        </a:rPr>
                        <a:t>Corresponding GCAL Episodes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1F5F"/>
                    </a:solidFill>
                  </a:tcPr>
                </a:tc>
                <a:tc>
                  <a:txBody>
                    <a:bodyPr/>
                    <a:lstStyle/>
                    <a:p>
                      <a:pPr marL="0" marR="0" algn="ctr">
                        <a:lnSpc>
                          <a:spcPct val="107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Average Time per Transport (</a:t>
                      </a:r>
                      <a:r>
                        <a:rPr lang="en-US" sz="1400" b="1" dirty="0" err="1">
                          <a:solidFill>
                            <a:srgbClr val="FFFFFF"/>
                          </a:solidFill>
                          <a:effectLst/>
                          <a:latin typeface="Calibri" panose="020F0502020204030204" pitchFamily="34" charset="0"/>
                          <a:ea typeface="Calibri" panose="020F0502020204030204" pitchFamily="34" charset="0"/>
                          <a:cs typeface="Arial" panose="020B0604020202020204" pitchFamily="34" charset="0"/>
                        </a:rPr>
                        <a:t>hh:mm</a:t>
                      </a: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1F5F"/>
                    </a:solidFill>
                  </a:tcPr>
                </a:tc>
                <a:tc>
                  <a:txBody>
                    <a:bodyPr/>
                    <a:lstStyle/>
                    <a:p>
                      <a:pPr marL="0" marR="0" algn="ctr">
                        <a:lnSpc>
                          <a:spcPct val="107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Average Miles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per Transport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1F5F"/>
                    </a:solidFill>
                  </a:tcPr>
                </a:tc>
                <a:tc>
                  <a:txBody>
                    <a:bodyPr/>
                    <a:lstStyle/>
                    <a:p>
                      <a:pPr marL="0" marR="0" algn="ctr">
                        <a:lnSpc>
                          <a:spcPct val="107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Average Cost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per Transport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1F5F"/>
                    </a:solidFill>
                  </a:tcPr>
                </a:tc>
                <a:extLst>
                  <a:ext uri="{0D108BD9-81ED-4DB2-BD59-A6C34878D82A}">
                    <a16:rowId xmlns:a16="http://schemas.microsoft.com/office/drawing/2014/main" val="3617960357"/>
                  </a:ext>
                </a:extLst>
              </a:tr>
              <a:tr h="210216">
                <a:tc>
                  <a:txBody>
                    <a:bodyPr/>
                    <a:lstStyle/>
                    <a:p>
                      <a:pPr marL="0" marR="0" algn="ctr">
                        <a:lnSpc>
                          <a:spcPct val="107000"/>
                        </a:lnSpc>
                        <a:spcBef>
                          <a:spcPts val="0"/>
                        </a:spcBef>
                        <a:spcAft>
                          <a:spcPts val="300"/>
                        </a:spcAft>
                      </a:pPr>
                      <a:r>
                        <a:rPr lang="en-US" sz="1400" b="1" dirty="0">
                          <a:solidFill>
                            <a:srgbClr val="001F5F"/>
                          </a:solidFill>
                          <a:effectLst/>
                          <a:latin typeface="Calibri" panose="020F0502020204030204" pitchFamily="34" charset="0"/>
                          <a:ea typeface="Calibri" panose="020F0502020204030204" pitchFamily="34" charset="0"/>
                          <a:cs typeface="Arial" panose="020B0604020202020204" pitchFamily="34" charset="0"/>
                        </a:rPr>
                        <a:t>Ben Hill*</a:t>
                      </a:r>
                      <a:endParaRPr lang="en-US" sz="1400" dirty="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10</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9</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1F5F"/>
                          </a:solidFill>
                          <a:effectLst/>
                          <a:latin typeface="Calibri" panose="020F0502020204030204" pitchFamily="34" charset="0"/>
                          <a:ea typeface="Calibri" panose="020F0502020204030204" pitchFamily="34" charset="0"/>
                          <a:cs typeface="Arial" panose="020B0604020202020204" pitchFamily="34" charset="0"/>
                        </a:rPr>
                        <a:t>05:55</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226.3</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$291.52</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38122591"/>
                  </a:ext>
                </a:extLst>
              </a:tr>
              <a:tr h="210216">
                <a:tc>
                  <a:txBody>
                    <a:bodyPr/>
                    <a:lstStyle/>
                    <a:p>
                      <a:pPr marL="0" marR="0" algn="ctr">
                        <a:lnSpc>
                          <a:spcPct val="107000"/>
                        </a:lnSpc>
                        <a:spcBef>
                          <a:spcPts val="0"/>
                        </a:spcBef>
                        <a:spcAft>
                          <a:spcPts val="300"/>
                        </a:spcAft>
                      </a:pPr>
                      <a:r>
                        <a:rPr lang="en-US" sz="1400" b="1" dirty="0">
                          <a:solidFill>
                            <a:srgbClr val="001F5F"/>
                          </a:solidFill>
                          <a:effectLst/>
                          <a:latin typeface="Calibri" panose="020F0502020204030204" pitchFamily="34" charset="0"/>
                          <a:ea typeface="Calibri" panose="020F0502020204030204" pitchFamily="34" charset="0"/>
                          <a:cs typeface="Arial" panose="020B0604020202020204" pitchFamily="34" charset="0"/>
                        </a:rPr>
                        <a:t>Berrien</a:t>
                      </a:r>
                      <a:endParaRPr lang="en-US" sz="1400" dirty="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5</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02:22</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65.6</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$100.15</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76620662"/>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Colquitt*</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113</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47</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01:40</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60.5</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$79.92</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22160432"/>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Decatur</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36</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14</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02:50</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118.6</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$146.31</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90892736"/>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Dodge*</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4</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05:08</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174.8</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$238.24</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23095943"/>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Dougherty*</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17</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1F5F"/>
                          </a:solidFill>
                          <a:effectLst/>
                          <a:latin typeface="Calibri" panose="020F0502020204030204" pitchFamily="34" charset="0"/>
                          <a:ea typeface="Calibri" panose="020F0502020204030204" pitchFamily="34" charset="0"/>
                          <a:cs typeface="Arial" panose="020B0604020202020204" pitchFamily="34" charset="0"/>
                        </a:rPr>
                        <a:t>13</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01:32</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18.9</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$49.22</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626379083"/>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Early</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12</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9</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03:30</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154.3</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$186.04</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09047366"/>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Echols</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0</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27996974"/>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Irwin</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5</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04:49</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235.0</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$270.80</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97975701"/>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Lanier</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6</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1F5F"/>
                          </a:solidFill>
                          <a:effectLst/>
                          <a:latin typeface="Calibri" panose="020F0502020204030204" pitchFamily="34" charset="0"/>
                          <a:ea typeface="Calibri" panose="020F0502020204030204" pitchFamily="34" charset="0"/>
                          <a:cs typeface="Arial" panose="020B0604020202020204" pitchFamily="34" charset="0"/>
                        </a:rPr>
                        <a:t>02:37</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106.7</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$133.43</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3874196"/>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Lee</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11</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7</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1F5F"/>
                          </a:solidFill>
                          <a:effectLst/>
                          <a:latin typeface="Calibri" panose="020F0502020204030204" pitchFamily="34" charset="0"/>
                          <a:ea typeface="Calibri" panose="020F0502020204030204" pitchFamily="34" charset="0"/>
                          <a:cs typeface="Arial" panose="020B0604020202020204" pitchFamily="34" charset="0"/>
                        </a:rPr>
                        <a:t>02:00</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1F5F"/>
                          </a:solidFill>
                          <a:effectLst/>
                          <a:latin typeface="Calibri" panose="020F0502020204030204" pitchFamily="34" charset="0"/>
                          <a:ea typeface="Calibri" panose="020F0502020204030204" pitchFamily="34" charset="0"/>
                          <a:cs typeface="Arial" panose="020B0604020202020204" pitchFamily="34" charset="0"/>
                        </a:rPr>
                        <a:t>16.5</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$58.74</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38959384"/>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Mitchell</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33</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14</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02:29</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107.8</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$130.95</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34986151"/>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Seminole*</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9</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03:23</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167.6</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1F5F"/>
                          </a:solidFill>
                          <a:effectLst/>
                          <a:latin typeface="Calibri" panose="020F0502020204030204" pitchFamily="34" charset="0"/>
                          <a:ea typeface="Calibri" panose="020F0502020204030204" pitchFamily="34" charset="0"/>
                          <a:cs typeface="Arial" panose="020B0604020202020204" pitchFamily="34" charset="0"/>
                        </a:rPr>
                        <a:t>$192.07</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962001702"/>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Terrell</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0</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1F5F"/>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52760395"/>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Tift</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24</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14</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02:35</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109.9</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1F5F"/>
                          </a:solidFill>
                          <a:effectLst/>
                          <a:latin typeface="Calibri" panose="020F0502020204030204" pitchFamily="34" charset="0"/>
                          <a:ea typeface="Calibri" panose="020F0502020204030204" pitchFamily="34" charset="0"/>
                          <a:cs typeface="Arial" panose="020B0604020202020204" pitchFamily="34" charset="0"/>
                        </a:rPr>
                        <a:t>$134.69</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373097"/>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Turner</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8</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8</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03:23</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119.4</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1F5F"/>
                          </a:solidFill>
                          <a:effectLst/>
                          <a:latin typeface="Calibri" panose="020F0502020204030204" pitchFamily="34" charset="0"/>
                          <a:ea typeface="Calibri" panose="020F0502020204030204" pitchFamily="34" charset="0"/>
                          <a:cs typeface="Arial" panose="020B0604020202020204" pitchFamily="34" charset="0"/>
                        </a:rPr>
                        <a:t>$159.94</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23843446"/>
                  </a:ext>
                </a:extLst>
              </a:tr>
              <a:tr h="210216">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Worth</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a:solidFill>
                            <a:srgbClr val="001F5F"/>
                          </a:solidFill>
                          <a:effectLst/>
                          <a:latin typeface="Calibri" panose="020F0502020204030204" pitchFamily="34" charset="0"/>
                          <a:ea typeface="Calibri" panose="020F0502020204030204" pitchFamily="34" charset="0"/>
                          <a:cs typeface="Arial" panose="020B0604020202020204" pitchFamily="34" charset="0"/>
                        </a:rPr>
                        <a:t>23</a:t>
                      </a:r>
                      <a:endPar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13</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02:31</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1F5F"/>
                          </a:solidFill>
                          <a:effectLst/>
                          <a:latin typeface="Calibri" panose="020F0502020204030204" pitchFamily="34" charset="0"/>
                          <a:ea typeface="Calibri" panose="020F0502020204030204" pitchFamily="34" charset="0"/>
                          <a:cs typeface="Arial" panose="020B0604020202020204" pitchFamily="34" charset="0"/>
                        </a:rPr>
                        <a:t>88.9</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1F5F"/>
                          </a:solidFill>
                          <a:effectLst/>
                          <a:latin typeface="Calibri" panose="020F0502020204030204" pitchFamily="34" charset="0"/>
                          <a:ea typeface="Calibri" panose="020F0502020204030204" pitchFamily="34" charset="0"/>
                          <a:cs typeface="Arial" panose="020B0604020202020204" pitchFamily="34" charset="0"/>
                        </a:rPr>
                        <a:t>$119.17</a:t>
                      </a: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50214189"/>
                  </a:ext>
                </a:extLst>
              </a:tr>
              <a:tr h="222517">
                <a:tc>
                  <a:txBody>
                    <a:bodyPr/>
                    <a:lstStyle/>
                    <a:p>
                      <a:pPr marL="0" marR="0" algn="ctr">
                        <a:lnSpc>
                          <a:spcPct val="115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Total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1F5F"/>
                    </a:solidFill>
                  </a:tcPr>
                </a:tc>
                <a:tc>
                  <a:txBody>
                    <a:bodyPr/>
                    <a:lstStyle/>
                    <a:p>
                      <a:pPr marL="0" marR="0" algn="ctr">
                        <a:lnSpc>
                          <a:spcPct val="115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316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1F5F"/>
                    </a:solidFill>
                  </a:tcPr>
                </a:tc>
                <a:tc>
                  <a:txBody>
                    <a:bodyPr/>
                    <a:lstStyle/>
                    <a:p>
                      <a:pPr marL="0" marR="0" algn="ctr">
                        <a:lnSpc>
                          <a:spcPct val="115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158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1F5F"/>
                    </a:solidFill>
                  </a:tcPr>
                </a:tc>
                <a:tc>
                  <a:txBody>
                    <a:bodyPr/>
                    <a:lstStyle/>
                    <a:p>
                      <a:pPr marL="0" marR="0" algn="ctr">
                        <a:lnSpc>
                          <a:spcPct val="115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02:27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1F5F"/>
                    </a:solidFill>
                  </a:tcPr>
                </a:tc>
                <a:tc>
                  <a:txBody>
                    <a:bodyPr/>
                    <a:lstStyle/>
                    <a:p>
                      <a:pPr marL="0" marR="0" algn="ctr">
                        <a:lnSpc>
                          <a:spcPct val="115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92.6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1F5F"/>
                    </a:solidFill>
                  </a:tcPr>
                </a:tc>
                <a:tc>
                  <a:txBody>
                    <a:bodyPr/>
                    <a:lstStyle/>
                    <a:p>
                      <a:pPr marL="0" marR="0" algn="ctr">
                        <a:lnSpc>
                          <a:spcPct val="115000"/>
                        </a:lnSpc>
                        <a:spcBef>
                          <a:spcPts val="0"/>
                        </a:spcBef>
                        <a:spcAft>
                          <a:spcPts val="300"/>
                        </a:spcAft>
                      </a:pPr>
                      <a:r>
                        <a:rPr lang="en-US" sz="14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$119.74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1F5F"/>
                    </a:solidFill>
                  </a:tcPr>
                </a:tc>
                <a:extLst>
                  <a:ext uri="{0D108BD9-81ED-4DB2-BD59-A6C34878D82A}">
                    <a16:rowId xmlns:a16="http://schemas.microsoft.com/office/drawing/2014/main" val="2282857469"/>
                  </a:ext>
                </a:extLst>
              </a:tr>
            </a:tbl>
          </a:graphicData>
        </a:graphic>
      </p:graphicFrame>
      <p:sp>
        <p:nvSpPr>
          <p:cNvPr id="16" name="Rectangle 7">
            <a:extLst>
              <a:ext uri="{FF2B5EF4-FFF2-40B4-BE49-F238E27FC236}">
                <a16:creationId xmlns:a16="http://schemas.microsoft.com/office/drawing/2014/main" id="{B03CC107-4451-D0DE-A533-EE8F3F07645E}"/>
              </a:ext>
            </a:extLst>
          </p:cNvPr>
          <p:cNvSpPr>
            <a:spLocks noChangeArrowheads="1"/>
          </p:cNvSpPr>
          <p:nvPr/>
        </p:nvSpPr>
        <p:spPr bwMode="auto">
          <a:xfrm>
            <a:off x="2409825" y="2259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9">
            <a:extLst>
              <a:ext uri="{FF2B5EF4-FFF2-40B4-BE49-F238E27FC236}">
                <a16:creationId xmlns:a16="http://schemas.microsoft.com/office/drawing/2014/main" id="{150AE7DE-7511-EB85-CE40-CB4005DDE14F}"/>
              </a:ext>
            </a:extLst>
          </p:cNvPr>
          <p:cNvSpPr>
            <a:spLocks noChangeArrowheads="1"/>
          </p:cNvSpPr>
          <p:nvPr/>
        </p:nvSpPr>
        <p:spPr bwMode="auto">
          <a:xfrm>
            <a:off x="292054" y="6121435"/>
            <a:ext cx="100794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a:ln>
                  <a:noFill/>
                </a:ln>
                <a:solidFill>
                  <a:srgbClr val="954F72"/>
                </a:solidFill>
                <a:effectLst/>
                <a:latin typeface="Calibri" panose="020F0502020204030204" pitchFamily="34" charset="0"/>
                <a:ea typeface="Calibri" panose="020F0502020204030204" pitchFamily="34" charset="0"/>
                <a:cs typeface="Arial" panose="020B0604020202020204" pitchFamily="34" charset="0"/>
                <a:hlinkClick r:id="rId6"/>
              </a:rPr>
              <a:t>[</a:t>
            </a:r>
            <a:r>
              <a:rPr kumimoji="0" lang="en-US" altLang="en-US" sz="1000" b="0" i="0" u="sng" strike="noStrike" cap="none" normalizeH="0" baseline="30000" dirty="0" bmk="">
                <a:ln>
                  <a:noFill/>
                </a:ln>
                <a:solidFill>
                  <a:srgbClr val="954F72"/>
                </a:solidFill>
                <a:effectLst/>
                <a:latin typeface="Calibri" panose="020F0502020204030204" pitchFamily="34" charset="0"/>
                <a:ea typeface="Calibri" panose="020F0502020204030204" pitchFamily="34" charset="0"/>
                <a:cs typeface="Arial" panose="020B0604020202020204" pitchFamily="34" charset="0"/>
                <a:hlinkClick r:id="rId6"/>
              </a:rPr>
              <a:t>1]</a:t>
            </a:r>
            <a:r>
              <a:rPr kumimoji="0" lang="en-US" altLang="en-US"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Average Time per Transport = (</a:t>
            </a:r>
            <a:r>
              <a:rPr kumimoji="0" lang="en-US" altLang="en-US"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∑Weighted </a:t>
            </a:r>
            <a:r>
              <a:rPr kumimoji="0" lang="en-US" altLang="en-US"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Full Process Time)/316 Transports. Accounts for time of additional deputies assigned to transports.</a:t>
            </a:r>
            <a:endParaRPr kumimoji="0" lang="en-US" altLang="en-US"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bmk="">
                <a:ln>
                  <a:noFill/>
                </a:ln>
                <a:solidFill>
                  <a:srgbClr val="954F72"/>
                </a:solidFill>
                <a:effectLst/>
                <a:latin typeface="Calibri" panose="020F0502020204030204" pitchFamily="34" charset="0"/>
                <a:ea typeface="Calibri" panose="020F0502020204030204" pitchFamily="34" charset="0"/>
                <a:cs typeface="Arial" panose="020B0604020202020204" pitchFamily="34" charset="0"/>
                <a:hlinkClick r:id="rId7"/>
              </a:rPr>
              <a:t>[2]</a:t>
            </a:r>
            <a:r>
              <a:rPr kumimoji="0" lang="en-US" altLang="en-US"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Average Miles per Transport = (</a:t>
            </a:r>
            <a:r>
              <a:rPr kumimoji="0" lang="en-US" altLang="en-US" sz="10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∑Total Miles Driven)/316 Transports</a:t>
            </a:r>
            <a:endParaRPr kumimoji="0" lang="en-US" altLang="en-US"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30000" dirty="0" bmk="">
                <a:ln>
                  <a:noFill/>
                </a:ln>
                <a:solidFill>
                  <a:srgbClr val="954F72"/>
                </a:solidFill>
                <a:effectLst/>
                <a:latin typeface="Arial" panose="020B0604020202020204" pitchFamily="34" charset="0"/>
                <a:ea typeface="Times New Roman" panose="02020603050405020304" pitchFamily="18" charset="0"/>
                <a:hlinkClick r:id="rId8"/>
              </a:rPr>
              <a:t>[3]</a:t>
            </a:r>
            <a:r>
              <a:rPr kumimoji="0" lang="en-US" altLang="en-US"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Average Cost per Transport used the following figures for calculation: State of Georgia mileage reimbursement rate @$0.665/mile. </a:t>
            </a:r>
            <a:r>
              <a:rPr kumimoji="0" lang="en-US" altLang="en-US"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9"/>
              </a:rPr>
              <a:t>State Accounting Office.</a:t>
            </a:r>
            <a:r>
              <a:rPr kumimoji="0" lang="en-US" altLang="en-US"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Accessed 12.22.2023. Cost of deputy time @$23.81 per hour 50th percentile salary for sheriffs' deputies in Georgia. </a:t>
            </a:r>
            <a:r>
              <a:rPr kumimoji="0" lang="en-US" altLang="en-US" sz="1000" b="0"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0"/>
              </a:rPr>
              <a:t>Police and Sheriff's Patrol Officers (bls.gov)</a:t>
            </a:r>
            <a:r>
              <a:rPr kumimoji="0" lang="en-US" altLang="en-US"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Accessed 12.12.2023.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A4332686-63AA-C8A4-E0EC-6953F8335119}"/>
              </a:ext>
            </a:extLst>
          </p:cNvPr>
          <p:cNvSpPr txBox="1"/>
          <p:nvPr/>
        </p:nvSpPr>
        <p:spPr>
          <a:xfrm>
            <a:off x="3049044" y="5795700"/>
            <a:ext cx="6093912" cy="373757"/>
          </a:xfrm>
          <a:prstGeom prst="rect">
            <a:avLst/>
          </a:prstGeom>
          <a:noFill/>
        </p:spPr>
        <p:txBody>
          <a:bodyPr wrap="square">
            <a:spAutoFit/>
          </a:bodyPr>
          <a:lstStyle/>
          <a:p>
            <a:pPr marL="0" marR="0" algn="ctr">
              <a:lnSpc>
                <a:spcPct val="107000"/>
              </a:lnSpc>
              <a:spcBef>
                <a:spcPts val="0"/>
              </a:spcBef>
              <a:spcAft>
                <a:spcPts val="0"/>
              </a:spcAft>
            </a:pPr>
            <a:r>
              <a:rPr lang="en-US" sz="1800"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*At least one in-county ERF</a:t>
            </a:r>
            <a:endParaRPr lang="en-US" dirty="0"/>
          </a:p>
        </p:txBody>
      </p:sp>
    </p:spTree>
    <p:extLst>
      <p:ext uri="{BB962C8B-B14F-4D97-AF65-F5344CB8AC3E}">
        <p14:creationId xmlns:p14="http://schemas.microsoft.com/office/powerpoint/2010/main" val="120423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66F77-AC95-0717-97AD-5B227E2B7968}"/>
            </a:ext>
          </a:extLst>
        </p:cNvPr>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521862F-588D-CEAC-DD43-63EF549C5D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Object 10" hidden="1">
                        <a:extLst>
                          <a:ext uri="{FF2B5EF4-FFF2-40B4-BE49-F238E27FC236}">
                            <a16:creationId xmlns:a16="http://schemas.microsoft.com/office/drawing/2014/main" id="{B521862F-588D-CEAC-DD43-63EF549C5D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8E9515C-7455-34D0-FCD2-D2B15B600685}"/>
              </a:ext>
            </a:extLst>
          </p:cNvPr>
          <p:cNvSpPr>
            <a:spLocks noGrp="1"/>
          </p:cNvSpPr>
          <p:nvPr>
            <p:ph type="title"/>
          </p:nvPr>
        </p:nvSpPr>
        <p:spPr>
          <a:xfrm>
            <a:off x="180754" y="145205"/>
            <a:ext cx="10515600" cy="1325563"/>
          </a:xfrm>
        </p:spPr>
        <p:txBody>
          <a:bodyPr vert="horz">
            <a:normAutofit/>
          </a:bodyPr>
          <a:lstStyle/>
          <a:p>
            <a:r>
              <a:rPr lang="en-US" sz="3200" b="1" dirty="0">
                <a:latin typeface="arial"/>
                <a:cs typeface="arial"/>
              </a:rPr>
              <a:t>#4 Transport Study: Looking Ahead</a:t>
            </a:r>
          </a:p>
        </p:txBody>
      </p:sp>
      <p:sp>
        <p:nvSpPr>
          <p:cNvPr id="4" name="object 2">
            <a:extLst>
              <a:ext uri="{FF2B5EF4-FFF2-40B4-BE49-F238E27FC236}">
                <a16:creationId xmlns:a16="http://schemas.microsoft.com/office/drawing/2014/main" id="{14441F07-09C0-F488-28CE-349DE1072DED}"/>
              </a:ext>
            </a:extLst>
          </p:cNvPr>
          <p:cNvSpPr/>
          <p:nvPr/>
        </p:nvSpPr>
        <p:spPr>
          <a:xfrm>
            <a:off x="0" y="0"/>
            <a:ext cx="12192000" cy="330835"/>
          </a:xfrm>
          <a:custGeom>
            <a:avLst/>
            <a:gdLst/>
            <a:ahLst/>
            <a:cxnLst/>
            <a:rect l="l" t="t" r="r" b="b"/>
            <a:pathLst>
              <a:path w="12192000" h="330835">
                <a:moveTo>
                  <a:pt x="0" y="330695"/>
                </a:moveTo>
                <a:lnTo>
                  <a:pt x="12192000" y="330695"/>
                </a:lnTo>
                <a:lnTo>
                  <a:pt x="12192000" y="0"/>
                </a:lnTo>
                <a:lnTo>
                  <a:pt x="0" y="0"/>
                </a:lnTo>
                <a:lnTo>
                  <a:pt x="0" y="330695"/>
                </a:lnTo>
                <a:close/>
              </a:path>
            </a:pathLst>
          </a:custGeom>
          <a:solidFill>
            <a:srgbClr val="F89C1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6" name="Picture 5" descr="A screenshot of a web page&#10;&#10;Description automatically generated">
            <a:extLst>
              <a:ext uri="{FF2B5EF4-FFF2-40B4-BE49-F238E27FC236}">
                <a16:creationId xmlns:a16="http://schemas.microsoft.com/office/drawing/2014/main" id="{773429C0-5D5E-B584-57BD-C9A657B1FA4D}"/>
              </a:ext>
            </a:extLst>
          </p:cNvPr>
          <p:cNvPicPr>
            <a:picLocks noChangeAspect="1"/>
          </p:cNvPicPr>
          <p:nvPr/>
        </p:nvPicPr>
        <p:blipFill rotWithShape="1">
          <a:blip r:embed="rId6">
            <a:extLst>
              <a:ext uri="{28A0092B-C50C-407E-A947-70E740481C1C}">
                <a14:useLocalDpi xmlns:a14="http://schemas.microsoft.com/office/drawing/2010/main" val="0"/>
              </a:ext>
            </a:extLst>
          </a:blip>
          <a:srcRect t="28889"/>
          <a:stretch/>
        </p:blipFill>
        <p:spPr>
          <a:xfrm>
            <a:off x="2159977" y="1260101"/>
            <a:ext cx="7872046" cy="5597899"/>
          </a:xfrm>
          <a:prstGeom prst="rect">
            <a:avLst/>
          </a:prstGeom>
        </p:spPr>
      </p:pic>
    </p:spTree>
    <p:extLst>
      <p:ext uri="{BB962C8B-B14F-4D97-AF65-F5344CB8AC3E}">
        <p14:creationId xmlns:p14="http://schemas.microsoft.com/office/powerpoint/2010/main" val="156382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1073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itle 4"/>
          <p:cNvSpPr>
            <a:spLocks noGrp="1"/>
          </p:cNvSpPr>
          <p:nvPr>
            <p:ph type="title" idx="4294967295"/>
          </p:nvPr>
        </p:nvSpPr>
        <p:spPr>
          <a:xfrm>
            <a:off x="468621" y="136525"/>
            <a:ext cx="10580717" cy="6584949"/>
          </a:xfrm>
        </p:spPr>
        <p:txBody>
          <a:bodyPr>
            <a:noAutofit/>
          </a:bodyPr>
          <a:lstStyle/>
          <a:p>
            <a:r>
              <a:rPr lang="en-US" sz="6600" b="1">
                <a:solidFill>
                  <a:schemeClr val="accent4"/>
                </a:solidFill>
                <a:latin typeface="+mj-lt"/>
                <a:cs typeface="Poppins SemiBold"/>
              </a:rPr>
              <a:t>BE DBHDD</a:t>
            </a:r>
            <a:br>
              <a:rPr lang="en-US" sz="5000" b="1">
                <a:latin typeface="+mj-lt"/>
                <a:cs typeface="Poppins SemiBold" pitchFamily="2" charset="77"/>
              </a:rPr>
            </a:br>
            <a:r>
              <a:rPr lang="en-US" sz="5000" b="1">
                <a:solidFill>
                  <a:schemeClr val="bg1"/>
                </a:solidFill>
                <a:latin typeface="+mj-lt"/>
                <a:cs typeface="Poppins SemiBold"/>
              </a:rPr>
              <a:t>$1.5 Billion </a:t>
            </a:r>
            <a:r>
              <a:rPr lang="en-US" sz="5000" b="1">
                <a:solidFill>
                  <a:schemeClr val="accent4"/>
                </a:solidFill>
                <a:latin typeface="+mj-lt"/>
                <a:cs typeface="Poppins SemiBold"/>
              </a:rPr>
              <a:t>agency serving as </a:t>
            </a:r>
            <a:r>
              <a:rPr lang="en-US" sz="5000" b="1">
                <a:solidFill>
                  <a:schemeClr val="bg1"/>
                </a:solidFill>
                <a:latin typeface="+mj-lt"/>
                <a:cs typeface="Poppins SemiBold"/>
              </a:rPr>
              <a:t>Georgia’s leader in prevention and behavioral crisis response </a:t>
            </a:r>
            <a:r>
              <a:rPr lang="en-US" sz="5000" b="1">
                <a:solidFill>
                  <a:schemeClr val="accent4"/>
                </a:solidFill>
                <a:latin typeface="+mj-lt"/>
                <a:cs typeface="Poppins SemiBold"/>
              </a:rPr>
              <a:t>and </a:t>
            </a:r>
            <a:r>
              <a:rPr lang="en-US" sz="5000" b="1">
                <a:solidFill>
                  <a:schemeClr val="bg1"/>
                </a:solidFill>
                <a:latin typeface="+mj-lt"/>
                <a:cs typeface="Poppins SemiBold"/>
              </a:rPr>
              <a:t>Georgia’s safety net provider </a:t>
            </a:r>
            <a:r>
              <a:rPr lang="en-US" sz="5000" b="1">
                <a:solidFill>
                  <a:schemeClr val="accent4"/>
                </a:solidFill>
                <a:latin typeface="+mj-lt"/>
                <a:cs typeface="Poppins SemiBold"/>
              </a:rPr>
              <a:t>of mental healthcare, substance use treatment and disability support</a:t>
            </a:r>
            <a:r>
              <a:rPr lang="en-US" sz="5000" b="1">
                <a:solidFill>
                  <a:schemeClr val="bg1"/>
                </a:solidFill>
                <a:latin typeface="+mj-lt"/>
                <a:cs typeface="Poppins SemiBold"/>
              </a:rPr>
              <a:t>.</a:t>
            </a:r>
          </a:p>
        </p:txBody>
      </p:sp>
      <p:sp>
        <p:nvSpPr>
          <p:cNvPr id="2" name="Slide Number Placeholder 1">
            <a:extLst>
              <a:ext uri="{FF2B5EF4-FFF2-40B4-BE49-F238E27FC236}">
                <a16:creationId xmlns:a16="http://schemas.microsoft.com/office/drawing/2014/main" id="{91149A7C-639C-47FB-964A-713821A9E81E}"/>
              </a:ext>
            </a:extLst>
          </p:cNvPr>
          <p:cNvSpPr>
            <a:spLocks noGrp="1"/>
          </p:cNvSpPr>
          <p:nvPr>
            <p:ph type="sldNum" sz="quarter" idx="12"/>
          </p:nvPr>
        </p:nvSpPr>
        <p:spPr/>
        <p:txBody>
          <a:bodyPr/>
          <a:lstStyle/>
          <a:p>
            <a:fld id="{6B10633E-B5BF-7C48-9753-DDAD0C53CC1F}" type="slidenum">
              <a:rPr lang="en-US" smtClean="0"/>
              <a:t>2</a:t>
            </a:fld>
            <a:endParaRPr lang="en-US"/>
          </a:p>
        </p:txBody>
      </p:sp>
      <p:pic>
        <p:nvPicPr>
          <p:cNvPr id="3" name="Picture 2" descr="A blue and yellow logo&#10;&#10;Description automatically generated with low confidence">
            <a:extLst>
              <a:ext uri="{FF2B5EF4-FFF2-40B4-BE49-F238E27FC236}">
                <a16:creationId xmlns:a16="http://schemas.microsoft.com/office/drawing/2014/main" id="{C694E897-DF82-C644-52FC-9B2BF315C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7457" y="5151431"/>
            <a:ext cx="1063762" cy="1570044"/>
          </a:xfrm>
          <a:prstGeom prst="rect">
            <a:avLst/>
          </a:prstGeom>
          <a:solidFill>
            <a:schemeClr val="bg1"/>
          </a:solidFill>
        </p:spPr>
      </p:pic>
    </p:spTree>
    <p:extLst>
      <p:ext uri="{BB962C8B-B14F-4D97-AF65-F5344CB8AC3E}">
        <p14:creationId xmlns:p14="http://schemas.microsoft.com/office/powerpoint/2010/main" val="1801865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E11D-2E10-D22C-969D-B19B1E58771F}"/>
              </a:ext>
            </a:extLst>
          </p:cNvPr>
          <p:cNvSpPr>
            <a:spLocks noGrp="1"/>
          </p:cNvSpPr>
          <p:nvPr>
            <p:ph type="title"/>
          </p:nvPr>
        </p:nvSpPr>
        <p:spPr>
          <a:xfrm>
            <a:off x="172375" y="109695"/>
            <a:ext cx="10515600" cy="1325563"/>
          </a:xfrm>
        </p:spPr>
        <p:txBody>
          <a:bodyPr/>
          <a:lstStyle/>
          <a:p>
            <a:r>
              <a:rPr lang="en-US" sz="3600" b="1" baseline="0"/>
              <a:t>Forensic Code Update</a:t>
            </a:r>
            <a:endParaRPr lang="en-US"/>
          </a:p>
        </p:txBody>
      </p:sp>
      <p:sp>
        <p:nvSpPr>
          <p:cNvPr id="4" name="TextBox 3">
            <a:extLst>
              <a:ext uri="{FF2B5EF4-FFF2-40B4-BE49-F238E27FC236}">
                <a16:creationId xmlns:a16="http://schemas.microsoft.com/office/drawing/2014/main" id="{7E6A57DE-6A90-A7BE-D820-B01C4B777BBA}"/>
              </a:ext>
            </a:extLst>
          </p:cNvPr>
          <p:cNvSpPr txBox="1"/>
          <p:nvPr/>
        </p:nvSpPr>
        <p:spPr>
          <a:xfrm>
            <a:off x="7022237" y="36505"/>
            <a:ext cx="5169763" cy="274320"/>
          </a:xfrm>
          <a:prstGeom prst="rect">
            <a:avLst/>
          </a:prstGeom>
          <a:solidFill>
            <a:schemeClr val="accent4"/>
          </a:solidFill>
        </p:spPr>
        <p:txBody>
          <a:bodyPr wrap="square" rtlCol="0">
            <a:spAutoFit/>
          </a:bodyPr>
          <a:lstStyle/>
          <a:p>
            <a:endParaRPr lang="en-US"/>
          </a:p>
        </p:txBody>
      </p:sp>
      <p:sp>
        <p:nvSpPr>
          <p:cNvPr id="7" name="Content Placeholder 2">
            <a:extLst>
              <a:ext uri="{FF2B5EF4-FFF2-40B4-BE49-F238E27FC236}">
                <a16:creationId xmlns:a16="http://schemas.microsoft.com/office/drawing/2014/main" id="{39B0BA40-F0CF-EADE-645F-9490804A2B44}"/>
              </a:ext>
            </a:extLst>
          </p:cNvPr>
          <p:cNvSpPr txBox="1">
            <a:spLocks/>
          </p:cNvSpPr>
          <p:nvPr/>
        </p:nvSpPr>
        <p:spPr>
          <a:xfrm>
            <a:off x="252274" y="1346231"/>
            <a:ext cx="10515600" cy="5196612"/>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500" dirty="0">
                <a:latin typeface="Arial"/>
                <a:cs typeface="arial"/>
              </a:rPr>
              <a:t>The Behavioral Health Reform and Innovation Commission is examining state laws, rules and policies that impact people dealing with behavioral health issues in the criminal justice and mental health systems. </a:t>
            </a:r>
          </a:p>
          <a:p>
            <a:pPr marL="0" indent="0">
              <a:buFont typeface="Arial"/>
              <a:buNone/>
            </a:pPr>
            <a:endParaRPr lang="en-US" sz="2500" dirty="0">
              <a:latin typeface="Arial"/>
              <a:cs typeface="arial"/>
            </a:endParaRPr>
          </a:p>
          <a:p>
            <a:pPr marL="0" indent="0">
              <a:buFont typeface="Arial"/>
              <a:buNone/>
            </a:pPr>
            <a:r>
              <a:rPr lang="en-US" sz="2500" b="1" u="sng" dirty="0">
                <a:latin typeface="Arial"/>
                <a:cs typeface="arial"/>
              </a:rPr>
              <a:t>Goals:</a:t>
            </a:r>
          </a:p>
          <a:p>
            <a:r>
              <a:rPr lang="en-US" sz="2500" dirty="0">
                <a:latin typeface="Arial"/>
                <a:cs typeface="arial"/>
              </a:rPr>
              <a:t>Decrease waiting times for competency evaluations by finding effective methods.</a:t>
            </a:r>
          </a:p>
          <a:p>
            <a:r>
              <a:rPr lang="en-US" sz="2500" dirty="0">
                <a:latin typeface="Arial"/>
                <a:cs typeface="arial"/>
              </a:rPr>
              <a:t>Understand the available services for individuals in the criminal justice system who are deemed incompetent to stand trial.</a:t>
            </a:r>
          </a:p>
          <a:p>
            <a:r>
              <a:rPr lang="en-US" sz="2500" dirty="0">
                <a:latin typeface="Arial"/>
                <a:cs typeface="arial"/>
              </a:rPr>
              <a:t>Create suggestions to handle the rising number of individuals found incompetent to stand trial, including focusing on prevention and diversion programs.</a:t>
            </a:r>
            <a:endParaRPr lang="en-US" sz="1900" dirty="0">
              <a:latin typeface="arial"/>
              <a:cs typeface="arial"/>
            </a:endParaRPr>
          </a:p>
          <a:p>
            <a:endParaRPr lang="en-US" dirty="0"/>
          </a:p>
        </p:txBody>
      </p:sp>
    </p:spTree>
    <p:extLst>
      <p:ext uri="{BB962C8B-B14F-4D97-AF65-F5344CB8AC3E}">
        <p14:creationId xmlns:p14="http://schemas.microsoft.com/office/powerpoint/2010/main" val="2142226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CF64-8408-FEFD-23E6-53BE79D02AC5}"/>
              </a:ext>
            </a:extLst>
          </p:cNvPr>
          <p:cNvSpPr>
            <a:spLocks noGrp="1"/>
          </p:cNvSpPr>
          <p:nvPr>
            <p:ph type="title"/>
          </p:nvPr>
        </p:nvSpPr>
        <p:spPr>
          <a:xfrm>
            <a:off x="127000" y="190499"/>
            <a:ext cx="10515600" cy="1325563"/>
          </a:xfrm>
        </p:spPr>
        <p:txBody>
          <a:bodyPr/>
          <a:lstStyle/>
          <a:p>
            <a:r>
              <a:rPr lang="en-US" b="1">
                <a:cs typeface="Calibri Light"/>
              </a:rPr>
              <a:t>Jail In-Reach Programming</a:t>
            </a:r>
            <a:endParaRPr lang="en-US" b="1"/>
          </a:p>
        </p:txBody>
      </p:sp>
      <p:sp>
        <p:nvSpPr>
          <p:cNvPr id="3" name="Content Placeholder 2">
            <a:extLst>
              <a:ext uri="{FF2B5EF4-FFF2-40B4-BE49-F238E27FC236}">
                <a16:creationId xmlns:a16="http://schemas.microsoft.com/office/drawing/2014/main" id="{30C3FC0E-CB5D-F882-3DFD-3CE51BBB961A}"/>
              </a:ext>
            </a:extLst>
          </p:cNvPr>
          <p:cNvSpPr>
            <a:spLocks noGrp="1"/>
          </p:cNvSpPr>
          <p:nvPr>
            <p:ph idx="1"/>
          </p:nvPr>
        </p:nvSpPr>
        <p:spPr>
          <a:xfrm>
            <a:off x="266700" y="1445368"/>
            <a:ext cx="11353800" cy="2982253"/>
          </a:xfrm>
        </p:spPr>
        <p:txBody>
          <a:bodyPr vert="horz" lIns="91440" tIns="45720" rIns="91440" bIns="45720" rtlCol="0" anchor="t">
            <a:noAutofit/>
          </a:bodyPr>
          <a:lstStyle/>
          <a:p>
            <a:r>
              <a:rPr lang="en-US" sz="2400" b="0" i="0">
                <a:solidFill>
                  <a:srgbClr val="002060"/>
                </a:solidFill>
                <a:effectLst/>
                <a:latin typeface="+mn-lt"/>
              </a:rPr>
              <a:t>Create partnerships between Community Service Boards and local jails to assess and support individuals with severe mental illness in the criminal justice system.</a:t>
            </a:r>
          </a:p>
          <a:p>
            <a:r>
              <a:rPr lang="en-US" sz="2400">
                <a:solidFill>
                  <a:srgbClr val="002060"/>
                </a:solidFill>
                <a:latin typeface="+mn-lt"/>
              </a:rPr>
              <a:t>R</a:t>
            </a:r>
            <a:r>
              <a:rPr lang="en-US" sz="2400" b="0" i="0">
                <a:solidFill>
                  <a:srgbClr val="002060"/>
                </a:solidFill>
                <a:effectLst/>
                <a:latin typeface="+mn-lt"/>
              </a:rPr>
              <a:t>educing recidivism through case managers and peer mentors who assist with reentry and connect to local resources, including supportive housing.</a:t>
            </a:r>
          </a:p>
          <a:p>
            <a:r>
              <a:rPr lang="en-US" sz="2400" b="1">
                <a:solidFill>
                  <a:srgbClr val="002060"/>
                </a:solidFill>
                <a:latin typeface="+mn-lt"/>
                <a:cs typeface="Calibri"/>
              </a:rPr>
              <a:t>Current Programs</a:t>
            </a:r>
            <a:r>
              <a:rPr lang="en-US" sz="2400">
                <a:solidFill>
                  <a:srgbClr val="002060"/>
                </a:solidFill>
                <a:latin typeface="+mn-lt"/>
                <a:cs typeface="Calibri"/>
              </a:rPr>
              <a:t>: Hall, DeKalb, Walton, Chatham and Lowndes counties. </a:t>
            </a:r>
            <a:endParaRPr lang="en-US" sz="2400">
              <a:cs typeface="Calibri"/>
            </a:endParaRPr>
          </a:p>
          <a:p>
            <a:endParaRPr lang="en-US" sz="2400">
              <a:cs typeface="Calibri"/>
            </a:endParaRPr>
          </a:p>
        </p:txBody>
      </p:sp>
      <p:sp>
        <p:nvSpPr>
          <p:cNvPr id="5" name="TextBox 4">
            <a:extLst>
              <a:ext uri="{FF2B5EF4-FFF2-40B4-BE49-F238E27FC236}">
                <a16:creationId xmlns:a16="http://schemas.microsoft.com/office/drawing/2014/main" id="{83FCFD4E-DA46-98D5-13C7-5225C3C3CCA1}"/>
              </a:ext>
            </a:extLst>
          </p:cNvPr>
          <p:cNvSpPr txBox="1"/>
          <p:nvPr/>
        </p:nvSpPr>
        <p:spPr>
          <a:xfrm>
            <a:off x="1239520" y="4120825"/>
            <a:ext cx="9403080" cy="830997"/>
          </a:xfrm>
          <a:prstGeom prst="rect">
            <a:avLst/>
          </a:prstGeom>
          <a:solidFill>
            <a:schemeClr val="accent3">
              <a:lumMod val="20000"/>
              <a:lumOff val="80000"/>
            </a:schemeClr>
          </a:solidFill>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panose="020B0604020202020204"/>
                <a:ea typeface="+mn-ea"/>
                <a:cs typeface="Calibri"/>
              </a:rPr>
              <a:t>Pilot Outcomes: </a:t>
            </a:r>
            <a:r>
              <a:rPr kumimoji="0" lang="en-US" sz="2400" b="1" i="0" u="none" strike="noStrike" kern="1200" cap="none" spc="0" normalizeH="0" baseline="0" noProof="0">
                <a:ln>
                  <a:noFill/>
                </a:ln>
                <a:solidFill>
                  <a:srgbClr val="002060"/>
                </a:solidFill>
                <a:effectLst/>
                <a:uLnTx/>
                <a:uFillTx/>
                <a:latin typeface="Arial" panose="020B0604020202020204"/>
                <a:ea typeface="+mn-ea"/>
                <a:cs typeface="+mn-cs"/>
              </a:rPr>
              <a:t>55% of discharged individuals successfully enter behavioral health services after release.</a:t>
            </a:r>
          </a:p>
        </p:txBody>
      </p:sp>
      <p:sp>
        <p:nvSpPr>
          <p:cNvPr id="4" name="TextBox 3">
            <a:extLst>
              <a:ext uri="{FF2B5EF4-FFF2-40B4-BE49-F238E27FC236}">
                <a16:creationId xmlns:a16="http://schemas.microsoft.com/office/drawing/2014/main" id="{B26294C7-DEB9-E308-A7A2-53E9665B93B5}"/>
              </a:ext>
            </a:extLst>
          </p:cNvPr>
          <p:cNvSpPr txBox="1"/>
          <p:nvPr/>
        </p:nvSpPr>
        <p:spPr>
          <a:xfrm>
            <a:off x="1249680" y="5476024"/>
            <a:ext cx="9403080" cy="461665"/>
          </a:xfrm>
          <a:prstGeom prst="rect">
            <a:avLst/>
          </a:prstGeom>
          <a:solidFill>
            <a:schemeClr val="accent3">
              <a:lumMod val="20000"/>
              <a:lumOff val="80000"/>
            </a:schemeClr>
          </a:solidFill>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panose="020B0604020202020204"/>
                <a:ea typeface="+mn-ea"/>
                <a:cs typeface="Calibri"/>
              </a:rPr>
              <a:t>Budget request submitted for </a:t>
            </a:r>
            <a:r>
              <a:rPr kumimoji="0" lang="en-US" sz="2400" b="1" i="0" u="sng" strike="noStrike" kern="1200" cap="none" spc="0" normalizeH="0" baseline="0" noProof="0">
                <a:ln>
                  <a:noFill/>
                </a:ln>
                <a:solidFill>
                  <a:srgbClr val="002060"/>
                </a:solidFill>
                <a:effectLst/>
                <a:uLnTx/>
                <a:uFillTx/>
                <a:latin typeface="Arial" panose="020B0604020202020204"/>
                <a:ea typeface="+mn-ea"/>
                <a:cs typeface="Calibri"/>
              </a:rPr>
              <a:t>four</a:t>
            </a:r>
            <a:r>
              <a:rPr kumimoji="0" lang="en-US" sz="2400" b="1" i="0" u="none" strike="noStrike" kern="1200" cap="none" spc="0" normalizeH="0" baseline="0" noProof="0">
                <a:ln>
                  <a:noFill/>
                </a:ln>
                <a:solidFill>
                  <a:srgbClr val="002060"/>
                </a:solidFill>
                <a:effectLst/>
                <a:uLnTx/>
                <a:uFillTx/>
                <a:latin typeface="Arial" panose="020B0604020202020204"/>
                <a:ea typeface="+mn-ea"/>
                <a:cs typeface="Calibri"/>
              </a:rPr>
              <a:t> new pilot programs.</a:t>
            </a:r>
            <a:endParaRPr kumimoji="0" lang="en-US" sz="2400" b="1" i="0" u="none" strike="noStrike" kern="1200" cap="none" spc="0" normalizeH="0" baseline="0" noProof="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96174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157655"/>
            <a:ext cx="12192000"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2497" y="4687321"/>
            <a:ext cx="896964" cy="1323861"/>
          </a:xfrm>
          <a:prstGeom prst="rect">
            <a:avLst/>
          </a:prstGeom>
        </p:spPr>
      </p:pic>
      <p:sp>
        <p:nvSpPr>
          <p:cNvPr id="12" name="Subtitle 11"/>
          <p:cNvSpPr>
            <a:spLocks noGrp="1"/>
          </p:cNvSpPr>
          <p:nvPr>
            <p:ph type="subTitle" idx="1"/>
          </p:nvPr>
        </p:nvSpPr>
        <p:spPr>
          <a:xfrm>
            <a:off x="4447308" y="3754438"/>
            <a:ext cx="7606147" cy="394481"/>
          </a:xfrm>
        </p:spPr>
        <p:txBody>
          <a:bodyPr numCol="1">
            <a:normAutofit/>
          </a:bodyPr>
          <a:lstStyle/>
          <a:p>
            <a:r>
              <a:rPr lang="en-US" sz="1700">
                <a:latin typeface="Franklin Gothic Medium" panose="020B0603020102020204" pitchFamily="34" charset="0"/>
              </a:rPr>
              <a:t>Georgia Department of Behavioral Health &amp; Developmental Disabilities</a:t>
            </a:r>
          </a:p>
        </p:txBody>
      </p:sp>
      <p:cxnSp>
        <p:nvCxnSpPr>
          <p:cNvPr id="6" name="Straight Connector 5"/>
          <p:cNvCxnSpPr/>
          <p:nvPr/>
        </p:nvCxnSpPr>
        <p:spPr>
          <a:xfrm>
            <a:off x="4902200" y="1908619"/>
            <a:ext cx="668020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0D635D-A0E4-BB2B-F61E-4C38B8CA6BDB}"/>
              </a:ext>
            </a:extLst>
          </p:cNvPr>
          <p:cNvSpPr txBox="1"/>
          <p:nvPr/>
        </p:nvSpPr>
        <p:spPr>
          <a:xfrm>
            <a:off x="4902200" y="644230"/>
            <a:ext cx="5178056"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1D1953"/>
                </a:solidFill>
                <a:effectLst/>
                <a:uLnTx/>
                <a:uFillTx/>
                <a:latin typeface="Arial" panose="020B0604020202020204"/>
                <a:ea typeface="+mn-ea"/>
                <a:cs typeface="Arial"/>
              </a:rPr>
              <a:t>Questions?</a:t>
            </a:r>
          </a:p>
        </p:txBody>
      </p:sp>
    </p:spTree>
    <p:extLst>
      <p:ext uri="{BB962C8B-B14F-4D97-AF65-F5344CB8AC3E}">
        <p14:creationId xmlns:p14="http://schemas.microsoft.com/office/powerpoint/2010/main" val="54063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Title 3"/>
          <p:cNvSpPr>
            <a:spLocks noGrp="1"/>
          </p:cNvSpPr>
          <p:nvPr>
            <p:ph type="title"/>
          </p:nvPr>
        </p:nvSpPr>
        <p:spPr>
          <a:xfrm>
            <a:off x="214092" y="98673"/>
            <a:ext cx="10515600" cy="1325563"/>
          </a:xfrm>
        </p:spPr>
        <p:txBody>
          <a:bodyPr/>
          <a:lstStyle/>
          <a:p>
            <a:r>
              <a:rPr lang="en-US" b="1">
                <a:solidFill>
                  <a:srgbClr val="002060"/>
                </a:solidFill>
                <a:latin typeface="+mj-lt"/>
                <a:cs typeface="Poppins SemiBold"/>
              </a:rPr>
              <a:t>DBHDD: The Provider Network</a:t>
            </a:r>
            <a:endParaRPr lang="en-US" b="1">
              <a:solidFill>
                <a:srgbClr val="002060"/>
              </a:solidFill>
              <a:latin typeface="+mj-lt"/>
              <a:cs typeface="Poppins SemiBold" pitchFamily="2" charset="77"/>
            </a:endParaRPr>
          </a:p>
        </p:txBody>
      </p:sp>
      <p:sp>
        <p:nvSpPr>
          <p:cNvPr id="2" name="Slide Number Placeholder 1">
            <a:extLst>
              <a:ext uri="{FF2B5EF4-FFF2-40B4-BE49-F238E27FC236}">
                <a16:creationId xmlns:a16="http://schemas.microsoft.com/office/drawing/2014/main" id="{B562AF7D-ED94-4A24-BEA1-FF7AB66C882D}"/>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10633E-B5BF-7C48-9753-DDAD0C53CC1F}" type="slidenum">
              <a:rPr lang="en-US" smtClean="0"/>
              <a:pPr/>
              <a:t>3</a:t>
            </a:fld>
            <a:endParaRPr lang="en-US"/>
          </a:p>
        </p:txBody>
      </p:sp>
      <p:sp>
        <p:nvSpPr>
          <p:cNvPr id="36" name="Rectangle 35">
            <a:extLst>
              <a:ext uri="{FF2B5EF4-FFF2-40B4-BE49-F238E27FC236}">
                <a16:creationId xmlns:a16="http://schemas.microsoft.com/office/drawing/2014/main" id="{52CE5AAB-AB16-4286-8C91-F45E70D970F2}"/>
              </a:ext>
            </a:extLst>
          </p:cNvPr>
          <p:cNvSpPr/>
          <p:nvPr/>
        </p:nvSpPr>
        <p:spPr>
          <a:xfrm>
            <a:off x="6609393" y="2551951"/>
            <a:ext cx="5351077" cy="523139"/>
          </a:xfrm>
          <a:prstGeom prst="rect">
            <a:avLst/>
          </a:prstGeom>
          <a:solidFill>
            <a:schemeClr val="bg2">
              <a:lumMod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a:solidFill>
                  <a:srgbClr val="002060"/>
                </a:solidFill>
                <a:latin typeface="+mj-lt"/>
                <a:cs typeface="Poppins Medium" pitchFamily="2" charset="77"/>
              </a:rPr>
              <a:t>22 Community Service Boards</a:t>
            </a:r>
          </a:p>
        </p:txBody>
      </p:sp>
      <p:sp>
        <p:nvSpPr>
          <p:cNvPr id="3" name="Rectangle 2">
            <a:extLst>
              <a:ext uri="{FF2B5EF4-FFF2-40B4-BE49-F238E27FC236}">
                <a16:creationId xmlns:a16="http://schemas.microsoft.com/office/drawing/2014/main" id="{D4BC62DC-8D09-FA31-0B97-F04B396F8861}"/>
              </a:ext>
            </a:extLst>
          </p:cNvPr>
          <p:cNvSpPr/>
          <p:nvPr/>
        </p:nvSpPr>
        <p:spPr>
          <a:xfrm>
            <a:off x="6623625" y="1834788"/>
            <a:ext cx="5336845" cy="643450"/>
          </a:xfrm>
          <a:prstGeom prst="rect">
            <a:avLst/>
          </a:prstGeom>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b="1" dirty="0">
                <a:solidFill>
                  <a:srgbClr val="002060"/>
                </a:solidFill>
                <a:latin typeface="+mj-lt"/>
                <a:cs typeface="Poppins Medium" pitchFamily="2" charset="77"/>
              </a:rPr>
              <a:t>274 Behavioral Health Providers</a:t>
            </a:r>
          </a:p>
          <a:p>
            <a:pPr algn="ctr"/>
            <a:r>
              <a:rPr lang="en-US" sz="1500" b="1" dirty="0">
                <a:solidFill>
                  <a:srgbClr val="002060"/>
                </a:solidFill>
                <a:latin typeface="+mj-lt"/>
                <a:cs typeface="Poppins Medium" pitchFamily="2" charset="77"/>
              </a:rPr>
              <a:t>581 Intellectual and Developmental Disability Providers</a:t>
            </a:r>
          </a:p>
        </p:txBody>
      </p:sp>
      <p:sp>
        <p:nvSpPr>
          <p:cNvPr id="6" name="Rectangle 5">
            <a:extLst>
              <a:ext uri="{FF2B5EF4-FFF2-40B4-BE49-F238E27FC236}">
                <a16:creationId xmlns:a16="http://schemas.microsoft.com/office/drawing/2014/main" id="{EDED2D41-D24D-8504-1ECE-D1FA0EA298CF}"/>
              </a:ext>
            </a:extLst>
          </p:cNvPr>
          <p:cNvSpPr/>
          <p:nvPr/>
        </p:nvSpPr>
        <p:spPr>
          <a:xfrm>
            <a:off x="6630055" y="1200544"/>
            <a:ext cx="5347853" cy="594996"/>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sz="2800" b="1" dirty="0">
                <a:solidFill>
                  <a:srgbClr val="002060"/>
                </a:solidFill>
                <a:latin typeface="+mj-lt"/>
                <a:cs typeface="Poppins Medium"/>
              </a:rPr>
              <a:t>4500 Staff</a:t>
            </a:r>
          </a:p>
        </p:txBody>
      </p:sp>
      <p:pic>
        <p:nvPicPr>
          <p:cNvPr id="11" name="Picture 10">
            <a:extLst>
              <a:ext uri="{FF2B5EF4-FFF2-40B4-BE49-F238E27FC236}">
                <a16:creationId xmlns:a16="http://schemas.microsoft.com/office/drawing/2014/main" id="{54C55B95-E9BC-17E7-DFF1-57731A8E9BE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p:blipFill>
        <p:spPr>
          <a:xfrm>
            <a:off x="0" y="810978"/>
            <a:ext cx="6524625" cy="6113090"/>
          </a:xfrm>
          <a:prstGeom prst="rect">
            <a:avLst/>
          </a:prstGeom>
          <a:ln>
            <a:noFill/>
          </a:ln>
        </p:spPr>
      </p:pic>
      <p:sp>
        <p:nvSpPr>
          <p:cNvPr id="8" name="Rectangle 7">
            <a:extLst>
              <a:ext uri="{FF2B5EF4-FFF2-40B4-BE49-F238E27FC236}">
                <a16:creationId xmlns:a16="http://schemas.microsoft.com/office/drawing/2014/main" id="{F0D0922A-06CE-8D90-3D62-5EAAE19DB4D1}"/>
              </a:ext>
            </a:extLst>
          </p:cNvPr>
          <p:cNvSpPr/>
          <p:nvPr/>
        </p:nvSpPr>
        <p:spPr>
          <a:xfrm>
            <a:off x="6626831" y="3867523"/>
            <a:ext cx="5333639" cy="524559"/>
          </a:xfrm>
          <a:prstGeom prst="rect">
            <a:avLst/>
          </a:prstGeom>
          <a:solidFill>
            <a:schemeClr val="accent4">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a:solidFill>
                  <a:srgbClr val="002060"/>
                </a:solidFill>
                <a:latin typeface="+mj-lt"/>
                <a:cs typeface="Poppins Medium" pitchFamily="2" charset="77"/>
              </a:rPr>
              <a:t>641 Forensic Beds</a:t>
            </a:r>
          </a:p>
        </p:txBody>
      </p:sp>
      <p:sp>
        <p:nvSpPr>
          <p:cNvPr id="12" name="Rectangle 11">
            <a:extLst>
              <a:ext uri="{FF2B5EF4-FFF2-40B4-BE49-F238E27FC236}">
                <a16:creationId xmlns:a16="http://schemas.microsoft.com/office/drawing/2014/main" id="{5361FFE9-E3BB-9083-9DE8-257B01BCFD6E}"/>
              </a:ext>
            </a:extLst>
          </p:cNvPr>
          <p:cNvSpPr/>
          <p:nvPr/>
        </p:nvSpPr>
        <p:spPr>
          <a:xfrm>
            <a:off x="6616510" y="3141286"/>
            <a:ext cx="5336845" cy="643450"/>
          </a:xfrm>
          <a:prstGeom prst="rect">
            <a:avLst/>
          </a:prstGeom>
          <a:solidFill>
            <a:schemeClr val="accent4">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a:solidFill>
                  <a:srgbClr val="002060"/>
                </a:solidFill>
                <a:latin typeface="+mj-lt"/>
                <a:cs typeface="Poppins Medium" pitchFamily="2" charset="77"/>
              </a:rPr>
              <a:t>5 State Hospitals</a:t>
            </a:r>
          </a:p>
        </p:txBody>
      </p:sp>
      <p:sp>
        <p:nvSpPr>
          <p:cNvPr id="15" name="Rectangle 14">
            <a:extLst>
              <a:ext uri="{FF2B5EF4-FFF2-40B4-BE49-F238E27FC236}">
                <a16:creationId xmlns:a16="http://schemas.microsoft.com/office/drawing/2014/main" id="{D1FCEDFD-4845-A87B-4310-E4217A26F377}"/>
              </a:ext>
            </a:extLst>
          </p:cNvPr>
          <p:cNvSpPr/>
          <p:nvPr/>
        </p:nvSpPr>
        <p:spPr>
          <a:xfrm>
            <a:off x="6616510" y="4490439"/>
            <a:ext cx="5340756" cy="594359"/>
          </a:xfrm>
          <a:prstGeom prst="rect">
            <a:avLst/>
          </a:prstGeom>
          <a:solidFill>
            <a:schemeClr val="accent4">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a:solidFill>
                  <a:srgbClr val="002060"/>
                </a:solidFill>
                <a:latin typeface="+mj-lt"/>
                <a:cs typeface="Poppins Medium" pitchFamily="2" charset="77"/>
              </a:rPr>
              <a:t>298 Adult Mental Health Beds</a:t>
            </a:r>
          </a:p>
        </p:txBody>
      </p:sp>
      <p:sp>
        <p:nvSpPr>
          <p:cNvPr id="7" name="Rectangle 6">
            <a:extLst>
              <a:ext uri="{FF2B5EF4-FFF2-40B4-BE49-F238E27FC236}">
                <a16:creationId xmlns:a16="http://schemas.microsoft.com/office/drawing/2014/main" id="{8AA5B544-0EEC-1B98-55E0-A4945B20D330}"/>
              </a:ext>
            </a:extLst>
          </p:cNvPr>
          <p:cNvSpPr/>
          <p:nvPr/>
        </p:nvSpPr>
        <p:spPr>
          <a:xfrm>
            <a:off x="6609393" y="5110832"/>
            <a:ext cx="5336845" cy="1648495"/>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t"/>
          <a:lstStyle/>
          <a:p>
            <a:pPr algn="ctr"/>
            <a:r>
              <a:rPr lang="en-US" sz="2000" b="1">
                <a:solidFill>
                  <a:schemeClr val="tx2"/>
                </a:solidFill>
                <a:latin typeface="+mj-lt"/>
                <a:cs typeface="Poppins Medium"/>
              </a:rPr>
              <a:t>Crisis Stabilization Units</a:t>
            </a:r>
          </a:p>
          <a:p>
            <a:pPr algn="ctr"/>
            <a:endParaRPr lang="en-US">
              <a:latin typeface="Poppins Medium" pitchFamily="2" charset="77"/>
              <a:cs typeface="Poppins Medium" pitchFamily="2" charset="77"/>
            </a:endParaRPr>
          </a:p>
        </p:txBody>
      </p:sp>
      <p:sp>
        <p:nvSpPr>
          <p:cNvPr id="9" name="Rectangle 8">
            <a:extLst>
              <a:ext uri="{FF2B5EF4-FFF2-40B4-BE49-F238E27FC236}">
                <a16:creationId xmlns:a16="http://schemas.microsoft.com/office/drawing/2014/main" id="{9908B1B3-2F60-7353-1E77-56E1CB8D7B36}"/>
              </a:ext>
            </a:extLst>
          </p:cNvPr>
          <p:cNvSpPr/>
          <p:nvPr/>
        </p:nvSpPr>
        <p:spPr>
          <a:xfrm>
            <a:off x="6630055" y="5494689"/>
            <a:ext cx="5330415" cy="53512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mj-lt"/>
                <a:cs typeface="Poppins Medium" pitchFamily="2" charset="77"/>
              </a:rPr>
              <a:t>Adults:  13 Behavioral Health Crisis Centers</a:t>
            </a:r>
          </a:p>
          <a:p>
            <a:pPr algn="ctr"/>
            <a:r>
              <a:rPr lang="en-US" b="1" dirty="0">
                <a:latin typeface="+mj-lt"/>
                <a:cs typeface="Poppins Medium" pitchFamily="2" charset="77"/>
              </a:rPr>
              <a:t>9 Crisis Stabilization Units</a:t>
            </a:r>
          </a:p>
        </p:txBody>
      </p:sp>
      <p:sp>
        <p:nvSpPr>
          <p:cNvPr id="10" name="Rectangle 9">
            <a:extLst>
              <a:ext uri="{FF2B5EF4-FFF2-40B4-BE49-F238E27FC236}">
                <a16:creationId xmlns:a16="http://schemas.microsoft.com/office/drawing/2014/main" id="{0A000FEA-555F-9049-B5E1-960D15277880}"/>
              </a:ext>
            </a:extLst>
          </p:cNvPr>
          <p:cNvSpPr/>
          <p:nvPr/>
        </p:nvSpPr>
        <p:spPr>
          <a:xfrm>
            <a:off x="6630055" y="6110198"/>
            <a:ext cx="5316183" cy="25665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mj-lt"/>
                <a:cs typeface="Poppins Medium"/>
              </a:rPr>
              <a:t>Children:  4 Crisis Stabilization Units</a:t>
            </a:r>
            <a:endParaRPr lang="en-US" b="1">
              <a:latin typeface="+mj-lt"/>
              <a:cs typeface="Poppins Medium" pitchFamily="2" charset="77"/>
            </a:endParaRPr>
          </a:p>
        </p:txBody>
      </p:sp>
      <p:sp>
        <p:nvSpPr>
          <p:cNvPr id="13" name="Rectangle 12">
            <a:extLst>
              <a:ext uri="{FF2B5EF4-FFF2-40B4-BE49-F238E27FC236}">
                <a16:creationId xmlns:a16="http://schemas.microsoft.com/office/drawing/2014/main" id="{40B4AC3D-1439-879B-5001-7A1D899FACF1}"/>
              </a:ext>
            </a:extLst>
          </p:cNvPr>
          <p:cNvSpPr/>
          <p:nvPr/>
        </p:nvSpPr>
        <p:spPr>
          <a:xfrm>
            <a:off x="6630055" y="6436737"/>
            <a:ext cx="5323300" cy="2847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mj-lt"/>
                <a:cs typeface="Poppins Medium" pitchFamily="2" charset="77"/>
              </a:rPr>
              <a:t>Autism:  1 Crisis Stabilization Unit</a:t>
            </a:r>
          </a:p>
        </p:txBody>
      </p:sp>
      <p:sp>
        <p:nvSpPr>
          <p:cNvPr id="4" name="TextBox 3">
            <a:extLst>
              <a:ext uri="{FF2B5EF4-FFF2-40B4-BE49-F238E27FC236}">
                <a16:creationId xmlns:a16="http://schemas.microsoft.com/office/drawing/2014/main" id="{187991F0-EF84-0128-C206-5E697D5FD5A5}"/>
              </a:ext>
            </a:extLst>
          </p:cNvPr>
          <p:cNvSpPr txBox="1"/>
          <p:nvPr/>
        </p:nvSpPr>
        <p:spPr>
          <a:xfrm>
            <a:off x="7022237" y="36505"/>
            <a:ext cx="5169763" cy="274320"/>
          </a:xfrm>
          <a:prstGeom prst="rect">
            <a:avLst/>
          </a:prstGeom>
          <a:solidFill>
            <a:schemeClr val="accent4"/>
          </a:solidFill>
        </p:spPr>
        <p:txBody>
          <a:bodyPr wrap="square" rtlCol="0">
            <a:spAutoFit/>
          </a:bodyPr>
          <a:lstStyle/>
          <a:p>
            <a:endParaRPr lang="en-US"/>
          </a:p>
        </p:txBody>
      </p:sp>
    </p:spTree>
    <p:extLst>
      <p:ext uri="{BB962C8B-B14F-4D97-AF65-F5344CB8AC3E}">
        <p14:creationId xmlns:p14="http://schemas.microsoft.com/office/powerpoint/2010/main" val="247427970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5D67A84-83B4-46AF-9C6A-4C60B8E65BBF}"/>
              </a:ext>
            </a:extLst>
          </p:cNvPr>
          <p:cNvPicPr>
            <a:picLocks noChangeAspect="1"/>
          </p:cNvPicPr>
          <p:nvPr/>
        </p:nvPicPr>
        <p:blipFill rotWithShape="1">
          <a:blip r:embed="rId4"/>
          <a:srcRect l="15117" r="14517"/>
          <a:stretch/>
        </p:blipFill>
        <p:spPr>
          <a:xfrm flipH="1">
            <a:off x="5094514" y="-1"/>
            <a:ext cx="7097482" cy="6858001"/>
          </a:xfrm>
          <a:prstGeom prst="rect">
            <a:avLst/>
          </a:prstGeom>
        </p:spPr>
      </p:pic>
      <p:sp>
        <p:nvSpPr>
          <p:cNvPr id="26" name="Rectangle 25">
            <a:extLst>
              <a:ext uri="{FF2B5EF4-FFF2-40B4-BE49-F238E27FC236}">
                <a16:creationId xmlns:a16="http://schemas.microsoft.com/office/drawing/2014/main" id="{ADBC3448-BEEB-4D81-A3CA-E96C464754D1}"/>
              </a:ext>
            </a:extLst>
          </p:cNvPr>
          <p:cNvSpPr/>
          <p:nvPr/>
        </p:nvSpPr>
        <p:spPr>
          <a:xfrm>
            <a:off x="2132990" y="1809250"/>
            <a:ext cx="8247757" cy="5063135"/>
          </a:xfrm>
          <a:prstGeom prst="rect">
            <a:avLst/>
          </a:prstGeom>
          <a:gradFill>
            <a:gsLst>
              <a:gs pos="0">
                <a:schemeClr val="bg1">
                  <a:alpha val="0"/>
                </a:schemeClr>
              </a:gs>
              <a:gs pos="35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AF68730-9435-40B6-9361-26EE0A399E45}"/>
              </a:ext>
            </a:extLst>
          </p:cNvPr>
          <p:cNvSpPr/>
          <p:nvPr/>
        </p:nvSpPr>
        <p:spPr>
          <a:xfrm>
            <a:off x="0" y="0"/>
            <a:ext cx="5094514" cy="6858000"/>
          </a:xfrm>
          <a:prstGeom prst="rect">
            <a:avLst/>
          </a:prstGeom>
          <a:solidFill>
            <a:srgbClr val="211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AAB51FB-B660-442F-8CEE-D2058554C9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372" y="308082"/>
            <a:ext cx="2881020" cy="2662761"/>
          </a:xfrm>
          <a:prstGeom prst="rect">
            <a:avLst/>
          </a:prstGeom>
        </p:spPr>
      </p:pic>
      <p:sp>
        <p:nvSpPr>
          <p:cNvPr id="24" name="object 19">
            <a:extLst>
              <a:ext uri="{FF2B5EF4-FFF2-40B4-BE49-F238E27FC236}">
                <a16:creationId xmlns:a16="http://schemas.microsoft.com/office/drawing/2014/main" id="{DC2FC349-6C4E-4DD3-A734-A5C16B99D08A}"/>
              </a:ext>
            </a:extLst>
          </p:cNvPr>
          <p:cNvSpPr/>
          <p:nvPr/>
        </p:nvSpPr>
        <p:spPr>
          <a:xfrm>
            <a:off x="2334907" y="6095"/>
            <a:ext cx="2726220" cy="3983422"/>
          </a:xfrm>
          <a:custGeom>
            <a:avLst/>
            <a:gdLst/>
            <a:ahLst/>
            <a:cxnLst/>
            <a:rect l="l" t="t" r="r" b="b"/>
            <a:pathLst>
              <a:path w="1642745" h="2400300">
                <a:moveTo>
                  <a:pt x="1017522" y="762000"/>
                </a:moveTo>
                <a:lnTo>
                  <a:pt x="787869" y="762000"/>
                </a:lnTo>
                <a:lnTo>
                  <a:pt x="820688" y="800100"/>
                </a:lnTo>
                <a:lnTo>
                  <a:pt x="851508" y="838200"/>
                </a:lnTo>
                <a:lnTo>
                  <a:pt x="880293" y="876300"/>
                </a:lnTo>
                <a:lnTo>
                  <a:pt x="907005" y="927100"/>
                </a:lnTo>
                <a:lnTo>
                  <a:pt x="931607" y="965200"/>
                </a:lnTo>
                <a:lnTo>
                  <a:pt x="954061" y="1016000"/>
                </a:lnTo>
                <a:lnTo>
                  <a:pt x="974330" y="1054100"/>
                </a:lnTo>
                <a:lnTo>
                  <a:pt x="992377" y="1104900"/>
                </a:lnTo>
                <a:lnTo>
                  <a:pt x="1008163" y="1155700"/>
                </a:lnTo>
                <a:lnTo>
                  <a:pt x="1021652" y="1206500"/>
                </a:lnTo>
                <a:lnTo>
                  <a:pt x="1032806" y="1257300"/>
                </a:lnTo>
                <a:lnTo>
                  <a:pt x="1041588" y="1308100"/>
                </a:lnTo>
                <a:lnTo>
                  <a:pt x="1047960" y="1358900"/>
                </a:lnTo>
                <a:lnTo>
                  <a:pt x="1051885" y="1409700"/>
                </a:lnTo>
                <a:lnTo>
                  <a:pt x="1053325" y="1460500"/>
                </a:lnTo>
                <a:lnTo>
                  <a:pt x="969138" y="1460500"/>
                </a:lnTo>
                <a:lnTo>
                  <a:pt x="887437" y="1485900"/>
                </a:lnTo>
                <a:lnTo>
                  <a:pt x="868324" y="1498600"/>
                </a:lnTo>
                <a:lnTo>
                  <a:pt x="852611" y="1511300"/>
                </a:lnTo>
                <a:lnTo>
                  <a:pt x="840903" y="1536700"/>
                </a:lnTo>
                <a:lnTo>
                  <a:pt x="833805" y="1549400"/>
                </a:lnTo>
                <a:lnTo>
                  <a:pt x="702144" y="2184400"/>
                </a:lnTo>
                <a:lnTo>
                  <a:pt x="700341" y="2209800"/>
                </a:lnTo>
                <a:lnTo>
                  <a:pt x="703749" y="2222500"/>
                </a:lnTo>
                <a:lnTo>
                  <a:pt x="712108" y="2247900"/>
                </a:lnTo>
                <a:lnTo>
                  <a:pt x="725157" y="2260600"/>
                </a:lnTo>
                <a:lnTo>
                  <a:pt x="737949" y="2273300"/>
                </a:lnTo>
                <a:lnTo>
                  <a:pt x="779106" y="2311400"/>
                </a:lnTo>
                <a:lnTo>
                  <a:pt x="823753" y="2336800"/>
                </a:lnTo>
                <a:lnTo>
                  <a:pt x="872324" y="2362200"/>
                </a:lnTo>
                <a:lnTo>
                  <a:pt x="917775" y="2387600"/>
                </a:lnTo>
                <a:lnTo>
                  <a:pt x="963892" y="2400300"/>
                </a:lnTo>
                <a:lnTo>
                  <a:pt x="1148662" y="2400300"/>
                </a:lnTo>
                <a:lnTo>
                  <a:pt x="1236767" y="2374900"/>
                </a:lnTo>
                <a:lnTo>
                  <a:pt x="1278634" y="2362200"/>
                </a:lnTo>
                <a:lnTo>
                  <a:pt x="1318620" y="2336800"/>
                </a:lnTo>
                <a:lnTo>
                  <a:pt x="1356405" y="2311400"/>
                </a:lnTo>
                <a:lnTo>
                  <a:pt x="1391671" y="2273300"/>
                </a:lnTo>
                <a:lnTo>
                  <a:pt x="1424101" y="2247900"/>
                </a:lnTo>
                <a:lnTo>
                  <a:pt x="1443616" y="2222500"/>
                </a:lnTo>
                <a:lnTo>
                  <a:pt x="990319" y="2222500"/>
                </a:lnTo>
                <a:lnTo>
                  <a:pt x="944524" y="2197100"/>
                </a:lnTo>
                <a:lnTo>
                  <a:pt x="929366" y="2197100"/>
                </a:lnTo>
                <a:lnTo>
                  <a:pt x="914650" y="2184400"/>
                </a:lnTo>
                <a:lnTo>
                  <a:pt x="900426" y="2184400"/>
                </a:lnTo>
                <a:lnTo>
                  <a:pt x="886739" y="2171700"/>
                </a:lnTo>
                <a:lnTo>
                  <a:pt x="997305" y="1638300"/>
                </a:lnTo>
                <a:lnTo>
                  <a:pt x="1158603" y="1638300"/>
                </a:lnTo>
                <a:lnTo>
                  <a:pt x="1176108" y="1625600"/>
                </a:lnTo>
                <a:lnTo>
                  <a:pt x="1192136" y="1625600"/>
                </a:lnTo>
                <a:lnTo>
                  <a:pt x="1205774" y="1612900"/>
                </a:lnTo>
                <a:lnTo>
                  <a:pt x="1216332" y="1587500"/>
                </a:lnTo>
                <a:lnTo>
                  <a:pt x="1223515" y="1574800"/>
                </a:lnTo>
                <a:lnTo>
                  <a:pt x="1227023" y="1562100"/>
                </a:lnTo>
                <a:lnTo>
                  <a:pt x="1230115" y="1511300"/>
                </a:lnTo>
                <a:lnTo>
                  <a:pt x="1231100" y="1460500"/>
                </a:lnTo>
                <a:lnTo>
                  <a:pt x="1230004" y="1409700"/>
                </a:lnTo>
                <a:lnTo>
                  <a:pt x="1226853" y="1358900"/>
                </a:lnTo>
                <a:lnTo>
                  <a:pt x="1221672" y="1308100"/>
                </a:lnTo>
                <a:lnTo>
                  <a:pt x="1214488" y="1257300"/>
                </a:lnTo>
                <a:lnTo>
                  <a:pt x="1205326" y="1206500"/>
                </a:lnTo>
                <a:lnTo>
                  <a:pt x="1194212" y="1155700"/>
                </a:lnTo>
                <a:lnTo>
                  <a:pt x="1181173" y="1117600"/>
                </a:lnTo>
                <a:lnTo>
                  <a:pt x="1166234" y="1066800"/>
                </a:lnTo>
                <a:lnTo>
                  <a:pt x="1149421" y="1016000"/>
                </a:lnTo>
                <a:lnTo>
                  <a:pt x="1130760" y="977900"/>
                </a:lnTo>
                <a:lnTo>
                  <a:pt x="1110277" y="927100"/>
                </a:lnTo>
                <a:lnTo>
                  <a:pt x="1087998" y="889000"/>
                </a:lnTo>
                <a:lnTo>
                  <a:pt x="1063949" y="838200"/>
                </a:lnTo>
                <a:lnTo>
                  <a:pt x="1038156" y="800100"/>
                </a:lnTo>
                <a:lnTo>
                  <a:pt x="1017522" y="762000"/>
                </a:lnTo>
                <a:close/>
              </a:path>
              <a:path w="1642745" h="2400300">
                <a:moveTo>
                  <a:pt x="907346" y="88900"/>
                </a:moveTo>
                <a:lnTo>
                  <a:pt x="506286" y="88900"/>
                </a:lnTo>
                <a:lnTo>
                  <a:pt x="597890" y="114300"/>
                </a:lnTo>
                <a:lnTo>
                  <a:pt x="599262" y="114300"/>
                </a:lnTo>
                <a:lnTo>
                  <a:pt x="603110" y="127000"/>
                </a:lnTo>
                <a:lnTo>
                  <a:pt x="604519" y="127000"/>
                </a:lnTo>
                <a:lnTo>
                  <a:pt x="647887" y="139700"/>
                </a:lnTo>
                <a:lnTo>
                  <a:pt x="690278" y="165100"/>
                </a:lnTo>
                <a:lnTo>
                  <a:pt x="731681" y="190500"/>
                </a:lnTo>
                <a:lnTo>
                  <a:pt x="772084" y="215900"/>
                </a:lnTo>
                <a:lnTo>
                  <a:pt x="811475" y="241300"/>
                </a:lnTo>
                <a:lnTo>
                  <a:pt x="849841" y="266700"/>
                </a:lnTo>
                <a:lnTo>
                  <a:pt x="887171" y="292100"/>
                </a:lnTo>
                <a:lnTo>
                  <a:pt x="923452" y="317500"/>
                </a:lnTo>
                <a:lnTo>
                  <a:pt x="958672" y="342900"/>
                </a:lnTo>
                <a:lnTo>
                  <a:pt x="992818" y="381000"/>
                </a:lnTo>
                <a:lnTo>
                  <a:pt x="1025879" y="406400"/>
                </a:lnTo>
                <a:lnTo>
                  <a:pt x="1057843" y="444500"/>
                </a:lnTo>
                <a:lnTo>
                  <a:pt x="1088696" y="482600"/>
                </a:lnTo>
                <a:lnTo>
                  <a:pt x="1118428" y="508000"/>
                </a:lnTo>
                <a:lnTo>
                  <a:pt x="1147025" y="546100"/>
                </a:lnTo>
                <a:lnTo>
                  <a:pt x="1174477" y="584200"/>
                </a:lnTo>
                <a:lnTo>
                  <a:pt x="1200769" y="622300"/>
                </a:lnTo>
                <a:lnTo>
                  <a:pt x="1225891" y="660400"/>
                </a:lnTo>
                <a:lnTo>
                  <a:pt x="1249830" y="698500"/>
                </a:lnTo>
                <a:lnTo>
                  <a:pt x="1272573" y="736600"/>
                </a:lnTo>
                <a:lnTo>
                  <a:pt x="1294110" y="774700"/>
                </a:lnTo>
                <a:lnTo>
                  <a:pt x="1314427" y="812800"/>
                </a:lnTo>
                <a:lnTo>
                  <a:pt x="1333512" y="850900"/>
                </a:lnTo>
                <a:lnTo>
                  <a:pt x="1351353" y="901700"/>
                </a:lnTo>
                <a:lnTo>
                  <a:pt x="1367939" y="939800"/>
                </a:lnTo>
                <a:lnTo>
                  <a:pt x="1383256" y="977900"/>
                </a:lnTo>
                <a:lnTo>
                  <a:pt x="1397292" y="1016000"/>
                </a:lnTo>
                <a:lnTo>
                  <a:pt x="1410036" y="1066800"/>
                </a:lnTo>
                <a:lnTo>
                  <a:pt x="1421476" y="1104900"/>
                </a:lnTo>
                <a:lnTo>
                  <a:pt x="1431598" y="1155700"/>
                </a:lnTo>
                <a:lnTo>
                  <a:pt x="1440391" y="1193800"/>
                </a:lnTo>
                <a:lnTo>
                  <a:pt x="1447843" y="1244600"/>
                </a:lnTo>
                <a:lnTo>
                  <a:pt x="1453941" y="1282700"/>
                </a:lnTo>
                <a:lnTo>
                  <a:pt x="1458673" y="1333500"/>
                </a:lnTo>
                <a:lnTo>
                  <a:pt x="1462028" y="1371600"/>
                </a:lnTo>
                <a:lnTo>
                  <a:pt x="1463992" y="1422400"/>
                </a:lnTo>
                <a:lnTo>
                  <a:pt x="1464554" y="1460500"/>
                </a:lnTo>
                <a:lnTo>
                  <a:pt x="1463702" y="1511300"/>
                </a:lnTo>
                <a:lnTo>
                  <a:pt x="1461423" y="1562100"/>
                </a:lnTo>
                <a:lnTo>
                  <a:pt x="1457705" y="1600200"/>
                </a:lnTo>
                <a:lnTo>
                  <a:pt x="1452536" y="1651000"/>
                </a:lnTo>
                <a:lnTo>
                  <a:pt x="1445903" y="1689100"/>
                </a:lnTo>
                <a:lnTo>
                  <a:pt x="1437796" y="1739900"/>
                </a:lnTo>
                <a:lnTo>
                  <a:pt x="1428200" y="1778000"/>
                </a:lnTo>
                <a:lnTo>
                  <a:pt x="1417105" y="1828800"/>
                </a:lnTo>
                <a:lnTo>
                  <a:pt x="1404498" y="1879600"/>
                </a:lnTo>
                <a:lnTo>
                  <a:pt x="1390367" y="1917700"/>
                </a:lnTo>
                <a:lnTo>
                  <a:pt x="1374700" y="1968500"/>
                </a:lnTo>
                <a:lnTo>
                  <a:pt x="1357483" y="2006600"/>
                </a:lnTo>
                <a:lnTo>
                  <a:pt x="1338706" y="2057400"/>
                </a:lnTo>
                <a:lnTo>
                  <a:pt x="1315481" y="2095500"/>
                </a:lnTo>
                <a:lnTo>
                  <a:pt x="1286475" y="2133600"/>
                </a:lnTo>
                <a:lnTo>
                  <a:pt x="1252509" y="2159000"/>
                </a:lnTo>
                <a:lnTo>
                  <a:pt x="1214398" y="2184400"/>
                </a:lnTo>
                <a:lnTo>
                  <a:pt x="1172962" y="2209800"/>
                </a:lnTo>
                <a:lnTo>
                  <a:pt x="1129018" y="2222500"/>
                </a:lnTo>
                <a:lnTo>
                  <a:pt x="1443616" y="2222500"/>
                </a:lnTo>
                <a:lnTo>
                  <a:pt x="1453374" y="2209800"/>
                </a:lnTo>
                <a:lnTo>
                  <a:pt x="1479172" y="2171700"/>
                </a:lnTo>
                <a:lnTo>
                  <a:pt x="1501178" y="2120900"/>
                </a:lnTo>
                <a:lnTo>
                  <a:pt x="1520044" y="2082800"/>
                </a:lnTo>
                <a:lnTo>
                  <a:pt x="1537517" y="2032000"/>
                </a:lnTo>
                <a:lnTo>
                  <a:pt x="1553605" y="1993900"/>
                </a:lnTo>
                <a:lnTo>
                  <a:pt x="1568318" y="1943100"/>
                </a:lnTo>
                <a:lnTo>
                  <a:pt x="1581666" y="1905000"/>
                </a:lnTo>
                <a:lnTo>
                  <a:pt x="1593659" y="1854200"/>
                </a:lnTo>
                <a:lnTo>
                  <a:pt x="1604306" y="1816100"/>
                </a:lnTo>
                <a:lnTo>
                  <a:pt x="1613617" y="1765300"/>
                </a:lnTo>
                <a:lnTo>
                  <a:pt x="1621602" y="1714500"/>
                </a:lnTo>
                <a:lnTo>
                  <a:pt x="1628270" y="1676400"/>
                </a:lnTo>
                <a:lnTo>
                  <a:pt x="1633631" y="1625600"/>
                </a:lnTo>
                <a:lnTo>
                  <a:pt x="1637695" y="1587500"/>
                </a:lnTo>
                <a:lnTo>
                  <a:pt x="1640472" y="1536700"/>
                </a:lnTo>
                <a:lnTo>
                  <a:pt x="1641971" y="1498600"/>
                </a:lnTo>
                <a:lnTo>
                  <a:pt x="1642202" y="1447800"/>
                </a:lnTo>
                <a:lnTo>
                  <a:pt x="1641175" y="1397000"/>
                </a:lnTo>
                <a:lnTo>
                  <a:pt x="1638899" y="1358900"/>
                </a:lnTo>
                <a:lnTo>
                  <a:pt x="1635384" y="1308100"/>
                </a:lnTo>
                <a:lnTo>
                  <a:pt x="1630639" y="1270000"/>
                </a:lnTo>
                <a:lnTo>
                  <a:pt x="1624676" y="1219200"/>
                </a:lnTo>
                <a:lnTo>
                  <a:pt x="1617502" y="1181100"/>
                </a:lnTo>
                <a:lnTo>
                  <a:pt x="1609129" y="1130300"/>
                </a:lnTo>
                <a:lnTo>
                  <a:pt x="1599564" y="1092200"/>
                </a:lnTo>
                <a:lnTo>
                  <a:pt x="1588820" y="1041400"/>
                </a:lnTo>
                <a:lnTo>
                  <a:pt x="1576904" y="1003300"/>
                </a:lnTo>
                <a:lnTo>
                  <a:pt x="1563827" y="965200"/>
                </a:lnTo>
                <a:lnTo>
                  <a:pt x="1549598" y="914400"/>
                </a:lnTo>
                <a:lnTo>
                  <a:pt x="1534228" y="876300"/>
                </a:lnTo>
                <a:lnTo>
                  <a:pt x="1517725" y="838200"/>
                </a:lnTo>
                <a:lnTo>
                  <a:pt x="1500100" y="787400"/>
                </a:lnTo>
                <a:lnTo>
                  <a:pt x="1481362" y="749300"/>
                </a:lnTo>
                <a:lnTo>
                  <a:pt x="1461521" y="711200"/>
                </a:lnTo>
                <a:lnTo>
                  <a:pt x="1440587" y="673100"/>
                </a:lnTo>
                <a:lnTo>
                  <a:pt x="1418569" y="635000"/>
                </a:lnTo>
                <a:lnTo>
                  <a:pt x="1395477" y="596900"/>
                </a:lnTo>
                <a:lnTo>
                  <a:pt x="1371321" y="558800"/>
                </a:lnTo>
                <a:lnTo>
                  <a:pt x="1346110" y="520700"/>
                </a:lnTo>
                <a:lnTo>
                  <a:pt x="1319854" y="482600"/>
                </a:lnTo>
                <a:lnTo>
                  <a:pt x="1292564" y="444500"/>
                </a:lnTo>
                <a:lnTo>
                  <a:pt x="1264248" y="406400"/>
                </a:lnTo>
                <a:lnTo>
                  <a:pt x="1234916" y="381000"/>
                </a:lnTo>
                <a:lnTo>
                  <a:pt x="1204578" y="342900"/>
                </a:lnTo>
                <a:lnTo>
                  <a:pt x="1173244" y="304800"/>
                </a:lnTo>
                <a:lnTo>
                  <a:pt x="1140923" y="279400"/>
                </a:lnTo>
                <a:lnTo>
                  <a:pt x="1107626" y="241300"/>
                </a:lnTo>
                <a:lnTo>
                  <a:pt x="1073361" y="215900"/>
                </a:lnTo>
                <a:lnTo>
                  <a:pt x="1038139" y="177800"/>
                </a:lnTo>
                <a:lnTo>
                  <a:pt x="1001969" y="152400"/>
                </a:lnTo>
                <a:lnTo>
                  <a:pt x="964860" y="127000"/>
                </a:lnTo>
                <a:lnTo>
                  <a:pt x="926824" y="101600"/>
                </a:lnTo>
                <a:lnTo>
                  <a:pt x="907346" y="88900"/>
                </a:lnTo>
                <a:close/>
              </a:path>
              <a:path w="1642745" h="2400300">
                <a:moveTo>
                  <a:pt x="765588" y="0"/>
                </a:moveTo>
                <a:lnTo>
                  <a:pt x="208258" y="0"/>
                </a:lnTo>
                <a:lnTo>
                  <a:pt x="186926" y="12700"/>
                </a:lnTo>
                <a:lnTo>
                  <a:pt x="151776" y="50800"/>
                </a:lnTo>
                <a:lnTo>
                  <a:pt x="119470" y="76200"/>
                </a:lnTo>
                <a:lnTo>
                  <a:pt x="90323" y="114300"/>
                </a:lnTo>
                <a:lnTo>
                  <a:pt x="64649" y="152400"/>
                </a:lnTo>
                <a:lnTo>
                  <a:pt x="42760" y="203200"/>
                </a:lnTo>
                <a:lnTo>
                  <a:pt x="40195" y="203200"/>
                </a:lnTo>
                <a:lnTo>
                  <a:pt x="30744" y="228600"/>
                </a:lnTo>
                <a:lnTo>
                  <a:pt x="22467" y="254000"/>
                </a:lnTo>
                <a:lnTo>
                  <a:pt x="15394" y="279400"/>
                </a:lnTo>
                <a:lnTo>
                  <a:pt x="9550" y="292100"/>
                </a:lnTo>
                <a:lnTo>
                  <a:pt x="6282" y="317500"/>
                </a:lnTo>
                <a:lnTo>
                  <a:pt x="3594" y="330200"/>
                </a:lnTo>
                <a:lnTo>
                  <a:pt x="1495" y="342900"/>
                </a:lnTo>
                <a:lnTo>
                  <a:pt x="0" y="368300"/>
                </a:lnTo>
                <a:lnTo>
                  <a:pt x="1339" y="393700"/>
                </a:lnTo>
                <a:lnTo>
                  <a:pt x="8054" y="406400"/>
                </a:lnTo>
                <a:lnTo>
                  <a:pt x="19709" y="431800"/>
                </a:lnTo>
                <a:lnTo>
                  <a:pt x="35864" y="444500"/>
                </a:lnTo>
                <a:lnTo>
                  <a:pt x="559269" y="825500"/>
                </a:lnTo>
                <a:lnTo>
                  <a:pt x="578668" y="838200"/>
                </a:lnTo>
                <a:lnTo>
                  <a:pt x="599835" y="850900"/>
                </a:lnTo>
                <a:lnTo>
                  <a:pt x="621747" y="850900"/>
                </a:lnTo>
                <a:lnTo>
                  <a:pt x="643381" y="838200"/>
                </a:lnTo>
                <a:lnTo>
                  <a:pt x="682504" y="825500"/>
                </a:lnTo>
                <a:lnTo>
                  <a:pt x="719745" y="800100"/>
                </a:lnTo>
                <a:lnTo>
                  <a:pt x="754926" y="787400"/>
                </a:lnTo>
                <a:lnTo>
                  <a:pt x="787869" y="762000"/>
                </a:lnTo>
                <a:lnTo>
                  <a:pt x="1017522" y="762000"/>
                </a:lnTo>
                <a:lnTo>
                  <a:pt x="1010645" y="749300"/>
                </a:lnTo>
                <a:lnTo>
                  <a:pt x="981441" y="711200"/>
                </a:lnTo>
                <a:lnTo>
                  <a:pt x="950570" y="673100"/>
                </a:lnTo>
                <a:lnTo>
                  <a:pt x="939733" y="660400"/>
                </a:lnTo>
                <a:lnTo>
                  <a:pt x="622680" y="660400"/>
                </a:lnTo>
                <a:lnTo>
                  <a:pt x="183908" y="330200"/>
                </a:lnTo>
                <a:lnTo>
                  <a:pt x="187463" y="317500"/>
                </a:lnTo>
                <a:lnTo>
                  <a:pt x="191677" y="304800"/>
                </a:lnTo>
                <a:lnTo>
                  <a:pt x="196535" y="292100"/>
                </a:lnTo>
                <a:lnTo>
                  <a:pt x="202018" y="279400"/>
                </a:lnTo>
                <a:lnTo>
                  <a:pt x="203593" y="279400"/>
                </a:lnTo>
                <a:lnTo>
                  <a:pt x="204977" y="266700"/>
                </a:lnTo>
                <a:lnTo>
                  <a:pt x="206146" y="266700"/>
                </a:lnTo>
                <a:lnTo>
                  <a:pt x="229434" y="228600"/>
                </a:lnTo>
                <a:lnTo>
                  <a:pt x="258394" y="190500"/>
                </a:lnTo>
                <a:lnTo>
                  <a:pt x="292222" y="152400"/>
                </a:lnTo>
                <a:lnTo>
                  <a:pt x="330115" y="127000"/>
                </a:lnTo>
                <a:lnTo>
                  <a:pt x="371271" y="114300"/>
                </a:lnTo>
                <a:lnTo>
                  <a:pt x="414887" y="101600"/>
                </a:lnTo>
                <a:lnTo>
                  <a:pt x="460160" y="88900"/>
                </a:lnTo>
                <a:lnTo>
                  <a:pt x="907346" y="88900"/>
                </a:lnTo>
                <a:lnTo>
                  <a:pt x="887869" y="76200"/>
                </a:lnTo>
                <a:lnTo>
                  <a:pt x="848005" y="50800"/>
                </a:lnTo>
                <a:lnTo>
                  <a:pt x="807241" y="25400"/>
                </a:lnTo>
                <a:lnTo>
                  <a:pt x="765588" y="0"/>
                </a:lnTo>
                <a:close/>
              </a:path>
              <a:path w="1642745" h="2400300">
                <a:moveTo>
                  <a:pt x="816303" y="546100"/>
                </a:moveTo>
                <a:lnTo>
                  <a:pt x="743451" y="546100"/>
                </a:lnTo>
                <a:lnTo>
                  <a:pt x="728189" y="558800"/>
                </a:lnTo>
                <a:lnTo>
                  <a:pt x="715403" y="571500"/>
                </a:lnTo>
                <a:lnTo>
                  <a:pt x="695511" y="596900"/>
                </a:lnTo>
                <a:lnTo>
                  <a:pt x="673309" y="622300"/>
                </a:lnTo>
                <a:lnTo>
                  <a:pt x="648973" y="635000"/>
                </a:lnTo>
                <a:lnTo>
                  <a:pt x="622680" y="660400"/>
                </a:lnTo>
                <a:lnTo>
                  <a:pt x="939733" y="660400"/>
                </a:lnTo>
                <a:lnTo>
                  <a:pt x="918059" y="635000"/>
                </a:lnTo>
                <a:lnTo>
                  <a:pt x="883934" y="596900"/>
                </a:lnTo>
                <a:lnTo>
                  <a:pt x="848220" y="558800"/>
                </a:lnTo>
                <a:lnTo>
                  <a:pt x="833207" y="558800"/>
                </a:lnTo>
                <a:lnTo>
                  <a:pt x="816303" y="546100"/>
                </a:lnTo>
                <a:close/>
              </a:path>
            </a:pathLst>
          </a:custGeom>
          <a:solidFill>
            <a:srgbClr val="FFFFFF">
              <a:alpha val="6000"/>
            </a:srgbClr>
          </a:solidFill>
        </p:spPr>
        <p:txBody>
          <a:bodyPr wrap="square" lIns="0" tIns="0" rIns="0" bIns="0" rtlCol="0"/>
          <a:lstStyle/>
          <a:p>
            <a:pPr defTabSz="914400"/>
            <a:endParaRPr>
              <a:solidFill>
                <a:prstClr val="black"/>
              </a:solidFill>
              <a:latin typeface="Calibri"/>
            </a:endParaRPr>
          </a:p>
        </p:txBody>
      </p:sp>
      <p:graphicFrame>
        <p:nvGraphicFramePr>
          <p:cNvPr id="3" name="Object 2" hidden="1">
            <a:extLst>
              <a:ext uri="{FF2B5EF4-FFF2-40B4-BE49-F238E27FC236}">
                <a16:creationId xmlns:a16="http://schemas.microsoft.com/office/drawing/2014/main" id="{8A3186CD-E82D-460C-89AA-337DFA0385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3" name="Object 2" hidden="1">
                        <a:extLst>
                          <a:ext uri="{FF2B5EF4-FFF2-40B4-BE49-F238E27FC236}">
                            <a16:creationId xmlns:a16="http://schemas.microsoft.com/office/drawing/2014/main" id="{8A3186CD-E82D-460C-89AA-337DFA03854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E3BAE987-04A5-4F7D-BADD-337E9A9E75DB}"/>
              </a:ext>
            </a:extLst>
          </p:cNvPr>
          <p:cNvSpPr txBox="1"/>
          <p:nvPr/>
        </p:nvSpPr>
        <p:spPr>
          <a:xfrm>
            <a:off x="10962526" y="20551"/>
            <a:ext cx="966931" cy="369332"/>
          </a:xfrm>
          <a:prstGeom prst="rect">
            <a:avLst/>
          </a:prstGeom>
          <a:noFill/>
        </p:spPr>
        <p:txBody>
          <a:bodyPr wrap="none" rtlCol="0">
            <a:spAutoFit/>
          </a:bodyPr>
          <a:lstStyle/>
          <a:p>
            <a:r>
              <a:rPr lang="en-US" b="1"/>
              <a:t>DRAFT</a:t>
            </a:r>
          </a:p>
        </p:txBody>
      </p:sp>
      <p:sp>
        <p:nvSpPr>
          <p:cNvPr id="8" name="TextBox 7">
            <a:extLst>
              <a:ext uri="{FF2B5EF4-FFF2-40B4-BE49-F238E27FC236}">
                <a16:creationId xmlns:a16="http://schemas.microsoft.com/office/drawing/2014/main" id="{963F1E56-8C22-42DC-A1A8-475BDCA8E782}"/>
              </a:ext>
            </a:extLst>
          </p:cNvPr>
          <p:cNvSpPr txBox="1"/>
          <p:nvPr/>
        </p:nvSpPr>
        <p:spPr>
          <a:xfrm>
            <a:off x="478372" y="3101590"/>
            <a:ext cx="4131552" cy="3053400"/>
          </a:xfrm>
          <a:prstGeom prst="rect">
            <a:avLst/>
          </a:prstGeom>
          <a:noFill/>
        </p:spPr>
        <p:txBody>
          <a:bodyPr wrap="square" lIns="91440" tIns="45720" rIns="91440" bIns="45720" rtlCol="0" anchor="t">
            <a:spAutoFit/>
          </a:bodyPr>
          <a:lstStyle/>
          <a:p>
            <a:pPr>
              <a:lnSpc>
                <a:spcPct val="120000"/>
              </a:lnSpc>
            </a:pPr>
            <a:r>
              <a:rPr lang="en-US" b="1" dirty="0">
                <a:solidFill>
                  <a:schemeClr val="bg1"/>
                </a:solidFill>
              </a:rPr>
              <a:t>988 </a:t>
            </a:r>
            <a:r>
              <a:rPr lang="en-US" dirty="0">
                <a:solidFill>
                  <a:schemeClr val="bg1"/>
                </a:solidFill>
              </a:rPr>
              <a:t>is a direct, national three-digit line that will connect individuals with suicide prevention and mental health crisis resources.</a:t>
            </a:r>
          </a:p>
          <a:p>
            <a:pPr>
              <a:lnSpc>
                <a:spcPct val="120000"/>
              </a:lnSpc>
            </a:pPr>
            <a:endParaRPr lang="en-US" dirty="0">
              <a:solidFill>
                <a:schemeClr val="bg1"/>
              </a:solidFill>
            </a:endParaRPr>
          </a:p>
          <a:p>
            <a:pPr>
              <a:lnSpc>
                <a:spcPct val="120000"/>
              </a:lnSpc>
            </a:pPr>
            <a:r>
              <a:rPr lang="en-US" dirty="0">
                <a:solidFill>
                  <a:schemeClr val="bg1"/>
                </a:solidFill>
              </a:rPr>
              <a:t>988 calls in Georgia ARE being answered by the Georgia Crisis and Access Line (GCAL), 24 hours a day, 7 days a week, 365 days a year. </a:t>
            </a:r>
            <a:endParaRPr lang="en-US" dirty="0">
              <a:solidFill>
                <a:schemeClr val="bg1"/>
              </a:solidFill>
              <a:cs typeface="Arial"/>
            </a:endParaRPr>
          </a:p>
        </p:txBody>
      </p:sp>
      <p:grpSp>
        <p:nvGrpSpPr>
          <p:cNvPr id="12" name="Group 11">
            <a:extLst>
              <a:ext uri="{FF2B5EF4-FFF2-40B4-BE49-F238E27FC236}">
                <a16:creationId xmlns:a16="http://schemas.microsoft.com/office/drawing/2014/main" id="{E6C9B95C-D255-46C2-B8D0-DF660CC8568E}"/>
              </a:ext>
            </a:extLst>
          </p:cNvPr>
          <p:cNvGrpSpPr/>
          <p:nvPr/>
        </p:nvGrpSpPr>
        <p:grpSpPr>
          <a:xfrm>
            <a:off x="553429" y="608048"/>
            <a:ext cx="2720928" cy="1512302"/>
            <a:chOff x="355989" y="476701"/>
            <a:chExt cx="2376167" cy="1320682"/>
          </a:xfrm>
        </p:grpSpPr>
        <p:sp>
          <p:nvSpPr>
            <p:cNvPr id="13" name="object 4">
              <a:extLst>
                <a:ext uri="{FF2B5EF4-FFF2-40B4-BE49-F238E27FC236}">
                  <a16:creationId xmlns:a16="http://schemas.microsoft.com/office/drawing/2014/main" id="{7241478E-151C-4288-A1ED-E9ACB47B3DA6}"/>
                </a:ext>
              </a:extLst>
            </p:cNvPr>
            <p:cNvSpPr txBox="1">
              <a:spLocks/>
            </p:cNvSpPr>
            <p:nvPr/>
          </p:nvSpPr>
          <p:spPr>
            <a:xfrm>
              <a:off x="355989" y="818579"/>
              <a:ext cx="2376167" cy="978804"/>
            </a:xfrm>
            <a:prstGeom prst="rect">
              <a:avLst/>
            </a:prstGeom>
          </p:spPr>
          <p:txBody>
            <a:bodyPr vert="horz" wrap="square" lIns="0" tIns="12700" rIns="0" bIns="0" rtlCol="0">
              <a:spAutoFit/>
            </a:bodyPr>
            <a:lstStyle>
              <a:lvl1pPr>
                <a:defRPr sz="7400" b="1" i="0">
                  <a:solidFill>
                    <a:schemeClr val="bg1"/>
                  </a:solidFill>
                  <a:latin typeface="Helvetica LT Std Cond"/>
                  <a:ea typeface="+mj-ea"/>
                  <a:cs typeface="Helvetica LT Std Cond"/>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7200" b="1" i="0" u="none" strike="noStrike" kern="0" cap="none" spc="-300" normalizeH="0" baseline="0" noProof="0" dirty="0">
                  <a:ln>
                    <a:noFill/>
                  </a:ln>
                  <a:effectLst/>
                  <a:uLnTx/>
                  <a:uFillTx/>
                  <a:latin typeface="Helvetica LT Std Cond"/>
                  <a:ea typeface="+mj-ea"/>
                </a:rPr>
                <a:t>988?</a:t>
              </a:r>
            </a:p>
          </p:txBody>
        </p:sp>
        <p:sp>
          <p:nvSpPr>
            <p:cNvPr id="15" name="object 17">
              <a:extLst>
                <a:ext uri="{FF2B5EF4-FFF2-40B4-BE49-F238E27FC236}">
                  <a16:creationId xmlns:a16="http://schemas.microsoft.com/office/drawing/2014/main" id="{FB656FC7-D389-46BB-9C67-716AA51EF65A}"/>
                </a:ext>
              </a:extLst>
            </p:cNvPr>
            <p:cNvSpPr txBox="1"/>
            <p:nvPr/>
          </p:nvSpPr>
          <p:spPr>
            <a:xfrm>
              <a:off x="612139" y="476701"/>
              <a:ext cx="1798320" cy="445165"/>
            </a:xfrm>
            <a:prstGeom prst="rect">
              <a:avLst/>
            </a:prstGeom>
          </p:spPr>
          <p:txBody>
            <a:bodyPr vert="horz" wrap="square" lIns="0" tIns="17145" rIns="0" bIns="0" rtlCol="0">
              <a:spAutoFit/>
            </a:bodyPr>
            <a:lstStyle/>
            <a:p>
              <a:pPr marL="12700" algn="ctr" defTabSz="914400">
                <a:spcBef>
                  <a:spcPts val="135"/>
                </a:spcBef>
              </a:pPr>
              <a:r>
                <a:rPr lang="en-US" sz="3200" b="1" spc="15">
                  <a:solidFill>
                    <a:srgbClr val="F99F1E"/>
                  </a:solidFill>
                  <a:latin typeface="Helvetica LT Std Cond"/>
                  <a:cs typeface="Helvetica LT Std Cond"/>
                </a:rPr>
                <a:t>WHAT IS</a:t>
              </a:r>
              <a:endParaRPr sz="3200">
                <a:solidFill>
                  <a:prstClr val="black"/>
                </a:solidFill>
                <a:latin typeface="Helvetica LT Std Cond"/>
                <a:cs typeface="Helvetica LT Std Cond"/>
              </a:endParaRPr>
            </a:p>
          </p:txBody>
        </p:sp>
      </p:grpSp>
      <p:sp>
        <p:nvSpPr>
          <p:cNvPr id="2" name="TextBox 1">
            <a:extLst>
              <a:ext uri="{FF2B5EF4-FFF2-40B4-BE49-F238E27FC236}">
                <a16:creationId xmlns:a16="http://schemas.microsoft.com/office/drawing/2014/main" id="{A1538B45-96AC-43D5-8A53-0BD09D42E87E}"/>
              </a:ext>
            </a:extLst>
          </p:cNvPr>
          <p:cNvSpPr txBox="1"/>
          <p:nvPr/>
        </p:nvSpPr>
        <p:spPr>
          <a:xfrm>
            <a:off x="5083927" y="-2"/>
            <a:ext cx="7108069" cy="2259746"/>
          </a:xfrm>
          <a:prstGeom prst="rect">
            <a:avLst/>
          </a:prstGeom>
          <a:solidFill>
            <a:srgbClr val="0A6CB4"/>
          </a:solidFill>
        </p:spPr>
        <p:txBody>
          <a:bodyPr wrap="square" rtlCol="0" anchor="b">
            <a:noAutofit/>
          </a:bodyPr>
          <a:lstStyle/>
          <a:p>
            <a:pPr>
              <a:lnSpc>
                <a:spcPct val="120000"/>
              </a:lnSpc>
            </a:pPr>
            <a:r>
              <a:rPr lang="en-US" sz="1400">
                <a:solidFill>
                  <a:schemeClr val="bg1"/>
                </a:solidFill>
              </a:rPr>
              <a:t>Right now, in Georgia, anyone experiencing a suicidal crisis or emotional distress should </a:t>
            </a:r>
          </a:p>
          <a:p>
            <a:pPr>
              <a:lnSpc>
                <a:spcPct val="120000"/>
              </a:lnSpc>
            </a:pPr>
            <a:r>
              <a:rPr lang="en-US" b="1">
                <a:solidFill>
                  <a:schemeClr val="bg1"/>
                </a:solidFill>
              </a:rPr>
              <a:t>call GCAL at 1-800-715-4225 </a:t>
            </a:r>
            <a:r>
              <a:rPr lang="en-US">
                <a:solidFill>
                  <a:schemeClr val="bg1"/>
                </a:solidFill>
              </a:rPr>
              <a:t>or </a:t>
            </a:r>
            <a:r>
              <a:rPr lang="en-US" b="1">
                <a:solidFill>
                  <a:schemeClr val="bg1"/>
                </a:solidFill>
              </a:rPr>
              <a:t>download the My GCAL app</a:t>
            </a:r>
            <a:r>
              <a:rPr lang="en-US" sz="1400">
                <a:solidFill>
                  <a:schemeClr val="bg1"/>
                </a:solidFill>
              </a:rPr>
              <a:t>, </a:t>
            </a:r>
          </a:p>
          <a:p>
            <a:pPr>
              <a:lnSpc>
                <a:spcPct val="120000"/>
              </a:lnSpc>
            </a:pPr>
            <a:r>
              <a:rPr lang="en-US" sz="1400">
                <a:solidFill>
                  <a:schemeClr val="bg1"/>
                </a:solidFill>
              </a:rPr>
              <a:t>available on both iOS and Android devices, to access GCAL via text and chat. </a:t>
            </a:r>
          </a:p>
          <a:p>
            <a:pPr>
              <a:lnSpc>
                <a:spcPct val="120000"/>
              </a:lnSpc>
            </a:pPr>
            <a:endParaRPr lang="en-US" sz="1400">
              <a:solidFill>
                <a:schemeClr val="bg1"/>
              </a:solidFill>
            </a:endParaRPr>
          </a:p>
          <a:p>
            <a:pPr>
              <a:lnSpc>
                <a:spcPct val="120000"/>
              </a:lnSpc>
            </a:pPr>
            <a:r>
              <a:rPr lang="en-US" sz="1400">
                <a:solidFill>
                  <a:schemeClr val="bg1"/>
                </a:solidFill>
              </a:rPr>
              <a:t>GCAL is available 24 hours a day,  7 days a week. </a:t>
            </a:r>
          </a:p>
          <a:p>
            <a:pPr>
              <a:lnSpc>
                <a:spcPct val="120000"/>
              </a:lnSpc>
            </a:pPr>
            <a:endParaRPr lang="en-US" sz="1400">
              <a:solidFill>
                <a:schemeClr val="bg1"/>
              </a:solidFill>
            </a:endParaRPr>
          </a:p>
        </p:txBody>
      </p:sp>
      <p:sp>
        <p:nvSpPr>
          <p:cNvPr id="4" name="Rectangle 3">
            <a:extLst>
              <a:ext uri="{FF2B5EF4-FFF2-40B4-BE49-F238E27FC236}">
                <a16:creationId xmlns:a16="http://schemas.microsoft.com/office/drawing/2014/main" id="{01A9E837-DAA8-49A7-B179-569BFFB19F72}"/>
              </a:ext>
            </a:extLst>
          </p:cNvPr>
          <p:cNvSpPr/>
          <p:nvPr/>
        </p:nvSpPr>
        <p:spPr>
          <a:xfrm>
            <a:off x="5296431" y="3101590"/>
            <a:ext cx="3187169" cy="2339102"/>
          </a:xfrm>
          <a:prstGeom prst="rect">
            <a:avLst/>
          </a:prstGeom>
        </p:spPr>
        <p:txBody>
          <a:bodyPr wrap="square">
            <a:spAutoFit/>
          </a:bodyPr>
          <a:lstStyle/>
          <a:p>
            <a:pPr>
              <a:spcAft>
                <a:spcPts val="1200"/>
              </a:spcAft>
            </a:pPr>
            <a:r>
              <a:rPr lang="en-US" b="1" dirty="0">
                <a:solidFill>
                  <a:schemeClr val="tx2"/>
                </a:solidFill>
              </a:rPr>
              <a:t>Some of 988’s key features include: </a:t>
            </a:r>
          </a:p>
          <a:p>
            <a:pPr marL="177800" indent="-177800">
              <a:spcAft>
                <a:spcPts val="1200"/>
              </a:spcAft>
              <a:buSzPct val="120000"/>
              <a:buFont typeface="Arial" panose="020B0604020202020204" pitchFamily="34" charset="0"/>
              <a:buChar char="•"/>
            </a:pPr>
            <a:r>
              <a:rPr lang="en-US" sz="1400" dirty="0">
                <a:solidFill>
                  <a:schemeClr val="tx2"/>
                </a:solidFill>
              </a:rPr>
              <a:t>Connect a person with immediate and ongoing resources</a:t>
            </a:r>
          </a:p>
          <a:p>
            <a:pPr marL="177800" indent="-177800">
              <a:spcAft>
                <a:spcPts val="1200"/>
              </a:spcAft>
              <a:buSzPct val="120000"/>
              <a:buFont typeface="Arial" panose="020B0604020202020204" pitchFamily="34" charset="0"/>
              <a:buChar char="•"/>
            </a:pPr>
            <a:r>
              <a:rPr lang="en-US" sz="1400" dirty="0">
                <a:solidFill>
                  <a:schemeClr val="tx2"/>
                </a:solidFill>
              </a:rPr>
              <a:t>Promote cost efficiency</a:t>
            </a:r>
          </a:p>
          <a:p>
            <a:pPr marL="177800" indent="-177800">
              <a:spcAft>
                <a:spcPts val="1200"/>
              </a:spcAft>
              <a:buSzPct val="120000"/>
              <a:buFont typeface="Arial" panose="020B0604020202020204" pitchFamily="34" charset="0"/>
              <a:buChar char="•"/>
            </a:pPr>
            <a:r>
              <a:rPr lang="en-US" sz="1400" dirty="0">
                <a:solidFill>
                  <a:schemeClr val="tx2"/>
                </a:solidFill>
              </a:rPr>
              <a:t>Reduce burden on safety resources</a:t>
            </a:r>
          </a:p>
          <a:p>
            <a:pPr marL="177800" indent="-177800">
              <a:spcAft>
                <a:spcPts val="1200"/>
              </a:spcAft>
              <a:buSzPct val="120000"/>
              <a:buFont typeface="Arial" panose="020B0604020202020204" pitchFamily="34" charset="0"/>
              <a:buChar char="•"/>
            </a:pPr>
            <a:r>
              <a:rPr lang="en-US" sz="1400" dirty="0">
                <a:solidFill>
                  <a:schemeClr val="tx2"/>
                </a:solidFill>
              </a:rPr>
              <a:t>Help end stigma of seeking care</a:t>
            </a:r>
          </a:p>
        </p:txBody>
      </p:sp>
    </p:spTree>
    <p:extLst>
      <p:ext uri="{BB962C8B-B14F-4D97-AF65-F5344CB8AC3E}">
        <p14:creationId xmlns:p14="http://schemas.microsoft.com/office/powerpoint/2010/main" val="372233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1A3D1B-B8A8-686F-5C22-9ED9E94B50EB}"/>
              </a:ext>
            </a:extLst>
          </p:cNvPr>
          <p:cNvSpPr txBox="1"/>
          <p:nvPr/>
        </p:nvSpPr>
        <p:spPr>
          <a:xfrm>
            <a:off x="1405003" y="3200400"/>
            <a:ext cx="6062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p:txBody>
      </p:sp>
      <p:sp>
        <p:nvSpPr>
          <p:cNvPr id="4" name="Rectangle 3">
            <a:extLst>
              <a:ext uri="{FF2B5EF4-FFF2-40B4-BE49-F238E27FC236}">
                <a16:creationId xmlns:a16="http://schemas.microsoft.com/office/drawing/2014/main" id="{C662CFEA-F04A-938F-53BC-556007EFD8AE}"/>
              </a:ext>
            </a:extLst>
          </p:cNvPr>
          <p:cNvSpPr/>
          <p:nvPr/>
        </p:nvSpPr>
        <p:spPr>
          <a:xfrm>
            <a:off x="0" y="0"/>
            <a:ext cx="12192000" cy="71073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6" name="Picture 5" descr="Logo, company name&#10;&#10;Description automatically generated with medium confidence">
            <a:extLst>
              <a:ext uri="{FF2B5EF4-FFF2-40B4-BE49-F238E27FC236}">
                <a16:creationId xmlns:a16="http://schemas.microsoft.com/office/drawing/2014/main" id="{2775DDC6-07A4-F648-3D5D-8DF8B48F264C}"/>
              </a:ext>
            </a:extLst>
          </p:cNvPr>
          <p:cNvPicPr>
            <a:picLocks noChangeAspect="1"/>
          </p:cNvPicPr>
          <p:nvPr/>
        </p:nvPicPr>
        <p:blipFill rotWithShape="1">
          <a:blip r:embed="rId3">
            <a:extLst>
              <a:ext uri="{28A0092B-C50C-407E-A947-70E740481C1C}">
                <a14:useLocalDpi xmlns:a14="http://schemas.microsoft.com/office/drawing/2010/main" val="0"/>
              </a:ext>
            </a:extLst>
          </a:blip>
          <a:srcRect t="16230" b="4644"/>
          <a:stretch/>
        </p:blipFill>
        <p:spPr>
          <a:xfrm>
            <a:off x="2020155" y="328650"/>
            <a:ext cx="8151689" cy="6450079"/>
          </a:xfrm>
          <a:prstGeom prst="rect">
            <a:avLst/>
          </a:prstGeom>
        </p:spPr>
      </p:pic>
    </p:spTree>
    <p:extLst>
      <p:ext uri="{BB962C8B-B14F-4D97-AF65-F5344CB8AC3E}">
        <p14:creationId xmlns:p14="http://schemas.microsoft.com/office/powerpoint/2010/main" val="58581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647" y="491693"/>
            <a:ext cx="7191291" cy="566822"/>
          </a:xfrm>
          <a:prstGeom prst="rect">
            <a:avLst/>
          </a:prstGeom>
        </p:spPr>
        <p:txBody>
          <a:bodyPr vert="horz" wrap="square" lIns="0" tIns="12700" rIns="0" bIns="0" rtlCol="0">
            <a:spAutoFit/>
          </a:bodyPr>
          <a:lstStyle/>
          <a:p>
            <a:pPr marL="12700">
              <a:lnSpc>
                <a:spcPct val="100000"/>
              </a:lnSpc>
              <a:spcBef>
                <a:spcPts val="100"/>
              </a:spcBef>
            </a:pPr>
            <a:r>
              <a:rPr lang="en-US" b="1" dirty="0"/>
              <a:t>Crisis</a:t>
            </a:r>
            <a:r>
              <a:rPr lang="en-US" b="1" spc="-80" dirty="0"/>
              <a:t> </a:t>
            </a:r>
            <a:r>
              <a:rPr lang="en-US" b="1" dirty="0"/>
              <a:t>Episodes</a:t>
            </a:r>
            <a:r>
              <a:rPr lang="en-US" b="1" spc="-80" dirty="0"/>
              <a:t> </a:t>
            </a:r>
            <a:r>
              <a:rPr lang="en-US" b="1" dirty="0"/>
              <a:t>by</a:t>
            </a:r>
            <a:r>
              <a:rPr lang="en-US" b="1" spc="-55" dirty="0"/>
              <a:t> </a:t>
            </a:r>
            <a:r>
              <a:rPr lang="en-US" b="1" spc="-10" dirty="0"/>
              <a:t>Prevalence</a:t>
            </a:r>
          </a:p>
        </p:txBody>
      </p:sp>
      <p:sp>
        <p:nvSpPr>
          <p:cNvPr id="3" name="object 3"/>
          <p:cNvSpPr txBox="1"/>
          <p:nvPr/>
        </p:nvSpPr>
        <p:spPr>
          <a:xfrm>
            <a:off x="8497115" y="6498054"/>
            <a:ext cx="3272790" cy="289823"/>
          </a:xfrm>
          <a:prstGeom prst="rect">
            <a:avLst/>
          </a:prstGeom>
        </p:spPr>
        <p:txBody>
          <a:bodyPr vert="horz" wrap="square" lIns="0" tIns="12700" rIns="0" bIns="0" rtlCol="0">
            <a:spAutoFit/>
          </a:bodyPr>
          <a:lstStyle/>
          <a:p>
            <a:pPr marL="12700">
              <a:lnSpc>
                <a:spcPct val="100000"/>
              </a:lnSpc>
              <a:spcBef>
                <a:spcPts val="100"/>
              </a:spcBef>
            </a:pPr>
            <a:r>
              <a:rPr lang="en-US" sz="1800" i="1" dirty="0">
                <a:solidFill>
                  <a:srgbClr val="1D1852"/>
                </a:solidFill>
                <a:latin typeface="Franklin Gothic Medium"/>
                <a:cs typeface="Franklin Gothic Medium"/>
              </a:rPr>
              <a:t>June</a:t>
            </a:r>
            <a:r>
              <a:rPr sz="1800" i="1" spc="10" dirty="0">
                <a:solidFill>
                  <a:srgbClr val="1D1852"/>
                </a:solidFill>
                <a:latin typeface="Franklin Gothic Medium"/>
                <a:cs typeface="Franklin Gothic Medium"/>
              </a:rPr>
              <a:t> </a:t>
            </a:r>
            <a:r>
              <a:rPr sz="1800" i="1" dirty="0">
                <a:solidFill>
                  <a:srgbClr val="1D1852"/>
                </a:solidFill>
                <a:latin typeface="Franklin Gothic Medium"/>
                <a:cs typeface="Franklin Gothic Medium"/>
              </a:rPr>
              <a:t>–</a:t>
            </a:r>
            <a:r>
              <a:rPr sz="1800" i="1" spc="-15" dirty="0">
                <a:solidFill>
                  <a:srgbClr val="1D1852"/>
                </a:solidFill>
                <a:latin typeface="Franklin Gothic Medium"/>
                <a:cs typeface="Franklin Gothic Medium"/>
              </a:rPr>
              <a:t> </a:t>
            </a:r>
            <a:r>
              <a:rPr lang="en-US" sz="1800" i="1" dirty="0">
                <a:solidFill>
                  <a:srgbClr val="1D1852"/>
                </a:solidFill>
                <a:latin typeface="Franklin Gothic Medium"/>
                <a:cs typeface="Franklin Gothic Medium"/>
              </a:rPr>
              <a:t>August</a:t>
            </a:r>
            <a:r>
              <a:rPr sz="1800" i="1" dirty="0">
                <a:solidFill>
                  <a:srgbClr val="1D1852"/>
                </a:solidFill>
                <a:latin typeface="Franklin Gothic Medium"/>
                <a:cs typeface="Franklin Gothic Medium"/>
              </a:rPr>
              <a:t> </a:t>
            </a:r>
            <a:r>
              <a:rPr sz="1800" i="1" spc="-10" dirty="0">
                <a:solidFill>
                  <a:srgbClr val="1D1852"/>
                </a:solidFill>
                <a:latin typeface="Franklin Gothic Medium"/>
                <a:cs typeface="Franklin Gothic Medium"/>
              </a:rPr>
              <a:t>2023</a:t>
            </a:r>
            <a:endParaRPr sz="1800" dirty="0">
              <a:latin typeface="Franklin Gothic Medium"/>
              <a:cs typeface="Franklin Gothic Medium"/>
            </a:endParaRPr>
          </a:p>
        </p:txBody>
      </p:sp>
      <p:sp>
        <p:nvSpPr>
          <p:cNvPr id="6" name="object 6"/>
          <p:cNvSpPr txBox="1">
            <a:spLocks noGrp="1"/>
          </p:cNvSpPr>
          <p:nvPr>
            <p:ph type="ftr" sz="quarter" idx="5"/>
          </p:nvPr>
        </p:nvSpPr>
        <p:spPr>
          <a:xfrm>
            <a:off x="328828" y="6603211"/>
            <a:ext cx="3260090" cy="184666"/>
          </a:xfrm>
          <a:prstGeom prst="rect">
            <a:avLst/>
          </a:prstGeom>
        </p:spPr>
        <p:txBody>
          <a:bodyPr vert="horz" wrap="square" lIns="0" tIns="0" rIns="0" bIns="0" rtlCol="0">
            <a:spAutoFit/>
          </a:bodyPr>
          <a:lstStyle>
            <a:defPPr>
              <a:defRPr kern="0"/>
            </a:defPPr>
            <a:lvl1pPr>
              <a:defRPr sz="1200" b="0" i="1">
                <a:solidFill>
                  <a:srgbClr val="1D1852"/>
                </a:solidFill>
                <a:latin typeface="Franklin Gothic Medium"/>
                <a:cs typeface="Franklin Gothic Medium"/>
              </a:defRPr>
            </a:lvl1pPr>
          </a:lstStyle>
          <a:p>
            <a:pPr marL="12700">
              <a:lnSpc>
                <a:spcPct val="100000"/>
              </a:lnSpc>
            </a:pPr>
            <a:r>
              <a:rPr lang="en-US" dirty="0"/>
              <a:t>Preliminary</a:t>
            </a:r>
            <a:r>
              <a:rPr lang="en-US" spc="-45" dirty="0"/>
              <a:t> </a:t>
            </a:r>
            <a:r>
              <a:rPr lang="en-US" dirty="0"/>
              <a:t>data</a:t>
            </a:r>
            <a:r>
              <a:rPr lang="en-US" spc="-30" dirty="0"/>
              <a:t> </a:t>
            </a:r>
            <a:r>
              <a:rPr lang="en-US" dirty="0"/>
              <a:t>|</a:t>
            </a:r>
            <a:r>
              <a:rPr lang="en-US" spc="-5" dirty="0"/>
              <a:t> </a:t>
            </a:r>
            <a:r>
              <a:rPr lang="en-US" dirty="0"/>
              <a:t>Source:</a:t>
            </a:r>
            <a:r>
              <a:rPr lang="en-US" spc="-10" dirty="0"/>
              <a:t> 988ga.org</a:t>
            </a:r>
            <a:endParaRPr spc="-20" dirty="0"/>
          </a:p>
        </p:txBody>
      </p:sp>
      <p:sp>
        <p:nvSpPr>
          <p:cNvPr id="4" name="TextBox 3">
            <a:extLst>
              <a:ext uri="{FF2B5EF4-FFF2-40B4-BE49-F238E27FC236}">
                <a16:creationId xmlns:a16="http://schemas.microsoft.com/office/drawing/2014/main" id="{CA081DA5-60DB-151F-C935-1A8E1B1987DF}"/>
              </a:ext>
            </a:extLst>
          </p:cNvPr>
          <p:cNvSpPr txBox="1"/>
          <p:nvPr/>
        </p:nvSpPr>
        <p:spPr>
          <a:xfrm>
            <a:off x="6937772" y="39441"/>
            <a:ext cx="5169763" cy="274320"/>
          </a:xfrm>
          <a:prstGeom prst="rect">
            <a:avLst/>
          </a:prstGeom>
          <a:solidFill>
            <a:schemeClr val="accent4"/>
          </a:solidFill>
        </p:spPr>
        <p:txBody>
          <a:bodyPr wrap="square" rtlCol="0">
            <a:spAutoFit/>
          </a:bodyPr>
          <a:lstStyle/>
          <a:p>
            <a:endParaRPr lang="en-US"/>
          </a:p>
        </p:txBody>
      </p:sp>
      <p:sp>
        <p:nvSpPr>
          <p:cNvPr id="5" name="TextBox 4">
            <a:extLst>
              <a:ext uri="{FF2B5EF4-FFF2-40B4-BE49-F238E27FC236}">
                <a16:creationId xmlns:a16="http://schemas.microsoft.com/office/drawing/2014/main" id="{D74CA9F3-E52E-1697-629B-0E124EF7105C}"/>
              </a:ext>
            </a:extLst>
          </p:cNvPr>
          <p:cNvSpPr txBox="1"/>
          <p:nvPr/>
        </p:nvSpPr>
        <p:spPr>
          <a:xfrm>
            <a:off x="6724650" y="1679300"/>
            <a:ext cx="5238750" cy="3139321"/>
          </a:xfrm>
          <a:prstGeom prst="rect">
            <a:avLst/>
          </a:prstGeom>
          <a:solidFill>
            <a:schemeClr val="bg1"/>
          </a:solidFill>
          <a:ln>
            <a:solidFill>
              <a:schemeClr val="accent6"/>
            </a:solidFill>
          </a:ln>
        </p:spPr>
        <p:txBody>
          <a:bodyPr wrap="square" lIns="91440" tIns="45720" rIns="91440" bIns="45720" rtlCol="0" anchor="t">
            <a:spAutoFit/>
          </a:bodyPr>
          <a:lstStyle/>
          <a:p>
            <a:r>
              <a:rPr lang="en-US" b="1" dirty="0">
                <a:solidFill>
                  <a:schemeClr val="tx2"/>
                </a:solidFill>
                <a:latin typeface="+mj-lt"/>
              </a:rPr>
              <a:t>Call volume 14% lower in June-August 2023 compared with same time period in 2022.</a:t>
            </a:r>
          </a:p>
          <a:p>
            <a:endParaRPr lang="en-US" b="1" i="1" dirty="0">
              <a:solidFill>
                <a:schemeClr val="tx2"/>
              </a:solidFill>
              <a:latin typeface="+mj-lt"/>
            </a:endParaRPr>
          </a:p>
          <a:p>
            <a:r>
              <a:rPr lang="en-US" b="1" dirty="0">
                <a:solidFill>
                  <a:schemeClr val="tx2"/>
                </a:solidFill>
                <a:latin typeface="+mj-lt"/>
              </a:rPr>
              <a:t>Rural south Georgians are reaching out for help at higher rates than urban areas.</a:t>
            </a:r>
            <a:endParaRPr lang="en-US" b="1" dirty="0">
              <a:solidFill>
                <a:schemeClr val="tx2"/>
              </a:solidFill>
              <a:latin typeface="+mj-lt"/>
              <a:cs typeface="Arial"/>
            </a:endParaRPr>
          </a:p>
          <a:p>
            <a:pPr marL="742950" lvl="1" indent="-285750">
              <a:buFont typeface="Arial" panose="020B0604020202020204" pitchFamily="34" charset="0"/>
              <a:buChar char="•"/>
            </a:pPr>
            <a:r>
              <a:rPr lang="en-US" b="0" i="1" dirty="0">
                <a:solidFill>
                  <a:srgbClr val="002060"/>
                </a:solidFill>
                <a:effectLst/>
                <a:latin typeface="+mj-lt"/>
              </a:rPr>
              <a:t>The suicide death rate in rural Georgia counties increased by </a:t>
            </a:r>
            <a:r>
              <a:rPr lang="en-US" b="1" i="1" dirty="0">
                <a:solidFill>
                  <a:srgbClr val="002060"/>
                </a:solidFill>
                <a:latin typeface="+mj-lt"/>
              </a:rPr>
              <a:t>7</a:t>
            </a:r>
            <a:r>
              <a:rPr lang="en-US" b="1" i="1" dirty="0">
                <a:solidFill>
                  <a:srgbClr val="002060"/>
                </a:solidFill>
                <a:effectLst/>
                <a:latin typeface="+mj-lt"/>
              </a:rPr>
              <a:t>% </a:t>
            </a:r>
            <a:r>
              <a:rPr lang="en-US" b="0" i="1" dirty="0">
                <a:solidFill>
                  <a:srgbClr val="002060"/>
                </a:solidFill>
                <a:effectLst/>
                <a:latin typeface="+mj-lt"/>
              </a:rPr>
              <a:t>between 201</a:t>
            </a:r>
            <a:r>
              <a:rPr lang="en-US" i="1" dirty="0">
                <a:solidFill>
                  <a:srgbClr val="002060"/>
                </a:solidFill>
                <a:latin typeface="+mj-lt"/>
              </a:rPr>
              <a:t>7</a:t>
            </a:r>
            <a:r>
              <a:rPr lang="en-US" b="0" i="1" dirty="0">
                <a:solidFill>
                  <a:srgbClr val="002060"/>
                </a:solidFill>
                <a:effectLst/>
                <a:latin typeface="+mj-lt"/>
              </a:rPr>
              <a:t> and 202</a:t>
            </a:r>
            <a:r>
              <a:rPr lang="en-US" i="1" dirty="0">
                <a:solidFill>
                  <a:srgbClr val="002060"/>
                </a:solidFill>
                <a:latin typeface="+mj-lt"/>
              </a:rPr>
              <a:t>1</a:t>
            </a:r>
            <a:r>
              <a:rPr lang="en-US" b="0" i="1" dirty="0">
                <a:solidFill>
                  <a:srgbClr val="002060"/>
                </a:solidFill>
                <a:effectLst/>
                <a:latin typeface="+mj-lt"/>
              </a:rPr>
              <a:t>.</a:t>
            </a:r>
          </a:p>
          <a:p>
            <a:pPr marL="742950" lvl="1" indent="-285750">
              <a:buFont typeface="Arial" panose="020B0604020202020204" pitchFamily="34" charset="0"/>
              <a:buChar char="•"/>
            </a:pPr>
            <a:r>
              <a:rPr lang="en-US" i="1" dirty="0">
                <a:solidFill>
                  <a:srgbClr val="002060"/>
                </a:solidFill>
                <a:latin typeface="+mj-lt"/>
              </a:rPr>
              <a:t>Suicide death rates in rural areas of Georgia are </a:t>
            </a:r>
            <a:r>
              <a:rPr lang="en-US" b="1" i="1" dirty="0">
                <a:solidFill>
                  <a:srgbClr val="002060"/>
                </a:solidFill>
                <a:effectLst/>
                <a:latin typeface="+mj-lt"/>
              </a:rPr>
              <a:t>26% </a:t>
            </a:r>
            <a:r>
              <a:rPr lang="en-US" i="1" dirty="0">
                <a:solidFill>
                  <a:srgbClr val="002060"/>
                </a:solidFill>
                <a:latin typeface="+mj-lt"/>
              </a:rPr>
              <a:t>higher than in suburban</a:t>
            </a:r>
            <a:r>
              <a:rPr lang="en-US" b="0" i="1" dirty="0">
                <a:solidFill>
                  <a:srgbClr val="002060"/>
                </a:solidFill>
                <a:effectLst/>
                <a:latin typeface="+mj-lt"/>
              </a:rPr>
              <a:t>/urban </a:t>
            </a:r>
            <a:r>
              <a:rPr lang="en-US" i="1" dirty="0">
                <a:solidFill>
                  <a:srgbClr val="002060"/>
                </a:solidFill>
                <a:latin typeface="+mj-lt"/>
              </a:rPr>
              <a:t>areas</a:t>
            </a:r>
            <a:r>
              <a:rPr lang="en-US" b="0" i="1" dirty="0">
                <a:solidFill>
                  <a:srgbClr val="002060"/>
                </a:solidFill>
                <a:effectLst/>
                <a:latin typeface="+mj-lt"/>
              </a:rPr>
              <a:t>.</a:t>
            </a:r>
            <a:endParaRPr lang="en-US" b="0" i="1" dirty="0">
              <a:solidFill>
                <a:srgbClr val="002060"/>
              </a:solidFill>
              <a:effectLst/>
              <a:latin typeface="+mj-lt"/>
              <a:cs typeface="Arial"/>
            </a:endParaRPr>
          </a:p>
        </p:txBody>
      </p:sp>
      <mc:AlternateContent xmlns:mc="http://schemas.openxmlformats.org/markup-compatibility/2006" xmlns:cx4="http://schemas.microsoft.com/office/drawing/2016/5/10/chartex">
        <mc:Choice Requires="cx4">
          <p:graphicFrame>
            <p:nvGraphicFramePr>
              <p:cNvPr id="7" name="Chart 6">
                <a:extLst>
                  <a:ext uri="{FF2B5EF4-FFF2-40B4-BE49-F238E27FC236}">
                    <a16:creationId xmlns:a16="http://schemas.microsoft.com/office/drawing/2014/main" id="{6F324C49-39F9-1FCB-DA72-5E9DE1BE6BF9}"/>
                  </a:ext>
                </a:extLst>
              </p:cNvPr>
              <p:cNvGraphicFramePr/>
              <p:nvPr>
                <p:extLst>
                  <p:ext uri="{D42A27DB-BD31-4B8C-83A1-F6EECF244321}">
                    <p14:modId xmlns:p14="http://schemas.microsoft.com/office/powerpoint/2010/main" val="2274959440"/>
                  </p:ext>
                </p:extLst>
              </p:nvPr>
            </p:nvGraphicFramePr>
            <p:xfrm>
              <a:off x="0" y="1236448"/>
              <a:ext cx="6937771" cy="562155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a16="http://schemas.microsoft.com/office/drawing/2014/main" id="{6F324C49-39F9-1FCB-DA72-5E9DE1BE6BF9}"/>
                  </a:ext>
                </a:extLst>
              </p:cNvPr>
              <p:cNvPicPr>
                <a:picLocks noGrp="1" noRot="1" noChangeAspect="1" noMove="1" noResize="1" noEditPoints="1" noAdjustHandles="1" noChangeArrowheads="1" noChangeShapeType="1"/>
              </p:cNvPicPr>
              <p:nvPr/>
            </p:nvPicPr>
            <p:blipFill>
              <a:blip r:embed="rId4"/>
              <a:stretch>
                <a:fillRect/>
              </a:stretch>
            </p:blipFill>
            <p:spPr>
              <a:xfrm>
                <a:off x="0" y="1236448"/>
                <a:ext cx="6937771" cy="5621552"/>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1FD29B-1A2F-7879-FA86-52C305DBE5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B10633E-B5BF-7C48-9753-DDAD0C53CC1F}" type="slidenum">
              <a:rPr kumimoji="0" lang="en-US" b="0" i="0" u="none" strike="noStrike" cap="none" spc="0" normalizeH="0" baseline="0" noProof="0" smtClean="0">
                <a:ln>
                  <a:noFill/>
                </a:ln>
                <a:effectLst/>
                <a:uLnTx/>
                <a:uFillTx/>
                <a:latin typeface="+mn-lt"/>
              </a:rPr>
              <a:pPr marR="0" lvl="0" indent="0" fontAlgn="auto">
                <a:spcBef>
                  <a:spcPts val="0"/>
                </a:spcBef>
                <a:spcAft>
                  <a:spcPts val="600"/>
                </a:spcAft>
                <a:buClrTx/>
                <a:buSzTx/>
                <a:buFontTx/>
                <a:buNone/>
                <a:tabLst/>
                <a:defRPr/>
              </a:pPr>
              <a:t>7</a:t>
            </a:fld>
            <a:endParaRPr kumimoji="0" lang="en-US" b="0" i="0" u="none" strike="noStrike" cap="none" spc="0" normalizeH="0" baseline="0" noProof="0">
              <a:ln>
                <a:noFill/>
              </a:ln>
              <a:effectLst/>
              <a:uLnTx/>
              <a:uFillTx/>
              <a:latin typeface="+mn-lt"/>
            </a:endParaRPr>
          </a:p>
        </p:txBody>
      </p:sp>
      <p:sp>
        <p:nvSpPr>
          <p:cNvPr id="4" name="object 4">
            <a:extLst>
              <a:ext uri="{FF2B5EF4-FFF2-40B4-BE49-F238E27FC236}">
                <a16:creationId xmlns:a16="http://schemas.microsoft.com/office/drawing/2014/main" id="{BA735EB9-4EA7-227A-F858-566976E6B04A}"/>
              </a:ext>
            </a:extLst>
          </p:cNvPr>
          <p:cNvSpPr txBox="1">
            <a:spLocks/>
          </p:cNvSpPr>
          <p:nvPr/>
        </p:nvSpPr>
        <p:spPr>
          <a:xfrm>
            <a:off x="86648" y="463317"/>
            <a:ext cx="6387128" cy="56682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3600" kern="1200" baseline="0">
                <a:solidFill>
                  <a:schemeClr val="tx2"/>
                </a:solidFill>
                <a:latin typeface="arial" charset="0"/>
                <a:ea typeface="+mj-ea"/>
                <a:cs typeface="+mj-cs"/>
              </a:defRPr>
            </a:lvl1pPr>
          </a:lstStyle>
          <a:p>
            <a:pPr marL="213995">
              <a:lnSpc>
                <a:spcPct val="100000"/>
              </a:lnSpc>
              <a:spcBef>
                <a:spcPts val="100"/>
              </a:spcBef>
            </a:pPr>
            <a:r>
              <a:rPr lang="en-US" b="1"/>
              <a:t>Crisis</a:t>
            </a:r>
            <a:r>
              <a:rPr lang="en-US" b="1" spc="-80"/>
              <a:t> </a:t>
            </a:r>
            <a:r>
              <a:rPr lang="en-US" b="1"/>
              <a:t>Episodes</a:t>
            </a:r>
            <a:r>
              <a:rPr lang="en-US" b="1" spc="-80"/>
              <a:t> </a:t>
            </a:r>
            <a:r>
              <a:rPr lang="en-US" b="1"/>
              <a:t>by</a:t>
            </a:r>
            <a:r>
              <a:rPr lang="en-US" b="1" spc="-55"/>
              <a:t> </a:t>
            </a:r>
            <a:r>
              <a:rPr lang="en-US" b="1" spc="-25"/>
              <a:t>Age</a:t>
            </a:r>
            <a:endParaRPr lang="en-US" b="1" spc="-25" dirty="0"/>
          </a:p>
        </p:txBody>
      </p:sp>
      <p:sp>
        <p:nvSpPr>
          <p:cNvPr id="5" name="object 6">
            <a:extLst>
              <a:ext uri="{FF2B5EF4-FFF2-40B4-BE49-F238E27FC236}">
                <a16:creationId xmlns:a16="http://schemas.microsoft.com/office/drawing/2014/main" id="{727F0465-9D16-DAA7-015D-B8F3ECC5EF51}"/>
              </a:ext>
            </a:extLst>
          </p:cNvPr>
          <p:cNvSpPr txBox="1"/>
          <p:nvPr/>
        </p:nvSpPr>
        <p:spPr>
          <a:xfrm>
            <a:off x="266173" y="6003523"/>
            <a:ext cx="9110345" cy="39116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1D1852"/>
                </a:solidFill>
                <a:latin typeface="Franklin Gothic Medium"/>
                <a:cs typeface="Franklin Gothic Medium"/>
              </a:rPr>
              <a:t>Notes:</a:t>
            </a:r>
            <a:r>
              <a:rPr sz="1200" spc="-3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Crisis</a:t>
            </a:r>
            <a:r>
              <a:rPr sz="1200" spc="-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episodes</a:t>
            </a:r>
            <a:r>
              <a:rPr sz="1200" spc="-10" dirty="0">
                <a:solidFill>
                  <a:srgbClr val="1D1852"/>
                </a:solidFill>
                <a:latin typeface="Franklin Gothic Medium"/>
                <a:cs typeface="Franklin Gothic Medium"/>
              </a:rPr>
              <a:t> </a:t>
            </a:r>
            <a:r>
              <a:rPr sz="1200" dirty="0">
                <a:solidFill>
                  <a:srgbClr val="1D1852"/>
                </a:solidFill>
                <a:latin typeface="Franklin Gothic Medium"/>
                <a:cs typeface="Franklin Gothic Medium"/>
              </a:rPr>
              <a:t>with</a:t>
            </a:r>
            <a:r>
              <a:rPr sz="1200" spc="-1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a:t>
            </a:r>
            <a:r>
              <a:rPr lang="en-US" sz="1200" dirty="0">
                <a:solidFill>
                  <a:srgbClr val="002060"/>
                </a:solidFill>
                <a:latin typeface="Franklin Gothic Medium"/>
                <a:cs typeface="Franklin Gothic Medium"/>
              </a:rPr>
              <a:t>unknown</a:t>
            </a:r>
            <a:r>
              <a:rPr sz="1200" dirty="0">
                <a:solidFill>
                  <a:srgbClr val="1D1852"/>
                </a:solidFill>
                <a:latin typeface="Franklin Gothic Medium"/>
                <a:cs typeface="Franklin Gothic Medium"/>
              </a:rPr>
              <a:t>”</a:t>
            </a:r>
            <a:r>
              <a:rPr sz="1200" spc="-20" dirty="0">
                <a:solidFill>
                  <a:srgbClr val="1D1852"/>
                </a:solidFill>
                <a:latin typeface="Franklin Gothic Medium"/>
                <a:cs typeface="Franklin Gothic Medium"/>
              </a:rPr>
              <a:t> </a:t>
            </a:r>
            <a:r>
              <a:rPr sz="1200" dirty="0">
                <a:solidFill>
                  <a:srgbClr val="1D1852"/>
                </a:solidFill>
                <a:latin typeface="Franklin Gothic Medium"/>
                <a:cs typeface="Franklin Gothic Medium"/>
              </a:rPr>
              <a:t>demographic</a:t>
            </a:r>
            <a:r>
              <a:rPr sz="1200" spc="-10" dirty="0">
                <a:solidFill>
                  <a:srgbClr val="1D1852"/>
                </a:solidFill>
                <a:latin typeface="Franklin Gothic Medium"/>
                <a:cs typeface="Franklin Gothic Medium"/>
              </a:rPr>
              <a:t> </a:t>
            </a:r>
            <a:r>
              <a:rPr sz="1200" dirty="0">
                <a:solidFill>
                  <a:srgbClr val="1D1852"/>
                </a:solidFill>
                <a:latin typeface="Franklin Gothic Medium"/>
                <a:cs typeface="Franklin Gothic Medium"/>
              </a:rPr>
              <a:t>information</a:t>
            </a:r>
            <a:r>
              <a:rPr sz="1200" spc="-1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include</a:t>
            </a:r>
            <a:r>
              <a:rPr sz="1200" spc="-1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episodes</a:t>
            </a:r>
            <a:r>
              <a:rPr sz="1200" spc="-10" dirty="0">
                <a:solidFill>
                  <a:srgbClr val="1D1852"/>
                </a:solidFill>
                <a:latin typeface="Franklin Gothic Medium"/>
                <a:cs typeface="Franklin Gothic Medium"/>
              </a:rPr>
              <a:t> </a:t>
            </a:r>
            <a:r>
              <a:rPr sz="1200" dirty="0">
                <a:solidFill>
                  <a:srgbClr val="1D1852"/>
                </a:solidFill>
                <a:latin typeface="Franklin Gothic Medium"/>
                <a:cs typeface="Franklin Gothic Medium"/>
              </a:rPr>
              <a:t>where</a:t>
            </a:r>
            <a:r>
              <a:rPr sz="1200" spc="-30" dirty="0">
                <a:solidFill>
                  <a:srgbClr val="1D1852"/>
                </a:solidFill>
                <a:latin typeface="Franklin Gothic Medium"/>
                <a:cs typeface="Franklin Gothic Medium"/>
              </a:rPr>
              <a:t> </a:t>
            </a:r>
            <a:r>
              <a:rPr sz="1200" dirty="0">
                <a:solidFill>
                  <a:srgbClr val="1D1852"/>
                </a:solidFill>
                <a:latin typeface="Franklin Gothic Medium"/>
                <a:cs typeface="Franklin Gothic Medium"/>
              </a:rPr>
              <a:t>the</a:t>
            </a:r>
            <a:r>
              <a:rPr sz="1200" spc="-1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caller</a:t>
            </a:r>
            <a:r>
              <a:rPr sz="1200" spc="-2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chose</a:t>
            </a:r>
            <a:r>
              <a:rPr sz="1200" spc="-10" dirty="0">
                <a:solidFill>
                  <a:srgbClr val="1D1852"/>
                </a:solidFill>
                <a:latin typeface="Franklin Gothic Medium"/>
                <a:cs typeface="Franklin Gothic Medium"/>
              </a:rPr>
              <a:t> </a:t>
            </a:r>
            <a:r>
              <a:rPr sz="1200" dirty="0">
                <a:solidFill>
                  <a:srgbClr val="1D1852"/>
                </a:solidFill>
                <a:latin typeface="Franklin Gothic Medium"/>
                <a:cs typeface="Franklin Gothic Medium"/>
              </a:rPr>
              <a:t>not</a:t>
            </a:r>
            <a:r>
              <a:rPr sz="1200" spc="-30" dirty="0">
                <a:solidFill>
                  <a:srgbClr val="1D1852"/>
                </a:solidFill>
                <a:latin typeface="Franklin Gothic Medium"/>
                <a:cs typeface="Franklin Gothic Medium"/>
              </a:rPr>
              <a:t> </a:t>
            </a:r>
            <a:r>
              <a:rPr sz="1200" dirty="0">
                <a:solidFill>
                  <a:srgbClr val="1D1852"/>
                </a:solidFill>
                <a:latin typeface="Franklin Gothic Medium"/>
                <a:cs typeface="Franklin Gothic Medium"/>
              </a:rPr>
              <a:t>to</a:t>
            </a:r>
            <a:r>
              <a:rPr sz="1200" spc="-10" dirty="0">
                <a:solidFill>
                  <a:srgbClr val="1D1852"/>
                </a:solidFill>
                <a:latin typeface="Franklin Gothic Medium"/>
                <a:cs typeface="Franklin Gothic Medium"/>
              </a:rPr>
              <a:t> </a:t>
            </a:r>
            <a:r>
              <a:rPr sz="1200" dirty="0">
                <a:solidFill>
                  <a:srgbClr val="1D1852"/>
                </a:solidFill>
                <a:latin typeface="Franklin Gothic Medium"/>
                <a:cs typeface="Franklin Gothic Medium"/>
              </a:rPr>
              <a:t>provide</a:t>
            </a:r>
            <a:r>
              <a:rPr sz="1200" spc="-20" dirty="0">
                <a:solidFill>
                  <a:srgbClr val="1D1852"/>
                </a:solidFill>
                <a:latin typeface="Franklin Gothic Medium"/>
                <a:cs typeface="Franklin Gothic Medium"/>
              </a:rPr>
              <a:t> </a:t>
            </a:r>
            <a:r>
              <a:rPr sz="1200" dirty="0">
                <a:solidFill>
                  <a:srgbClr val="1D1852"/>
                </a:solidFill>
                <a:latin typeface="Franklin Gothic Medium"/>
                <a:cs typeface="Franklin Gothic Medium"/>
              </a:rPr>
              <a:t>the</a:t>
            </a:r>
            <a:r>
              <a:rPr sz="1200" spc="-1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information</a:t>
            </a:r>
            <a:r>
              <a:rPr sz="1200" spc="-10" dirty="0">
                <a:solidFill>
                  <a:srgbClr val="1D1852"/>
                </a:solidFill>
                <a:latin typeface="Franklin Gothic Medium"/>
                <a:cs typeface="Franklin Gothic Medium"/>
              </a:rPr>
              <a:t> </a:t>
            </a:r>
            <a:r>
              <a:rPr sz="1200" spc="-25" dirty="0">
                <a:solidFill>
                  <a:srgbClr val="1D1852"/>
                </a:solidFill>
                <a:latin typeface="Franklin Gothic Medium"/>
                <a:cs typeface="Franklin Gothic Medium"/>
              </a:rPr>
              <a:t>and </a:t>
            </a:r>
            <a:r>
              <a:rPr sz="1200" dirty="0">
                <a:solidFill>
                  <a:srgbClr val="1D1852"/>
                </a:solidFill>
                <a:latin typeface="Franklin Gothic Medium"/>
                <a:cs typeface="Franklin Gothic Medium"/>
              </a:rPr>
              <a:t>episodes</a:t>
            </a:r>
            <a:r>
              <a:rPr sz="1200" spc="-1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where</a:t>
            </a:r>
            <a:r>
              <a:rPr sz="1200" spc="-1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the</a:t>
            </a:r>
            <a:r>
              <a:rPr sz="1200" spc="-2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information</a:t>
            </a:r>
            <a:r>
              <a:rPr sz="1200" spc="-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was</a:t>
            </a:r>
            <a:r>
              <a:rPr sz="1200" spc="-10" dirty="0">
                <a:solidFill>
                  <a:srgbClr val="1D1852"/>
                </a:solidFill>
                <a:latin typeface="Franklin Gothic Medium"/>
                <a:cs typeface="Franklin Gothic Medium"/>
              </a:rPr>
              <a:t> </a:t>
            </a:r>
            <a:r>
              <a:rPr sz="1200" dirty="0">
                <a:solidFill>
                  <a:srgbClr val="1D1852"/>
                </a:solidFill>
                <a:latin typeface="Franklin Gothic Medium"/>
                <a:cs typeface="Franklin Gothic Medium"/>
              </a:rPr>
              <a:t>not</a:t>
            </a:r>
            <a:r>
              <a:rPr sz="1200" spc="-20" dirty="0">
                <a:solidFill>
                  <a:srgbClr val="1D1852"/>
                </a:solidFill>
                <a:latin typeface="Franklin Gothic Medium"/>
                <a:cs typeface="Franklin Gothic Medium"/>
              </a:rPr>
              <a:t> </a:t>
            </a:r>
            <a:r>
              <a:rPr sz="1200" dirty="0">
                <a:solidFill>
                  <a:srgbClr val="1D1852"/>
                </a:solidFill>
                <a:latin typeface="Franklin Gothic Medium"/>
                <a:cs typeface="Franklin Gothic Medium"/>
              </a:rPr>
              <a:t>gathered</a:t>
            </a:r>
            <a:r>
              <a:rPr sz="1200" spc="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due</a:t>
            </a:r>
            <a:r>
              <a:rPr sz="1200" spc="-1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to</a:t>
            </a:r>
            <a:r>
              <a:rPr sz="1200" spc="-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the</a:t>
            </a:r>
            <a:r>
              <a:rPr sz="1200" spc="-2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acuity</a:t>
            </a:r>
            <a:r>
              <a:rPr sz="1200" spc="-25" dirty="0">
                <a:solidFill>
                  <a:srgbClr val="1D1852"/>
                </a:solidFill>
                <a:latin typeface="Franklin Gothic Medium"/>
                <a:cs typeface="Franklin Gothic Medium"/>
              </a:rPr>
              <a:t> </a:t>
            </a:r>
            <a:r>
              <a:rPr sz="1200" dirty="0">
                <a:solidFill>
                  <a:srgbClr val="1D1852"/>
                </a:solidFill>
                <a:latin typeface="Franklin Gothic Medium"/>
                <a:cs typeface="Franklin Gothic Medium"/>
              </a:rPr>
              <a:t>of</a:t>
            </a:r>
            <a:r>
              <a:rPr sz="1200" spc="-10" dirty="0">
                <a:solidFill>
                  <a:srgbClr val="1D1852"/>
                </a:solidFill>
                <a:latin typeface="Franklin Gothic Medium"/>
                <a:cs typeface="Franklin Gothic Medium"/>
              </a:rPr>
              <a:t> </a:t>
            </a:r>
            <a:r>
              <a:rPr sz="1200" dirty="0">
                <a:solidFill>
                  <a:srgbClr val="1D1852"/>
                </a:solidFill>
                <a:latin typeface="Franklin Gothic Medium"/>
                <a:cs typeface="Franklin Gothic Medium"/>
              </a:rPr>
              <a:t>the</a:t>
            </a:r>
            <a:r>
              <a:rPr sz="1200" spc="-25" dirty="0">
                <a:solidFill>
                  <a:srgbClr val="1D1852"/>
                </a:solidFill>
                <a:latin typeface="Franklin Gothic Medium"/>
                <a:cs typeface="Franklin Gothic Medium"/>
              </a:rPr>
              <a:t> </a:t>
            </a:r>
            <a:r>
              <a:rPr sz="1200" spc="-10" dirty="0">
                <a:solidFill>
                  <a:srgbClr val="1D1852"/>
                </a:solidFill>
                <a:latin typeface="Franklin Gothic Medium"/>
                <a:cs typeface="Franklin Gothic Medium"/>
              </a:rPr>
              <a:t>call.</a:t>
            </a:r>
            <a:endParaRPr sz="1200" dirty="0">
              <a:latin typeface="Franklin Gothic Medium"/>
              <a:cs typeface="Franklin Gothic Medium"/>
            </a:endParaRPr>
          </a:p>
        </p:txBody>
      </p:sp>
      <p:sp>
        <p:nvSpPr>
          <p:cNvPr id="6" name="object 42">
            <a:extLst>
              <a:ext uri="{FF2B5EF4-FFF2-40B4-BE49-F238E27FC236}">
                <a16:creationId xmlns:a16="http://schemas.microsoft.com/office/drawing/2014/main" id="{0C86BCA8-1127-23D5-CB1D-743D5AFA2228}"/>
              </a:ext>
            </a:extLst>
          </p:cNvPr>
          <p:cNvSpPr txBox="1">
            <a:spLocks/>
          </p:cNvSpPr>
          <p:nvPr/>
        </p:nvSpPr>
        <p:spPr>
          <a:xfrm>
            <a:off x="266173" y="6558931"/>
            <a:ext cx="3260090" cy="184666"/>
          </a:xfrm>
          <a:prstGeom prst="rect">
            <a:avLst/>
          </a:prstGeom>
        </p:spPr>
        <p:txBody>
          <a:bodyPr vert="horz" wrap="square" lIns="0" tIns="0" rIns="0" bIns="0" rtlCol="0">
            <a:spAutoFit/>
          </a:bodyPr>
          <a:lstStyle>
            <a:defPPr>
              <a:defRPr lang="en-US" kern="0"/>
            </a:defPPr>
            <a:lvl1pPr marL="0" algn="l" defTabSz="914400" rtl="0" eaLnBrk="1" latinLnBrk="0" hangingPunct="1">
              <a:defRPr sz="1200" b="0" i="1" kern="1200">
                <a:solidFill>
                  <a:srgbClr val="1D1852"/>
                </a:solidFill>
                <a:latin typeface="Franklin Gothic Medium"/>
                <a:ea typeface="+mn-ea"/>
                <a:cs typeface="Franklin Gothic 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dirty="0">
                <a:solidFill>
                  <a:srgbClr val="002060"/>
                </a:solidFill>
              </a:rPr>
              <a:t>Preliminary</a:t>
            </a:r>
            <a:r>
              <a:rPr lang="en-US" spc="-45" dirty="0">
                <a:solidFill>
                  <a:srgbClr val="002060"/>
                </a:solidFill>
              </a:rPr>
              <a:t> </a:t>
            </a:r>
            <a:r>
              <a:rPr lang="en-US" dirty="0">
                <a:solidFill>
                  <a:srgbClr val="002060"/>
                </a:solidFill>
              </a:rPr>
              <a:t>data</a:t>
            </a:r>
            <a:r>
              <a:rPr lang="en-US" spc="-30" dirty="0">
                <a:solidFill>
                  <a:srgbClr val="002060"/>
                </a:solidFill>
              </a:rPr>
              <a:t> </a:t>
            </a:r>
            <a:r>
              <a:rPr lang="en-US" dirty="0">
                <a:solidFill>
                  <a:srgbClr val="002060"/>
                </a:solidFill>
              </a:rPr>
              <a:t>|</a:t>
            </a:r>
            <a:r>
              <a:rPr lang="en-US" spc="-5" dirty="0">
                <a:solidFill>
                  <a:srgbClr val="002060"/>
                </a:solidFill>
              </a:rPr>
              <a:t> </a:t>
            </a:r>
            <a:r>
              <a:rPr lang="en-US" dirty="0">
                <a:solidFill>
                  <a:srgbClr val="002060"/>
                </a:solidFill>
              </a:rPr>
              <a:t>Source:</a:t>
            </a:r>
            <a:r>
              <a:rPr lang="en-US" spc="-10" dirty="0">
                <a:solidFill>
                  <a:srgbClr val="002060"/>
                </a:solidFill>
              </a:rPr>
              <a:t> </a:t>
            </a:r>
            <a:r>
              <a:rPr lang="en-US" dirty="0">
                <a:solidFill>
                  <a:srgbClr val="002060"/>
                </a:solidFill>
              </a:rPr>
              <a:t>Behavioral</a:t>
            </a:r>
            <a:r>
              <a:rPr lang="en-US" spc="-40" dirty="0">
                <a:solidFill>
                  <a:srgbClr val="002060"/>
                </a:solidFill>
              </a:rPr>
              <a:t> </a:t>
            </a:r>
            <a:r>
              <a:rPr lang="en-US" dirty="0">
                <a:solidFill>
                  <a:srgbClr val="002060"/>
                </a:solidFill>
              </a:rPr>
              <a:t>Health</a:t>
            </a:r>
            <a:r>
              <a:rPr lang="en-US" spc="-20" dirty="0">
                <a:solidFill>
                  <a:srgbClr val="002060"/>
                </a:solidFill>
              </a:rPr>
              <a:t> Link</a:t>
            </a:r>
          </a:p>
        </p:txBody>
      </p:sp>
      <p:sp>
        <p:nvSpPr>
          <p:cNvPr id="7" name="TextBox 6">
            <a:extLst>
              <a:ext uri="{FF2B5EF4-FFF2-40B4-BE49-F238E27FC236}">
                <a16:creationId xmlns:a16="http://schemas.microsoft.com/office/drawing/2014/main" id="{2BF8F501-636F-5850-EFA5-3A358B693EA6}"/>
              </a:ext>
            </a:extLst>
          </p:cNvPr>
          <p:cNvSpPr txBox="1"/>
          <p:nvPr/>
        </p:nvSpPr>
        <p:spPr>
          <a:xfrm>
            <a:off x="8545666" y="6379330"/>
            <a:ext cx="3489325" cy="369332"/>
          </a:xfrm>
          <a:prstGeom prst="rect">
            <a:avLst/>
          </a:prstGeom>
          <a:noFill/>
        </p:spPr>
        <p:txBody>
          <a:bodyPr wrap="square">
            <a:spAutoFit/>
          </a:bodyPr>
          <a:lstStyle/>
          <a:p>
            <a:r>
              <a:rPr lang="en-US" sz="1800" b="1" i="1" spc="-25" dirty="0">
                <a:latin typeface="Franklin Gothic Medium"/>
                <a:cs typeface="Franklin Gothic Medium"/>
              </a:rPr>
              <a:t> </a:t>
            </a:r>
            <a:r>
              <a:rPr lang="en-US" b="1" i="1" dirty="0">
                <a:latin typeface="Franklin Gothic Medium"/>
                <a:cs typeface="Franklin Gothic Medium"/>
              </a:rPr>
              <a:t>June</a:t>
            </a:r>
            <a:r>
              <a:rPr lang="en-US" sz="1800" b="1" i="1" spc="10" dirty="0">
                <a:latin typeface="Franklin Gothic Medium"/>
                <a:cs typeface="Franklin Gothic Medium"/>
              </a:rPr>
              <a:t> </a:t>
            </a:r>
            <a:r>
              <a:rPr lang="en-US" sz="1800" b="1" i="1" dirty="0">
                <a:latin typeface="Franklin Gothic Medium"/>
                <a:cs typeface="Franklin Gothic Medium"/>
              </a:rPr>
              <a:t>–</a:t>
            </a:r>
            <a:r>
              <a:rPr lang="en-US" sz="1800" b="1" i="1" spc="-15" dirty="0">
                <a:latin typeface="Franklin Gothic Medium"/>
                <a:cs typeface="Franklin Gothic Medium"/>
              </a:rPr>
              <a:t> August</a:t>
            </a:r>
            <a:r>
              <a:rPr lang="en-US" sz="1800" b="1" i="1" dirty="0">
                <a:latin typeface="Franklin Gothic Medium"/>
                <a:cs typeface="Franklin Gothic Medium"/>
              </a:rPr>
              <a:t> </a:t>
            </a:r>
            <a:r>
              <a:rPr lang="en-US" sz="1800" b="1" i="1" spc="-10" dirty="0">
                <a:latin typeface="Franklin Gothic Medium"/>
                <a:cs typeface="Franklin Gothic Medium"/>
              </a:rPr>
              <a:t>2023</a:t>
            </a:r>
            <a:endParaRPr lang="en-US" dirty="0"/>
          </a:p>
        </p:txBody>
      </p:sp>
      <p:graphicFrame>
        <p:nvGraphicFramePr>
          <p:cNvPr id="10" name="Chart 9">
            <a:extLst>
              <a:ext uri="{FF2B5EF4-FFF2-40B4-BE49-F238E27FC236}">
                <a16:creationId xmlns:a16="http://schemas.microsoft.com/office/drawing/2014/main" id="{B936C0B3-C2CB-00E0-A7DE-B7DA607294F8}"/>
              </a:ext>
            </a:extLst>
          </p:cNvPr>
          <p:cNvGraphicFramePr>
            <a:graphicFrameLocks/>
          </p:cNvGraphicFramePr>
          <p:nvPr>
            <p:extLst>
              <p:ext uri="{D42A27DB-BD31-4B8C-83A1-F6EECF244321}">
                <p14:modId xmlns:p14="http://schemas.microsoft.com/office/powerpoint/2010/main" val="2583612615"/>
              </p:ext>
            </p:extLst>
          </p:nvPr>
        </p:nvGraphicFramePr>
        <p:xfrm>
          <a:off x="1483567" y="1194388"/>
          <a:ext cx="8565502" cy="4749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00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nline Media 3" title="How does Mobile Crisis Response work with 9-8-8?">
            <a:hlinkClick r:id="" action="ppaction://media"/>
            <a:extLst>
              <a:ext uri="{FF2B5EF4-FFF2-40B4-BE49-F238E27FC236}">
                <a16:creationId xmlns:a16="http://schemas.microsoft.com/office/drawing/2014/main" id="{D948FEC1-E283-0B2E-1B80-F1DE32386463}"/>
              </a:ext>
            </a:extLst>
          </p:cNvPr>
          <p:cNvPicPr>
            <a:picLocks noRot="1" noChangeAspect="1"/>
          </p:cNvPicPr>
          <p:nvPr>
            <a:videoFile r:link="rId1"/>
          </p:nvPr>
        </p:nvPicPr>
        <p:blipFill>
          <a:blip r:embed="rId4"/>
          <a:stretch>
            <a:fillRect/>
          </a:stretch>
        </p:blipFill>
        <p:spPr>
          <a:xfrm>
            <a:off x="0" y="0"/>
            <a:ext cx="12192000" cy="6888481"/>
          </a:xfrm>
          <a:prstGeom prst="rect">
            <a:avLst/>
          </a:prstGeom>
        </p:spPr>
      </p:pic>
    </p:spTree>
    <p:extLst>
      <p:ext uri="{BB962C8B-B14F-4D97-AF65-F5344CB8AC3E}">
        <p14:creationId xmlns:p14="http://schemas.microsoft.com/office/powerpoint/2010/main" val="412043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4532-BEAB-0AE7-B07C-D87827656944}"/>
              </a:ext>
            </a:extLst>
          </p:cNvPr>
          <p:cNvSpPr>
            <a:spLocks noGrp="1"/>
          </p:cNvSpPr>
          <p:nvPr>
            <p:ph type="title"/>
          </p:nvPr>
        </p:nvSpPr>
        <p:spPr>
          <a:xfrm>
            <a:off x="416689" y="145205"/>
            <a:ext cx="11609407" cy="1325563"/>
          </a:xfrm>
        </p:spPr>
        <p:txBody>
          <a:bodyPr>
            <a:normAutofit/>
          </a:bodyPr>
          <a:lstStyle/>
          <a:p>
            <a:r>
              <a:rPr lang="en-US" sz="2800" b="1" spc="-10" dirty="0">
                <a:solidFill>
                  <a:srgbClr val="002060"/>
                </a:solidFill>
                <a:latin typeface="Arial" panose="020B0604020202020204" pitchFamily="34" charset="0"/>
                <a:cs typeface="Arial" panose="020B0604020202020204" pitchFamily="34" charset="0"/>
              </a:rPr>
              <a:t>Data-Driven Decision-Making: Shaping Our Department's Priorities</a:t>
            </a:r>
            <a:endParaRPr lang="en-US" sz="2800" dirty="0"/>
          </a:p>
        </p:txBody>
      </p:sp>
      <p:pic>
        <p:nvPicPr>
          <p:cNvPr id="5" name="Content Placeholder 4" descr="A diagram of a diagram&#10;&#10;Description automatically generated">
            <a:extLst>
              <a:ext uri="{FF2B5EF4-FFF2-40B4-BE49-F238E27FC236}">
                <a16:creationId xmlns:a16="http://schemas.microsoft.com/office/drawing/2014/main" id="{49E4104C-74A8-B191-BB67-E3B25002144C}"/>
              </a:ext>
            </a:extLst>
          </p:cNvPr>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2862" y="708002"/>
            <a:ext cx="6927373" cy="6757686"/>
          </a:xfrm>
          <a:prstGeom prst="rect">
            <a:avLst/>
          </a:prstGeom>
        </p:spPr>
      </p:pic>
      <p:sp>
        <p:nvSpPr>
          <p:cNvPr id="4" name="Slide Number Placeholder 3">
            <a:extLst>
              <a:ext uri="{FF2B5EF4-FFF2-40B4-BE49-F238E27FC236}">
                <a16:creationId xmlns:a16="http://schemas.microsoft.com/office/drawing/2014/main" id="{A8A74303-3D3E-76E4-CDB4-CF9F20FEAEA2}"/>
              </a:ext>
            </a:extLst>
          </p:cNvPr>
          <p:cNvSpPr>
            <a:spLocks noGrp="1"/>
          </p:cNvSpPr>
          <p:nvPr>
            <p:ph type="sldNum" sz="quarter" idx="12"/>
          </p:nvPr>
        </p:nvSpPr>
        <p:spPr/>
        <p:txBody>
          <a:bodyPr/>
          <a:lstStyle/>
          <a:p>
            <a:fld id="{6B10633E-B5BF-7C48-9753-DDAD0C53CC1F}" type="slidenum">
              <a:rPr lang="en-US" smtClean="0"/>
              <a:t>9</a:t>
            </a:fld>
            <a:endParaRPr lang="en-US"/>
          </a:p>
        </p:txBody>
      </p:sp>
    </p:spTree>
    <p:extLst>
      <p:ext uri="{BB962C8B-B14F-4D97-AF65-F5344CB8AC3E}">
        <p14:creationId xmlns:p14="http://schemas.microsoft.com/office/powerpoint/2010/main" val="2568158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30">
      <a:dk1>
        <a:srgbClr val="000000"/>
      </a:dk1>
      <a:lt1>
        <a:srgbClr val="FFFFFF"/>
      </a:lt1>
      <a:dk2>
        <a:srgbClr val="1D1953"/>
      </a:dk2>
      <a:lt2>
        <a:srgbClr val="E7E6E6"/>
      </a:lt2>
      <a:accent1>
        <a:srgbClr val="00ADEE"/>
      </a:accent1>
      <a:accent2>
        <a:srgbClr val="8CC63F"/>
      </a:accent2>
      <a:accent3>
        <a:srgbClr val="A5A5A5"/>
      </a:accent3>
      <a:accent4>
        <a:srgbClr val="F89C1B"/>
      </a:accent4>
      <a:accent5>
        <a:srgbClr val="016AB5"/>
      </a:accent5>
      <a:accent6>
        <a:srgbClr val="F87A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0">
    <a:dk1>
      <a:srgbClr val="000000"/>
    </a:dk1>
    <a:lt1>
      <a:srgbClr val="FFFFFF"/>
    </a:lt1>
    <a:dk2>
      <a:srgbClr val="1D1953"/>
    </a:dk2>
    <a:lt2>
      <a:srgbClr val="E7E6E6"/>
    </a:lt2>
    <a:accent1>
      <a:srgbClr val="00ADEE"/>
    </a:accent1>
    <a:accent2>
      <a:srgbClr val="8CC63F"/>
    </a:accent2>
    <a:accent3>
      <a:srgbClr val="A5A5A5"/>
    </a:accent3>
    <a:accent4>
      <a:srgbClr val="F89C1B"/>
    </a:accent4>
    <a:accent5>
      <a:srgbClr val="016AB5"/>
    </a:accent5>
    <a:accent6>
      <a:srgbClr val="F87A00"/>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FD510439A83649B5E21A2C7AB7ED9F" ma:contentTypeVersion="4" ma:contentTypeDescription="Create a new document." ma:contentTypeScope="" ma:versionID="9093032db06382ba82915cf50f600509">
  <xsd:schema xmlns:xsd="http://www.w3.org/2001/XMLSchema" xmlns:xs="http://www.w3.org/2001/XMLSchema" xmlns:p="http://schemas.microsoft.com/office/2006/metadata/properties" xmlns:ns2="5742d57d-2c17-4fb0-91f0-23904aa490a0" xmlns:ns3="f0c2aa77-43bd-4be8-b71e-f4c42958c9cc" targetNamespace="http://schemas.microsoft.com/office/2006/metadata/properties" ma:root="true" ma:fieldsID="b4b46a23f717908187d589b0685c10e6" ns2:_="" ns3:_="">
    <xsd:import namespace="5742d57d-2c17-4fb0-91f0-23904aa490a0"/>
    <xsd:import namespace="f0c2aa77-43bd-4be8-b71e-f4c42958c9c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2d57d-2c17-4fb0-91f0-23904aa490a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c2aa77-43bd-4be8-b71e-f4c42958c9c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5742d57d-2c17-4fb0-91f0-23904aa490a0">DRQURPSXRXJR-210951103-64</_dlc_DocId>
    <_dlc_DocIdUrl xmlns="5742d57d-2c17-4fb0-91f0-23904aa490a0">
      <Url>https://gets.sharepoint.com/sites/DBHDDCollab/adminops/DLT/_layouts/15/DocIdRedir.aspx?ID=DRQURPSXRXJR-210951103-64</Url>
      <Description>DRQURPSXRXJR-210951103-64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1CD5C3D-15ED-4F9F-BE03-80635E5A58AF}">
  <ds:schemaRefs>
    <ds:schemaRef ds:uri="5742d57d-2c17-4fb0-91f0-23904aa490a0"/>
    <ds:schemaRef ds:uri="f0c2aa77-43bd-4be8-b71e-f4c42958c9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361062-0C7E-42C4-9F09-65E07B1B344A}">
  <ds:schemaRefs>
    <ds:schemaRef ds:uri="http://schemas.microsoft.com/sharepoint/v3/contenttype/forms"/>
  </ds:schemaRefs>
</ds:datastoreItem>
</file>

<file path=customXml/itemProps3.xml><?xml version="1.0" encoding="utf-8"?>
<ds:datastoreItem xmlns:ds="http://schemas.openxmlformats.org/officeDocument/2006/customXml" ds:itemID="{B012915A-A716-4CEC-98C9-A7EEF5958517}">
  <ds:schemaRefs>
    <ds:schemaRef ds:uri="f0c2aa77-43bd-4be8-b71e-f4c42958c9cc"/>
    <ds:schemaRef ds:uri="http://purl.org/dc/dcmitype/"/>
    <ds:schemaRef ds:uri="http://www.w3.org/XML/1998/namespace"/>
    <ds:schemaRef ds:uri="http://schemas.microsoft.com/office/infopath/2007/PartnerControls"/>
    <ds:schemaRef ds:uri="http://schemas.microsoft.com/office/2006/documentManagement/types"/>
    <ds:schemaRef ds:uri="http://purl.org/dc/terms/"/>
    <ds:schemaRef ds:uri="http://purl.org/dc/elements/1.1/"/>
    <ds:schemaRef ds:uri="5742d57d-2c17-4fb0-91f0-23904aa490a0"/>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1893373C-066C-42E5-84EF-5B442746F0B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2200</TotalTime>
  <Words>3192</Words>
  <Application>Microsoft Office PowerPoint</Application>
  <PresentationFormat>Widescreen</PresentationFormat>
  <Paragraphs>383</Paragraphs>
  <Slides>22</Slides>
  <Notes>22</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5" baseType="lpstr">
      <vt:lpstr>Arial</vt:lpstr>
      <vt:lpstr>Arial</vt:lpstr>
      <vt:lpstr>Arial Black</vt:lpstr>
      <vt:lpstr>Calibri</vt:lpstr>
      <vt:lpstr>Courier New</vt:lpstr>
      <vt:lpstr>Franklin Gothic Medium</vt:lpstr>
      <vt:lpstr>Georgia</vt:lpstr>
      <vt:lpstr>Helvetica LT Std Cond</vt:lpstr>
      <vt:lpstr>Poppins Medium</vt:lpstr>
      <vt:lpstr>Söhne</vt:lpstr>
      <vt:lpstr>Wingdings</vt:lpstr>
      <vt:lpstr>Office Theme</vt:lpstr>
      <vt:lpstr>think-cell Slide</vt:lpstr>
      <vt:lpstr>PowerPoint Presentation</vt:lpstr>
      <vt:lpstr>BE DBHDD $1.5 Billion agency serving as Georgia’s leader in prevention and behavioral crisis response and Georgia’s safety net provider of mental healthcare, substance use treatment and disability support.</vt:lpstr>
      <vt:lpstr>DBHDD: The Provider Network</vt:lpstr>
      <vt:lpstr>PowerPoint Presentation</vt:lpstr>
      <vt:lpstr>PowerPoint Presentation</vt:lpstr>
      <vt:lpstr>Crisis Episodes by Prevalence</vt:lpstr>
      <vt:lpstr>PowerPoint Presentation</vt:lpstr>
      <vt:lpstr>PowerPoint Presentation</vt:lpstr>
      <vt:lpstr>Data-Driven Decision-Making: Shaping Our Department's Priorities</vt:lpstr>
      <vt:lpstr>#1: Workforce Innovations Report</vt:lpstr>
      <vt:lpstr>#2 Provider Rates for NOW/COMP Waiver Programs</vt:lpstr>
      <vt:lpstr>#2: Provider Rates for Behavioral Health</vt:lpstr>
      <vt:lpstr>#3: Bed Projections for Behavioral Health Crisis Care</vt:lpstr>
      <vt:lpstr>#3: Bed Projections Forensic Treatment</vt:lpstr>
      <vt:lpstr>#4 Georgia Sheriffs’ Mental Health Transport Study</vt:lpstr>
      <vt:lpstr>#4 Transport Study: Preliminary Findings</vt:lpstr>
      <vt:lpstr>#4 Transport Study: Preliminary Findings</vt:lpstr>
      <vt:lpstr>#4 County-Level Mental Health Transport Findings (All Data)</vt:lpstr>
      <vt:lpstr>#4 Transport Study: Looking Ahead</vt:lpstr>
      <vt:lpstr>Forensic Code Update</vt:lpstr>
      <vt:lpstr>Jail In-Reach Programming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Bielecki, Patryk</dc:creator>
  <cp:lastModifiedBy>Thompson-Mosley, Denise</cp:lastModifiedBy>
  <cp:revision>29</cp:revision>
  <cp:lastPrinted>2023-12-14T22:03:34Z</cp:lastPrinted>
  <dcterms:created xsi:type="dcterms:W3CDTF">2023-04-28T12:52:56Z</dcterms:created>
  <dcterms:modified xsi:type="dcterms:W3CDTF">2024-02-02T14:28:33Z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0x0101004BFD510439A83649B5E21A2C7AB7ED9F</vt:lpwstr>
  </property>
  <property fmtid="{D5CDD505-2E9C-101B-9397-08002B2CF9AE}" pid="3" name="_dlc_DocIdItemGuid">
    <vt:lpwstr>03a8f8f2-2c6b-42d6-b44c-6e9341cbce5d</vt:lpwstr>
  </property>
</Properties>
</file>