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971" r:id="rId5"/>
  </p:sldMasterIdLst>
  <p:notesMasterIdLst>
    <p:notesMasterId r:id="rId16"/>
  </p:notesMasterIdLst>
  <p:sldIdLst>
    <p:sldId id="2126" r:id="rId6"/>
    <p:sldId id="2309" r:id="rId7"/>
    <p:sldId id="2311" r:id="rId8"/>
    <p:sldId id="2347" r:id="rId9"/>
    <p:sldId id="2174" r:id="rId10"/>
    <p:sldId id="2312" r:id="rId11"/>
    <p:sldId id="2346" r:id="rId12"/>
    <p:sldId id="2035" r:id="rId13"/>
    <p:sldId id="2349" r:id="rId14"/>
    <p:sldId id="2348" r:id="rId15"/>
  </p:sldIdLst>
  <p:sldSz cx="24377650" cy="13716000"/>
  <p:notesSz cx="7010400" cy="9236075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aining" id="{D51B823D-0F6D-4AEF-8CB0-BB8FAB84A0F7}">
          <p14:sldIdLst>
            <p14:sldId id="2126"/>
            <p14:sldId id="2309"/>
            <p14:sldId id="2311"/>
            <p14:sldId id="2347"/>
            <p14:sldId id="2174"/>
            <p14:sldId id="2312"/>
            <p14:sldId id="2346"/>
            <p14:sldId id="2035"/>
            <p14:sldId id="2349"/>
            <p14:sldId id="2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136" userDrawn="1">
          <p15:clr>
            <a:srgbClr val="A4A3A4"/>
          </p15:clr>
        </p15:guide>
        <p15:guide id="4" pos="14278" userDrawn="1">
          <p15:clr>
            <a:srgbClr val="A4A3A4"/>
          </p15:clr>
        </p15:guide>
        <p15:guide id="5" pos="1078" userDrawn="1">
          <p15:clr>
            <a:srgbClr val="A4A3A4"/>
          </p15:clr>
        </p15:guide>
        <p15:guide id="7" pos="7678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  <p15:guide id="9" orient="horz" pos="8640" userDrawn="1">
          <p15:clr>
            <a:srgbClr val="A4A3A4"/>
          </p15:clr>
        </p15:guide>
        <p15:guide id="10" orient="horz" pos="46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3" clrIdx="0"/>
  <p:cmAuthor id="2" name="Microsoft Office User" initials="Office [2]" lastIdx="1" clrIdx="1"/>
  <p:cmAuthor id="3" name="Tina Moore" initials="TM" lastIdx="13" clrIdx="2">
    <p:extLst>
      <p:ext uri="{19B8F6BF-5375-455C-9EA6-DF929625EA0E}">
        <p15:presenceInfo xmlns:p15="http://schemas.microsoft.com/office/powerpoint/2012/main" userId="S::tina.moore@dca.ga.gov::ee3db53e-add5-4bfd-9d1a-b9ac7cbdd687" providerId="AD"/>
      </p:ext>
    </p:extLst>
  </p:cmAuthor>
  <p:cmAuthor id="4" name="Cynthia Patterson" initials="CP" lastIdx="2" clrIdx="3">
    <p:extLst>
      <p:ext uri="{19B8F6BF-5375-455C-9EA6-DF929625EA0E}">
        <p15:presenceInfo xmlns:p15="http://schemas.microsoft.com/office/powerpoint/2012/main" userId="S::cynthia.patterson@dca.ga.gov::0b40024b-8d95-496e-9d98-9ae53eff9332" providerId="AD"/>
      </p:ext>
    </p:extLst>
  </p:cmAuthor>
  <p:cmAuthor id="5" name="Saniya Bhamani" initials="SB" lastIdx="9" clrIdx="4">
    <p:extLst>
      <p:ext uri="{19B8F6BF-5375-455C-9EA6-DF929625EA0E}">
        <p15:presenceInfo xmlns:p15="http://schemas.microsoft.com/office/powerpoint/2012/main" userId="S::saniya.bhamani@jabian.com::054b4f76-1284-474f-a210-0d1da752bed2" providerId="AD"/>
      </p:ext>
    </p:extLst>
  </p:cmAuthor>
  <p:cmAuthor id="6" name="Daphne M. Walker" initials="DMW" lastIdx="1" clrIdx="5">
    <p:extLst>
      <p:ext uri="{19B8F6BF-5375-455C-9EA6-DF929625EA0E}">
        <p15:presenceInfo xmlns:p15="http://schemas.microsoft.com/office/powerpoint/2012/main" userId="S::daphne.walker@dca.ga.gov::5898b851-7605-4bad-bbbb-3fd2e07910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B1F4D"/>
    <a:srgbClr val="00B8DB"/>
    <a:srgbClr val="EC72A5"/>
    <a:srgbClr val="2D1E42"/>
    <a:srgbClr val="583F52"/>
    <a:srgbClr val="4AEDDE"/>
    <a:srgbClr val="FA5C79"/>
    <a:srgbClr val="F6DC0D"/>
    <a:srgbClr val="FDEA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3B8D2-8C8B-4141-B4A7-5B0EBCC54E71}" v="9" dt="2021-08-05T19:41:03.4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114"/>
      </p:cViewPr>
      <p:guideLst>
        <p:guide orient="horz" pos="8136"/>
        <p:guide pos="14278"/>
        <p:guide pos="1078"/>
        <p:guide pos="7678"/>
        <p:guide orient="horz" pos="504"/>
        <p:guide orient="horz" pos="8640"/>
        <p:guide orient="horz" pos="46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 b="0" i="0">
                <a:latin typeface="Nunito Light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 b="0" i="0">
                <a:latin typeface="Nunito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 b="0" i="0">
                <a:latin typeface="Nunito Light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 b="0" i="0">
                <a:latin typeface="Nunito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Nunito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Nunito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Nunito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Nunito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Nunito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232313" y="-11915775"/>
            <a:ext cx="22375813" cy="1259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1" y="4387136"/>
            <a:ext cx="5579110" cy="412737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311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232313" y="-11915775"/>
            <a:ext cx="22375813" cy="1259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1" y="4387136"/>
            <a:ext cx="5579110" cy="412737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909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232313" y="-11915775"/>
            <a:ext cx="22375813" cy="1259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1" y="4387136"/>
            <a:ext cx="5579110" cy="412737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indent="-6447" algn="just">
              <a:lnSpc>
                <a:spcPct val="107000"/>
              </a:lnSpc>
              <a:spcAft>
                <a:spcPts val="812"/>
              </a:spcAft>
            </a:pPr>
            <a:endParaRPr lang="en-US">
              <a:solidFill>
                <a:srgbClr val="3B1F4D"/>
              </a:solidFill>
              <a:ea typeface="Arial" panose="020B0604020202020204" pitchFamily="34" charset="0"/>
              <a:cs typeface="Arial" panose="020B0604020202020204" pitchFamily="34" charset="0"/>
            </a:endParaRPr>
          </a:p>
          <a:p>
            <a:pPr indent="-6447" algn="just">
              <a:lnSpc>
                <a:spcPct val="107000"/>
              </a:lnSpc>
              <a:spcAft>
                <a:spcPts val="812"/>
              </a:spcAft>
            </a:pPr>
            <a:endParaRPr lang="en-US">
              <a:solidFill>
                <a:srgbClr val="3B1F4D"/>
              </a:solidFill>
              <a:ea typeface="Arial" panose="020B0604020202020204" pitchFamily="34" charset="0"/>
              <a:cs typeface="Arial" panose="020B0604020202020204" pitchFamily="34" charset="0"/>
            </a:endParaRPr>
          </a:p>
          <a:p>
            <a:pPr indent="-6447" algn="just">
              <a:lnSpc>
                <a:spcPct val="107000"/>
              </a:lnSpc>
              <a:spcAft>
                <a:spcPts val="812"/>
              </a:spcAft>
            </a:pPr>
            <a:endParaRPr lang="en-US">
              <a:solidFill>
                <a:srgbClr val="3B1F4D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6447" algn="just">
              <a:lnSpc>
                <a:spcPct val="107000"/>
              </a:lnSpc>
              <a:spcAft>
                <a:spcPts val="812"/>
              </a:spcAft>
            </a:pPr>
            <a:endParaRPr lang="en-US">
              <a:solidFill>
                <a:srgbClr val="3B1F4D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974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232313" y="-11915775"/>
            <a:ext cx="22375813" cy="1259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1" y="4387136"/>
            <a:ext cx="5579110" cy="412737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15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232313" y="-11915775"/>
            <a:ext cx="22375813" cy="1259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1" y="4387136"/>
            <a:ext cx="5579110" cy="412737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19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7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433F070C-0166-4804-B505-59E6B3ED79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33600" y="3370263"/>
            <a:ext cx="9430871" cy="67913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BD95895-EA7A-4967-BD15-639BF6D80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29597" y="3338393"/>
            <a:ext cx="9430871" cy="68897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9E891065-A820-498C-8FF0-5BF7C34C0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2027216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 userDrawn="1"/>
        </p:nvGrpSpPr>
        <p:grpSpPr>
          <a:xfrm rot="10800000">
            <a:off x="-24964" y="10969126"/>
            <a:ext cx="24535152" cy="4304369"/>
            <a:chOff x="0" y="-156114"/>
            <a:chExt cx="24535152" cy="4304369"/>
          </a:xfrm>
        </p:grpSpPr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1" name="Freeform 50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2" name="Freeform 51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3" name="Freeform 52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4" name="Freeform 53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5" name="Freeform 54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6" name="Freeform 55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7" name="Freeform 56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9" name="Freeform 58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0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1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2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3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4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5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6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7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8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9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0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1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2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3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4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D3F431-7229-4586-9308-70494B95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A2AF0-8544-4962-8CD0-4D3519F0A9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4253795"/>
            <a:ext cx="21024850" cy="6612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0595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7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433F070C-0166-4804-B505-59E6B3ED79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33600" y="3370263"/>
            <a:ext cx="9430871" cy="67913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BD95895-EA7A-4967-BD15-639BF6D80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29597" y="3338393"/>
            <a:ext cx="9430871" cy="68897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9E891065-A820-498C-8FF0-5BF7C34C0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2027216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30589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7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0278F0-A7EE-4C0F-AE34-0F63E88B4D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00136" y="407538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FA9BF0F8-15A7-4935-BB15-9992397DF4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06116" y="407538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" name="Text Placeholder 29">
            <a:extLst>
              <a:ext uri="{FF2B5EF4-FFF2-40B4-BE49-F238E27FC236}">
                <a16:creationId xmlns:a16="http://schemas.microsoft.com/office/drawing/2014/main" id="{FBCC1BAF-5D04-4417-B1CD-ECAC832900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53126" y="407035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BE037159-B21C-422F-8067-D747ABA8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786232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871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420AD4-248A-4070-B79E-6CFF4FAFA7C7}"/>
              </a:ext>
            </a:extLst>
          </p:cNvPr>
          <p:cNvSpPr/>
          <p:nvPr userDrawn="1"/>
        </p:nvSpPr>
        <p:spPr>
          <a:xfrm>
            <a:off x="0" y="0"/>
            <a:ext cx="11351942" cy="137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  <a:latin typeface="Nunito Light" charset="0"/>
            </a:endParaRPr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4433683" y="3094762"/>
            <a:ext cx="6550131" cy="7515923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714AD-FA2E-4F39-A54A-FD2E9E5003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35825" y="3094761"/>
            <a:ext cx="8801869" cy="75159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6213006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F6B2CF7-0E70-4B13-AF20-5E4E34F1911D}"/>
              </a:ext>
            </a:extLst>
          </p:cNvPr>
          <p:cNvGrpSpPr/>
          <p:nvPr userDrawn="1"/>
        </p:nvGrpSpPr>
        <p:grpSpPr>
          <a:xfrm>
            <a:off x="0" y="-1582768"/>
            <a:ext cx="24535152" cy="4304369"/>
            <a:chOff x="0" y="-156114"/>
            <a:chExt cx="24535152" cy="4304369"/>
          </a:xfrm>
        </p:grpSpPr>
        <p:sp>
          <p:nvSpPr>
            <p:cNvPr id="6" name="Freeform 130">
              <a:extLst>
                <a:ext uri="{FF2B5EF4-FFF2-40B4-BE49-F238E27FC236}">
                  <a16:creationId xmlns:a16="http://schemas.microsoft.com/office/drawing/2014/main" id="{B82AF1FE-44EB-4941-B4B4-ACE317CC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7" name="Freeform 131">
              <a:extLst>
                <a:ext uri="{FF2B5EF4-FFF2-40B4-BE49-F238E27FC236}">
                  <a16:creationId xmlns:a16="http://schemas.microsoft.com/office/drawing/2014/main" id="{7125398F-1D77-4BF8-B489-530A4A7C2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8" name="Freeform 132">
              <a:extLst>
                <a:ext uri="{FF2B5EF4-FFF2-40B4-BE49-F238E27FC236}">
                  <a16:creationId xmlns:a16="http://schemas.microsoft.com/office/drawing/2014/main" id="{B2B1DB02-886D-4A0F-9CE1-8A4F7B2E5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9" name="Freeform 133">
              <a:extLst>
                <a:ext uri="{FF2B5EF4-FFF2-40B4-BE49-F238E27FC236}">
                  <a16:creationId xmlns:a16="http://schemas.microsoft.com/office/drawing/2014/main" id="{A8418F68-F582-4A55-9390-F6D4EBD8E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0" name="Freeform 134">
              <a:extLst>
                <a:ext uri="{FF2B5EF4-FFF2-40B4-BE49-F238E27FC236}">
                  <a16:creationId xmlns:a16="http://schemas.microsoft.com/office/drawing/2014/main" id="{D0EFF7BC-F770-472B-B7F7-1D1C7DF6E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1" name="Freeform 135">
              <a:extLst>
                <a:ext uri="{FF2B5EF4-FFF2-40B4-BE49-F238E27FC236}">
                  <a16:creationId xmlns:a16="http://schemas.microsoft.com/office/drawing/2014/main" id="{BEAE1B10-43C6-41A7-8E03-D416B5947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2" name="Freeform 136">
              <a:extLst>
                <a:ext uri="{FF2B5EF4-FFF2-40B4-BE49-F238E27FC236}">
                  <a16:creationId xmlns:a16="http://schemas.microsoft.com/office/drawing/2014/main" id="{2F7DB26C-3002-4265-B159-766D03E29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3" name="Freeform 137">
              <a:extLst>
                <a:ext uri="{FF2B5EF4-FFF2-40B4-BE49-F238E27FC236}">
                  <a16:creationId xmlns:a16="http://schemas.microsoft.com/office/drawing/2014/main" id="{9F179140-548A-4B8E-BDD5-3C117B06B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4" name="Freeform 138">
              <a:extLst>
                <a:ext uri="{FF2B5EF4-FFF2-40B4-BE49-F238E27FC236}">
                  <a16:creationId xmlns:a16="http://schemas.microsoft.com/office/drawing/2014/main" id="{DE75C889-A6BE-458E-9CAE-FE98EDAA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5" name="Freeform 139">
              <a:extLst>
                <a:ext uri="{FF2B5EF4-FFF2-40B4-BE49-F238E27FC236}">
                  <a16:creationId xmlns:a16="http://schemas.microsoft.com/office/drawing/2014/main" id="{A4210FCD-D640-4C61-9C9B-CBAA9468D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A0DCE87B-EA05-4FAD-91BF-68CEBFC00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A086AAC-9471-4D18-B12D-DE49D1927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7BFB4B5-3E07-41D2-96FE-C839E3B0C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E48CFBA-CEA7-4458-B80C-8ADD0881D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4DE53C89-C6CC-45BB-AE89-7E38A8796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8C17C56-B994-40CA-8E34-4C4BA2CE2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9F178E1-4E12-4131-8137-FA70CFD61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CF1A50DA-B598-4643-BC82-56DDBAF2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A88E0F4-4074-40A2-8693-121174ECF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BAD1DA1-0212-472A-9628-2D03BFE2F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ABB5E29-FB15-4561-9CEF-662445AA3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8AFBACE4-8F13-4A5A-8025-09011D0EB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33E713D7-97F2-4482-B4F2-BD32A3419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CB4D932-3189-4141-9BEC-0A7906A85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20CE6FFA-BB60-49C0-9697-CCC0C4323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latin typeface="Nunito Light" charset="0"/>
              </a:endParaRP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96C360B4-A474-4EF0-90E8-A21611A12F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8240178" y="9347444"/>
            <a:ext cx="7897294" cy="2890514"/>
          </a:xfrm>
          <a:prstGeom prst="rect">
            <a:avLst/>
          </a:prstGeom>
        </p:spPr>
      </p:pic>
      <p:sp>
        <p:nvSpPr>
          <p:cNvPr id="32" name="Title 31">
            <a:extLst>
              <a:ext uri="{FF2B5EF4-FFF2-40B4-BE49-F238E27FC236}">
                <a16:creationId xmlns:a16="http://schemas.microsoft.com/office/drawing/2014/main" id="{CC6C8EDB-C95F-43D9-AFE6-0532D2407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455" y="5705459"/>
            <a:ext cx="21024850" cy="1642810"/>
          </a:xfrm>
          <a:prstGeom prst="rect">
            <a:avLst/>
          </a:prstGeom>
        </p:spPr>
        <p:txBody>
          <a:bodyPr anchor="b"/>
          <a:lstStyle>
            <a:lvl1pPr algn="ctr">
              <a:defRPr sz="8800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2CB7C0B-9645-4344-A430-CB3F6622CB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50213" y="7477125"/>
            <a:ext cx="7897812" cy="968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+mn-lt"/>
              </a:defRPr>
            </a:lvl1pPr>
            <a:lvl2pPr>
              <a:defRPr sz="3600">
                <a:latin typeface="+mn-lt"/>
              </a:defRPr>
            </a:lvl2pPr>
            <a:lvl3pPr>
              <a:defRPr sz="3200">
                <a:latin typeface="+mn-lt"/>
              </a:defRPr>
            </a:lvl3pPr>
            <a:lvl4pPr>
              <a:defRPr sz="2800">
                <a:latin typeface="+mn-lt"/>
              </a:defRPr>
            </a:lvl4pPr>
            <a:lvl5pPr>
              <a:defRPr sz="2800">
                <a:latin typeface="+mn-lt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7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 userDrawn="1"/>
        </p:nvGrpSpPr>
        <p:grpSpPr>
          <a:xfrm rot="10800000">
            <a:off x="-24964" y="10969126"/>
            <a:ext cx="24535152" cy="4304369"/>
            <a:chOff x="0" y="-156114"/>
            <a:chExt cx="24535152" cy="4304369"/>
          </a:xfrm>
        </p:grpSpPr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1" name="Freeform 50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2" name="Freeform 51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3" name="Freeform 52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4" name="Freeform 53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5" name="Freeform 54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6" name="Freeform 55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7" name="Freeform 56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59" name="Freeform 58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0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1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2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3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4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5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6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7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8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9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0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1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2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3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4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D3F431-7229-4586-9308-70494B95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786232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180232F5-694D-43EA-856D-7584B5349FC6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3774142" y="3226551"/>
            <a:ext cx="14917737" cy="7640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520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4054689" y="3483451"/>
            <a:ext cx="7801263" cy="65051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9" name="Freeform 18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0" name="Freeform 19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1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2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3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4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5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6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7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8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9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0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1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2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3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4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5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C5734-18C5-4675-A795-CAA5AE6D51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20850" y="3441699"/>
            <a:ext cx="10706975" cy="654685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344EC7-929B-4DFB-8611-2C0463D8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88078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39371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5DB8F-4897-4AFD-BF9A-A0F5AECC8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485308"/>
            <a:ext cx="21024850" cy="2651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13300">
                <a:solidFill>
                  <a:schemeClr val="accent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650FF-5935-4954-A918-5C5E0839FE6A}"/>
              </a:ext>
            </a:extLst>
          </p:cNvPr>
          <p:cNvSpPr/>
          <p:nvPr userDrawn="1"/>
        </p:nvSpPr>
        <p:spPr>
          <a:xfrm>
            <a:off x="15835816" y="0"/>
            <a:ext cx="8541834" cy="137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unito Light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6CE11C-4BF4-4113-A03B-E2BA9B6D4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</a:blip>
          <a:stretch>
            <a:fillRect/>
          </a:stretch>
        </p:blipFill>
        <p:spPr>
          <a:xfrm>
            <a:off x="16158086" y="5176395"/>
            <a:ext cx="7897294" cy="289051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285A27-C160-468C-9A65-02D9EBA023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71600" y="9556937"/>
            <a:ext cx="7386637" cy="148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9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770022" y="2436714"/>
            <a:ext cx="4290417" cy="7627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5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6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7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4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5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6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7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8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9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C7626E8-95E4-411C-9A38-5F30A1C66D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5888" y="2654300"/>
            <a:ext cx="10488612" cy="7626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3343134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1442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7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0278F0-A7EE-4C0F-AE34-0F63E88B4D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00136" y="407538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FA9BF0F8-15A7-4935-BB15-9992397DF4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06116" y="407538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" name="Text Placeholder 29">
            <a:extLst>
              <a:ext uri="{FF2B5EF4-FFF2-40B4-BE49-F238E27FC236}">
                <a16:creationId xmlns:a16="http://schemas.microsoft.com/office/drawing/2014/main" id="{FBCC1BAF-5D04-4417-B1CD-ECAC832900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53126" y="4070350"/>
            <a:ext cx="6669088" cy="4876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BE037159-B21C-422F-8067-D747ABA8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786232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4721325"/>
      </p:ext>
    </p:extLst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ive Break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905212" y="1952726"/>
            <a:ext cx="8420998" cy="8420998"/>
          </a:xfrm>
          <a:custGeom>
            <a:avLst/>
            <a:gdLst>
              <a:gd name="connsiteX0" fmla="*/ 1794805 w 3589610"/>
              <a:gd name="connsiteY0" fmla="*/ 0 h 3589610"/>
              <a:gd name="connsiteX1" fmla="*/ 3589610 w 3589610"/>
              <a:gd name="connsiteY1" fmla="*/ 1794805 h 3589610"/>
              <a:gd name="connsiteX2" fmla="*/ 1794805 w 3589610"/>
              <a:gd name="connsiteY2" fmla="*/ 3589610 h 3589610"/>
              <a:gd name="connsiteX3" fmla="*/ 0 w 3589610"/>
              <a:gd name="connsiteY3" fmla="*/ 1794805 h 3589610"/>
              <a:gd name="connsiteX4" fmla="*/ 1794805 w 3589610"/>
              <a:gd name="connsiteY4" fmla="*/ 0 h 3589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9610" h="3589610">
                <a:moveTo>
                  <a:pt x="1794805" y="0"/>
                </a:moveTo>
                <a:cubicBezTo>
                  <a:pt x="2786048" y="0"/>
                  <a:pt x="3589610" y="803562"/>
                  <a:pt x="3589610" y="1794805"/>
                </a:cubicBezTo>
                <a:cubicBezTo>
                  <a:pt x="3589610" y="2786048"/>
                  <a:pt x="2786048" y="3589610"/>
                  <a:pt x="1794805" y="3589610"/>
                </a:cubicBezTo>
                <a:cubicBezTo>
                  <a:pt x="803562" y="3589610"/>
                  <a:pt x="0" y="2786048"/>
                  <a:pt x="0" y="1794805"/>
                </a:cubicBezTo>
                <a:cubicBezTo>
                  <a:pt x="0" y="803562"/>
                  <a:pt x="803562" y="0"/>
                  <a:pt x="179480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6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7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8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19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0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1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2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3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4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5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6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7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8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29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  <p:sp>
          <p:nvSpPr>
            <p:cNvPr id="30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 dirty="0">
                <a:latin typeface="Nunito Light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44D81-4D57-43C1-AA9A-0F7D08D9B6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3475" y="2330450"/>
            <a:ext cx="11295063" cy="78533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68872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F6B2CF7-0E70-4B13-AF20-5E4E34F1911D}"/>
              </a:ext>
            </a:extLst>
          </p:cNvPr>
          <p:cNvGrpSpPr/>
          <p:nvPr userDrawn="1"/>
        </p:nvGrpSpPr>
        <p:grpSpPr>
          <a:xfrm>
            <a:off x="0" y="-1582768"/>
            <a:ext cx="24535152" cy="4304369"/>
            <a:chOff x="0" y="-156114"/>
            <a:chExt cx="24535152" cy="4304369"/>
          </a:xfrm>
        </p:grpSpPr>
        <p:sp>
          <p:nvSpPr>
            <p:cNvPr id="6" name="Freeform 130">
              <a:extLst>
                <a:ext uri="{FF2B5EF4-FFF2-40B4-BE49-F238E27FC236}">
                  <a16:creationId xmlns:a16="http://schemas.microsoft.com/office/drawing/2014/main" id="{B82AF1FE-44EB-4941-B4B4-ACE317CC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7" name="Freeform 131">
              <a:extLst>
                <a:ext uri="{FF2B5EF4-FFF2-40B4-BE49-F238E27FC236}">
                  <a16:creationId xmlns:a16="http://schemas.microsoft.com/office/drawing/2014/main" id="{7125398F-1D77-4BF8-B489-530A4A7C2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8" name="Freeform 132">
              <a:extLst>
                <a:ext uri="{FF2B5EF4-FFF2-40B4-BE49-F238E27FC236}">
                  <a16:creationId xmlns:a16="http://schemas.microsoft.com/office/drawing/2014/main" id="{B2B1DB02-886D-4A0F-9CE1-8A4F7B2E5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9" name="Freeform 133">
              <a:extLst>
                <a:ext uri="{FF2B5EF4-FFF2-40B4-BE49-F238E27FC236}">
                  <a16:creationId xmlns:a16="http://schemas.microsoft.com/office/drawing/2014/main" id="{A8418F68-F582-4A55-9390-F6D4EBD8E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0" name="Freeform 134">
              <a:extLst>
                <a:ext uri="{FF2B5EF4-FFF2-40B4-BE49-F238E27FC236}">
                  <a16:creationId xmlns:a16="http://schemas.microsoft.com/office/drawing/2014/main" id="{D0EFF7BC-F770-472B-B7F7-1D1C7DF6E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1" name="Freeform 135">
              <a:extLst>
                <a:ext uri="{FF2B5EF4-FFF2-40B4-BE49-F238E27FC236}">
                  <a16:creationId xmlns:a16="http://schemas.microsoft.com/office/drawing/2014/main" id="{BEAE1B10-43C6-41A7-8E03-D416B5947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2" name="Freeform 136">
              <a:extLst>
                <a:ext uri="{FF2B5EF4-FFF2-40B4-BE49-F238E27FC236}">
                  <a16:creationId xmlns:a16="http://schemas.microsoft.com/office/drawing/2014/main" id="{2F7DB26C-3002-4265-B159-766D03E29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" name="Freeform 137">
              <a:extLst>
                <a:ext uri="{FF2B5EF4-FFF2-40B4-BE49-F238E27FC236}">
                  <a16:creationId xmlns:a16="http://schemas.microsoft.com/office/drawing/2014/main" id="{9F179140-548A-4B8E-BDD5-3C117B06B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" name="Freeform 138">
              <a:extLst>
                <a:ext uri="{FF2B5EF4-FFF2-40B4-BE49-F238E27FC236}">
                  <a16:creationId xmlns:a16="http://schemas.microsoft.com/office/drawing/2014/main" id="{DE75C889-A6BE-458E-9CAE-FE98EDAA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" name="Freeform 139">
              <a:extLst>
                <a:ext uri="{FF2B5EF4-FFF2-40B4-BE49-F238E27FC236}">
                  <a16:creationId xmlns:a16="http://schemas.microsoft.com/office/drawing/2014/main" id="{A4210FCD-D640-4C61-9C9B-CBAA9468D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A0DCE87B-EA05-4FAD-91BF-68CEBFC00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A086AAC-9471-4D18-B12D-DE49D1927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7BFB4B5-3E07-41D2-96FE-C839E3B0C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E48CFBA-CEA7-4458-B80C-8ADD0881D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4DE53C89-C6CC-45BB-AE89-7E38A8796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8C17C56-B994-40CA-8E34-4C4BA2CE2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9F178E1-4E12-4131-8137-FA70CFD61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CF1A50DA-B598-4643-BC82-56DDBAF2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A88E0F4-4074-40A2-8693-121174ECF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BAD1DA1-0212-472A-9628-2D03BFE2F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ABB5E29-FB15-4561-9CEF-662445AA3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8AFBACE4-8F13-4A5A-8025-09011D0EB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33E713D7-97F2-4482-B4F2-BD32A3419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CB4D932-3189-4141-9BEC-0A7906A85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20CE6FFA-BB60-49C0-9697-CCC0C4323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96C360B4-A474-4EF0-90E8-A21611A12F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40178" y="9347444"/>
            <a:ext cx="7897294" cy="2890514"/>
          </a:xfrm>
          <a:prstGeom prst="rect">
            <a:avLst/>
          </a:prstGeom>
        </p:spPr>
      </p:pic>
      <p:sp>
        <p:nvSpPr>
          <p:cNvPr id="32" name="Title 31">
            <a:extLst>
              <a:ext uri="{FF2B5EF4-FFF2-40B4-BE49-F238E27FC236}">
                <a16:creationId xmlns:a16="http://schemas.microsoft.com/office/drawing/2014/main" id="{CC6C8EDB-C95F-43D9-AFE6-0532D2407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455" y="5705459"/>
            <a:ext cx="21024850" cy="1642810"/>
          </a:xfrm>
          <a:prstGeom prst="rect">
            <a:avLst/>
          </a:prstGeom>
        </p:spPr>
        <p:txBody>
          <a:bodyPr anchor="b"/>
          <a:lstStyle>
            <a:lvl1pPr algn="ctr">
              <a:defRPr sz="88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2CB7C0B-9645-4344-A430-CB3F6622CB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50213" y="7477125"/>
            <a:ext cx="7897812" cy="968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+mn-lt"/>
              </a:defRPr>
            </a:lvl1pPr>
            <a:lvl2pPr>
              <a:defRPr sz="3600">
                <a:latin typeface="+mn-lt"/>
              </a:defRPr>
            </a:lvl2pPr>
            <a:lvl3pPr>
              <a:defRPr sz="3200">
                <a:latin typeface="+mn-lt"/>
              </a:defRPr>
            </a:lvl3pPr>
            <a:lvl4pPr>
              <a:defRPr sz="2800">
                <a:latin typeface="+mn-lt"/>
              </a:defRPr>
            </a:lvl4pPr>
            <a:lvl5pPr>
              <a:defRPr sz="2800">
                <a:latin typeface="+mn-lt"/>
              </a:defRPr>
            </a:lvl5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2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 userDrawn="1"/>
        </p:nvGrpSpPr>
        <p:grpSpPr>
          <a:xfrm rot="10800000">
            <a:off x="-24964" y="10969126"/>
            <a:ext cx="24535152" cy="4304369"/>
            <a:chOff x="0" y="-156114"/>
            <a:chExt cx="24535152" cy="4304369"/>
          </a:xfrm>
        </p:grpSpPr>
        <p:sp>
          <p:nvSpPr>
            <p:cNvPr id="50" name="Freeform 49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1" name="Freeform 50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2" name="Freeform 51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3" name="Freeform 52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4" name="Freeform 53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5" name="Freeform 54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6" name="Freeform 55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7" name="Freeform 56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8" name="Freeform 57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59" name="Freeform 58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0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1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2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3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4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5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6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7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8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9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0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1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2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3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4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D3F431-7229-4586-9308-70494B95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786232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180232F5-694D-43EA-856D-7584B5349FC6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3774142" y="3226551"/>
            <a:ext cx="14917737" cy="7640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7758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4054689" y="3483451"/>
            <a:ext cx="7801263" cy="65051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9" name="Freeform 18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0" name="Freeform 19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1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2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3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4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5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6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7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8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9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0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1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2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3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4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5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C5734-18C5-4675-A795-CAA5AE6D51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20850" y="3441699"/>
            <a:ext cx="10706975" cy="654685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344EC7-929B-4DFB-8611-2C0463D8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24850" cy="188078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19075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5DB8F-4897-4AFD-BF9A-A0F5AECC8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485308"/>
            <a:ext cx="21024850" cy="2651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13300">
                <a:solidFill>
                  <a:schemeClr val="accent2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650FF-5935-4954-A918-5C5E0839FE6A}"/>
              </a:ext>
            </a:extLst>
          </p:cNvPr>
          <p:cNvSpPr/>
          <p:nvPr userDrawn="1"/>
        </p:nvSpPr>
        <p:spPr>
          <a:xfrm>
            <a:off x="15835816" y="0"/>
            <a:ext cx="8541834" cy="137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unito Light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6CE11C-4BF4-4113-A03B-E2BA9B6D4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</a:blip>
          <a:stretch>
            <a:fillRect/>
          </a:stretch>
        </p:blipFill>
        <p:spPr>
          <a:xfrm>
            <a:off x="16158086" y="5176395"/>
            <a:ext cx="7897294" cy="289051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285A27-C160-468C-9A65-02D9EBA023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71600" y="9556937"/>
            <a:ext cx="7386637" cy="148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0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770022" y="2436714"/>
            <a:ext cx="4290417" cy="7627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/>
          </a:p>
        </p:txBody>
      </p:sp>
      <p:grpSp>
        <p:nvGrpSpPr>
          <p:cNvPr id="3" name="Group 2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5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6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7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9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0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1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2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3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4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5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6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7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8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9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C7626E8-95E4-411C-9A38-5F30A1C66D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545888" y="2654300"/>
            <a:ext cx="10488612" cy="7626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7461797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913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ive Break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3905212" y="1952726"/>
            <a:ext cx="8420998" cy="8420998"/>
          </a:xfrm>
          <a:custGeom>
            <a:avLst/>
            <a:gdLst>
              <a:gd name="connsiteX0" fmla="*/ 1794805 w 3589610"/>
              <a:gd name="connsiteY0" fmla="*/ 0 h 3589610"/>
              <a:gd name="connsiteX1" fmla="*/ 3589610 w 3589610"/>
              <a:gd name="connsiteY1" fmla="*/ 1794805 h 3589610"/>
              <a:gd name="connsiteX2" fmla="*/ 1794805 w 3589610"/>
              <a:gd name="connsiteY2" fmla="*/ 3589610 h 3589610"/>
              <a:gd name="connsiteX3" fmla="*/ 0 w 3589610"/>
              <a:gd name="connsiteY3" fmla="*/ 1794805 h 3589610"/>
              <a:gd name="connsiteX4" fmla="*/ 1794805 w 3589610"/>
              <a:gd name="connsiteY4" fmla="*/ 0 h 3589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9610" h="3589610">
                <a:moveTo>
                  <a:pt x="1794805" y="0"/>
                </a:moveTo>
                <a:cubicBezTo>
                  <a:pt x="2786048" y="0"/>
                  <a:pt x="3589610" y="803562"/>
                  <a:pt x="3589610" y="1794805"/>
                </a:cubicBezTo>
                <a:cubicBezTo>
                  <a:pt x="3589610" y="2786048"/>
                  <a:pt x="2786048" y="3589610"/>
                  <a:pt x="1794805" y="3589610"/>
                </a:cubicBezTo>
                <a:cubicBezTo>
                  <a:pt x="803562" y="3589610"/>
                  <a:pt x="0" y="2786048"/>
                  <a:pt x="0" y="1794805"/>
                </a:cubicBezTo>
                <a:cubicBezTo>
                  <a:pt x="0" y="803562"/>
                  <a:pt x="803562" y="0"/>
                  <a:pt x="179480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2400" b="0" i="0">
                <a:ln>
                  <a:noFill/>
                </a:ln>
                <a:solidFill>
                  <a:schemeClr val="tx2"/>
                </a:solidFill>
                <a:latin typeface="Nunito Light" charset="0"/>
                <a:ea typeface="Nunito Light" charset="0"/>
                <a:cs typeface="Nunito Light" charset="0"/>
              </a:defRPr>
            </a:lvl1pPr>
          </a:lstStyle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 rot="10800000">
            <a:off x="-23446" y="10974729"/>
            <a:ext cx="24535152" cy="4304369"/>
            <a:chOff x="0" y="-156114"/>
            <a:chExt cx="24535152" cy="4304369"/>
          </a:xfrm>
        </p:grpSpPr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9" name="Freeform 8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0" name="Freeform 9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1" name="Freeform 10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2" name="Freeform 11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3" name="Freeform 12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4" name="Freeform 13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5" name="Freeform 14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6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7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8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19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0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1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2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3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4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5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6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7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8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29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  <p:sp>
          <p:nvSpPr>
            <p:cNvPr id="30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b="0" i="0">
                <a:latin typeface="Nunito Light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44D81-4D57-43C1-AA9A-0F7D08D9B6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3475" y="2330450"/>
            <a:ext cx="11295063" cy="78533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947180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8" r:id="rId2"/>
    <p:sldLayoutId id="2147483966" r:id="rId3"/>
    <p:sldLayoutId id="2147483970" r:id="rId4"/>
    <p:sldLayoutId id="2147483958" r:id="rId5"/>
    <p:sldLayoutId id="2147483969" r:id="rId6"/>
    <p:sldLayoutId id="2147483959" r:id="rId7"/>
    <p:sldLayoutId id="2147483953" r:id="rId8"/>
    <p:sldLayoutId id="2147483956" r:id="rId9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725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 Light" charset="0"/>
          <a:ea typeface="Lato Light" charset="0"/>
          <a:cs typeface="Lato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eorgiarentalassistance.ga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../../Draft%20Training%20Modules/Training%20Decks/georgiarentalassistance.ga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rgiarentalassistance.ga.gov/" TargetMode="External"/><Relationship Id="rId2" Type="http://schemas.openxmlformats.org/officeDocument/2006/relationships/hyperlink" Target="mailto:Daphne.Walker@dca.ga.gov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g"/><Relationship Id="rId4" Type="http://schemas.openxmlformats.org/officeDocument/2006/relationships/hyperlink" Target="mailto:rentalassistance@dca.ga.go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1"/>
          <p:cNvSpPr txBox="1"/>
          <p:nvPr/>
        </p:nvSpPr>
        <p:spPr>
          <a:xfrm>
            <a:off x="-231790" y="2040842"/>
            <a:ext cx="243776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300" dirty="0">
                <a:latin typeface="+mj-lt"/>
                <a:ea typeface="Nunito" charset="0"/>
                <a:cs typeface="Nunito" charset="0"/>
              </a:rPr>
              <a:t>STATE OF GEORGIA</a:t>
            </a:r>
          </a:p>
          <a:p>
            <a:pPr algn="ctr"/>
            <a:r>
              <a:rPr lang="en-US" sz="6600" b="1" spc="300" dirty="0">
                <a:latin typeface="+mj-lt"/>
                <a:ea typeface="Nunito" charset="0"/>
                <a:cs typeface="Nunito" charset="0"/>
              </a:rPr>
              <a:t>Department of Community Affairs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1222255" y="4039951"/>
            <a:ext cx="2172324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b="1" dirty="0"/>
          </a:p>
          <a:p>
            <a:pPr algn="ctr"/>
            <a:r>
              <a:rPr lang="en-US" sz="7200" b="1" dirty="0"/>
              <a:t>Georgia Rental Assistance (GRA) Program</a:t>
            </a:r>
          </a:p>
          <a:p>
            <a:pPr algn="ctr"/>
            <a:r>
              <a:rPr lang="en-US" sz="7200" b="1" dirty="0"/>
              <a:t>State of Georgia Homeowner Assistance Fund</a:t>
            </a:r>
          </a:p>
          <a:p>
            <a:pPr algn="ctr"/>
            <a:endParaRPr lang="en-US" sz="7200" b="1" dirty="0"/>
          </a:p>
          <a:p>
            <a:pPr algn="ctr"/>
            <a:endParaRPr lang="en-US" sz="7200" b="1" dirty="0"/>
          </a:p>
          <a:p>
            <a:pPr algn="ctr"/>
            <a:endParaRPr lang="en-US" sz="7200" dirty="0"/>
          </a:p>
        </p:txBody>
      </p:sp>
      <p:grpSp>
        <p:nvGrpSpPr>
          <p:cNvPr id="130" name="Group 129"/>
          <p:cNvGrpSpPr/>
          <p:nvPr/>
        </p:nvGrpSpPr>
        <p:grpSpPr>
          <a:xfrm>
            <a:off x="0" y="-1582768"/>
            <a:ext cx="24535152" cy="4304369"/>
            <a:chOff x="0" y="-156114"/>
            <a:chExt cx="24535152" cy="4304369"/>
          </a:xfrm>
        </p:grpSpPr>
        <p:sp>
          <p:nvSpPr>
            <p:cNvPr id="131" name="Freeform 130"/>
            <p:cNvSpPr>
              <a:spLocks noChangeArrowheads="1"/>
            </p:cNvSpPr>
            <p:nvPr/>
          </p:nvSpPr>
          <p:spPr bwMode="auto">
            <a:xfrm>
              <a:off x="23378291" y="2431564"/>
              <a:ext cx="1134322" cy="1716691"/>
            </a:xfrm>
            <a:custGeom>
              <a:avLst/>
              <a:gdLst>
                <a:gd name="T0" fmla="*/ 0 w 1152"/>
                <a:gd name="T1" fmla="*/ 1739 h 1740"/>
                <a:gd name="T2" fmla="*/ 1151 w 1152"/>
                <a:gd name="T3" fmla="*/ 918 h 1740"/>
                <a:gd name="T4" fmla="*/ 1151 w 1152"/>
                <a:gd name="T5" fmla="*/ 0 h 1740"/>
                <a:gd name="T6" fmla="*/ 0 w 1152"/>
                <a:gd name="T7" fmla="*/ 1739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740">
                  <a:moveTo>
                    <a:pt x="0" y="1739"/>
                  </a:moveTo>
                  <a:lnTo>
                    <a:pt x="1151" y="918"/>
                  </a:lnTo>
                  <a:lnTo>
                    <a:pt x="1151" y="0"/>
                  </a:lnTo>
                  <a:lnTo>
                    <a:pt x="0" y="17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2" name="Freeform 131"/>
            <p:cNvSpPr>
              <a:spLocks noChangeArrowheads="1"/>
            </p:cNvSpPr>
            <p:nvPr/>
          </p:nvSpPr>
          <p:spPr bwMode="auto">
            <a:xfrm>
              <a:off x="23079221" y="-88970"/>
              <a:ext cx="1455931" cy="4233061"/>
            </a:xfrm>
            <a:custGeom>
              <a:avLst/>
              <a:gdLst>
                <a:gd name="T0" fmla="*/ 0 w 1479"/>
                <a:gd name="T1" fmla="*/ 0 h 4296"/>
                <a:gd name="T2" fmla="*/ 327 w 1479"/>
                <a:gd name="T3" fmla="*/ 4295 h 4296"/>
                <a:gd name="T4" fmla="*/ 1478 w 1479"/>
                <a:gd name="T5" fmla="*/ 2556 h 4296"/>
                <a:gd name="T6" fmla="*/ 1478 w 1479"/>
                <a:gd name="T7" fmla="*/ 0 h 4296"/>
                <a:gd name="T8" fmla="*/ 0 w 147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9" h="4296">
                  <a:moveTo>
                    <a:pt x="0" y="0"/>
                  </a:moveTo>
                  <a:lnTo>
                    <a:pt x="327" y="4295"/>
                  </a:lnTo>
                  <a:lnTo>
                    <a:pt x="1478" y="2556"/>
                  </a:lnTo>
                  <a:lnTo>
                    <a:pt x="147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3" name="Freeform 132"/>
            <p:cNvSpPr>
              <a:spLocks noChangeArrowheads="1"/>
            </p:cNvSpPr>
            <p:nvPr/>
          </p:nvSpPr>
          <p:spPr bwMode="auto">
            <a:xfrm>
              <a:off x="20776620" y="-88970"/>
              <a:ext cx="2646748" cy="4233061"/>
            </a:xfrm>
            <a:custGeom>
              <a:avLst/>
              <a:gdLst>
                <a:gd name="T0" fmla="*/ 0 w 2687"/>
                <a:gd name="T1" fmla="*/ 0 h 4296"/>
                <a:gd name="T2" fmla="*/ 2686 w 2687"/>
                <a:gd name="T3" fmla="*/ 4295 h 4296"/>
                <a:gd name="T4" fmla="*/ 2359 w 2687"/>
                <a:gd name="T5" fmla="*/ 0 h 4296"/>
                <a:gd name="T6" fmla="*/ 0 w 2687"/>
                <a:gd name="T7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7" h="4296">
                  <a:moveTo>
                    <a:pt x="0" y="0"/>
                  </a:moveTo>
                  <a:lnTo>
                    <a:pt x="2686" y="4295"/>
                  </a:lnTo>
                  <a:lnTo>
                    <a:pt x="235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4" name="Freeform 133"/>
            <p:cNvSpPr>
              <a:spLocks noChangeArrowheads="1"/>
            </p:cNvSpPr>
            <p:nvPr/>
          </p:nvSpPr>
          <p:spPr bwMode="auto">
            <a:xfrm>
              <a:off x="20420243" y="-88970"/>
              <a:ext cx="3003125" cy="4233061"/>
            </a:xfrm>
            <a:custGeom>
              <a:avLst/>
              <a:gdLst>
                <a:gd name="T0" fmla="*/ 0 w 3049"/>
                <a:gd name="T1" fmla="*/ 0 h 4296"/>
                <a:gd name="T2" fmla="*/ 43 w 3049"/>
                <a:gd name="T3" fmla="*/ 3187 h 4296"/>
                <a:gd name="T4" fmla="*/ 3048 w 3049"/>
                <a:gd name="T5" fmla="*/ 4295 h 4296"/>
                <a:gd name="T6" fmla="*/ 362 w 3049"/>
                <a:gd name="T7" fmla="*/ 0 h 4296"/>
                <a:gd name="T8" fmla="*/ 0 w 3049"/>
                <a:gd name="T9" fmla="*/ 0 h 4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9" h="4296">
                  <a:moveTo>
                    <a:pt x="0" y="0"/>
                  </a:moveTo>
                  <a:lnTo>
                    <a:pt x="43" y="3187"/>
                  </a:lnTo>
                  <a:lnTo>
                    <a:pt x="3048" y="4295"/>
                  </a:lnTo>
                  <a:lnTo>
                    <a:pt x="362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5" name="Freeform 134"/>
            <p:cNvSpPr>
              <a:spLocks noChangeArrowheads="1"/>
            </p:cNvSpPr>
            <p:nvPr/>
          </p:nvSpPr>
          <p:spPr bwMode="auto">
            <a:xfrm>
              <a:off x="17677877" y="-88971"/>
              <a:ext cx="2785824" cy="3142198"/>
            </a:xfrm>
            <a:custGeom>
              <a:avLst/>
              <a:gdLst>
                <a:gd name="T0" fmla="*/ 2126 w 2826"/>
                <a:gd name="T1" fmla="*/ 0 h 3188"/>
                <a:gd name="T2" fmla="*/ 0 w 2826"/>
                <a:gd name="T3" fmla="*/ 1954 h 3188"/>
                <a:gd name="T4" fmla="*/ 2825 w 2826"/>
                <a:gd name="T5" fmla="*/ 3187 h 3188"/>
                <a:gd name="T6" fmla="*/ 2782 w 2826"/>
                <a:gd name="T7" fmla="*/ 0 h 3188"/>
                <a:gd name="T8" fmla="*/ 2126 w 2826"/>
                <a:gd name="T9" fmla="*/ 0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6" h="3188">
                  <a:moveTo>
                    <a:pt x="2126" y="0"/>
                  </a:moveTo>
                  <a:lnTo>
                    <a:pt x="0" y="1954"/>
                  </a:lnTo>
                  <a:lnTo>
                    <a:pt x="2825" y="3187"/>
                  </a:lnTo>
                  <a:lnTo>
                    <a:pt x="2782" y="0"/>
                  </a:lnTo>
                  <a:lnTo>
                    <a:pt x="2126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6" name="Freeform 135"/>
            <p:cNvSpPr>
              <a:spLocks noChangeArrowheads="1"/>
            </p:cNvSpPr>
            <p:nvPr/>
          </p:nvSpPr>
          <p:spPr bwMode="auto">
            <a:xfrm>
              <a:off x="17608342" y="-88971"/>
              <a:ext cx="2168684" cy="1925303"/>
            </a:xfrm>
            <a:custGeom>
              <a:avLst/>
              <a:gdLst>
                <a:gd name="T0" fmla="*/ 0 w 2199"/>
                <a:gd name="T1" fmla="*/ 0 h 1955"/>
                <a:gd name="T2" fmla="*/ 72 w 2199"/>
                <a:gd name="T3" fmla="*/ 1954 h 1955"/>
                <a:gd name="T4" fmla="*/ 2198 w 2199"/>
                <a:gd name="T5" fmla="*/ 0 h 1955"/>
                <a:gd name="T6" fmla="*/ 0 w 2199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9" h="1955">
                  <a:moveTo>
                    <a:pt x="0" y="0"/>
                  </a:moveTo>
                  <a:lnTo>
                    <a:pt x="72" y="1954"/>
                  </a:lnTo>
                  <a:lnTo>
                    <a:pt x="2198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7" name="Freeform 136"/>
            <p:cNvSpPr>
              <a:spLocks noChangeArrowheads="1"/>
            </p:cNvSpPr>
            <p:nvPr/>
          </p:nvSpPr>
          <p:spPr bwMode="auto">
            <a:xfrm>
              <a:off x="14888518" y="-88734"/>
              <a:ext cx="2811899" cy="1925303"/>
            </a:xfrm>
            <a:custGeom>
              <a:avLst/>
              <a:gdLst>
                <a:gd name="T0" fmla="*/ 0 w 2852"/>
                <a:gd name="T1" fmla="*/ 0 h 1955"/>
                <a:gd name="T2" fmla="*/ 2851 w 2852"/>
                <a:gd name="T3" fmla="*/ 1954 h 1955"/>
                <a:gd name="T4" fmla="*/ 2779 w 2852"/>
                <a:gd name="T5" fmla="*/ 0 h 1955"/>
                <a:gd name="T6" fmla="*/ 0 w 2852"/>
                <a:gd name="T7" fmla="*/ 0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2" h="1955">
                  <a:moveTo>
                    <a:pt x="0" y="0"/>
                  </a:moveTo>
                  <a:lnTo>
                    <a:pt x="2851" y="1954"/>
                  </a:lnTo>
                  <a:lnTo>
                    <a:pt x="2779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8" name="Freeform 137"/>
            <p:cNvSpPr>
              <a:spLocks noChangeArrowheads="1"/>
            </p:cNvSpPr>
            <p:nvPr/>
          </p:nvSpPr>
          <p:spPr bwMode="auto">
            <a:xfrm>
              <a:off x="13589856" y="-88970"/>
              <a:ext cx="4137447" cy="3520308"/>
            </a:xfrm>
            <a:custGeom>
              <a:avLst/>
              <a:gdLst>
                <a:gd name="T0" fmla="*/ 0 w 4196"/>
                <a:gd name="T1" fmla="*/ 0 h 3572"/>
                <a:gd name="T2" fmla="*/ 1886 w 4196"/>
                <a:gd name="T3" fmla="*/ 3571 h 3572"/>
                <a:gd name="T4" fmla="*/ 4195 w 4196"/>
                <a:gd name="T5" fmla="*/ 1954 h 3572"/>
                <a:gd name="T6" fmla="*/ 1344 w 4196"/>
                <a:gd name="T7" fmla="*/ 0 h 3572"/>
                <a:gd name="T8" fmla="*/ 0 w 4196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6" h="3572">
                  <a:moveTo>
                    <a:pt x="0" y="0"/>
                  </a:moveTo>
                  <a:lnTo>
                    <a:pt x="1886" y="3571"/>
                  </a:lnTo>
                  <a:lnTo>
                    <a:pt x="4195" y="1954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39" name="Freeform 138"/>
            <p:cNvSpPr>
              <a:spLocks noChangeArrowheads="1"/>
            </p:cNvSpPr>
            <p:nvPr/>
          </p:nvSpPr>
          <p:spPr bwMode="auto">
            <a:xfrm>
              <a:off x="11104147" y="-111272"/>
              <a:ext cx="4346058" cy="3520308"/>
            </a:xfrm>
            <a:custGeom>
              <a:avLst/>
              <a:gdLst>
                <a:gd name="T0" fmla="*/ 965 w 4408"/>
                <a:gd name="T1" fmla="*/ 0 h 3572"/>
                <a:gd name="T2" fmla="*/ 0 w 4408"/>
                <a:gd name="T3" fmla="*/ 1760 h 3572"/>
                <a:gd name="T4" fmla="*/ 4407 w 4408"/>
                <a:gd name="T5" fmla="*/ 3571 h 3572"/>
                <a:gd name="T6" fmla="*/ 2521 w 4408"/>
                <a:gd name="T7" fmla="*/ 0 h 3572"/>
                <a:gd name="T8" fmla="*/ 965 w 4408"/>
                <a:gd name="T9" fmla="*/ 0 h 3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8" h="3572">
                  <a:moveTo>
                    <a:pt x="965" y="0"/>
                  </a:moveTo>
                  <a:lnTo>
                    <a:pt x="0" y="1760"/>
                  </a:lnTo>
                  <a:lnTo>
                    <a:pt x="4407" y="3571"/>
                  </a:lnTo>
                  <a:lnTo>
                    <a:pt x="2521" y="0"/>
                  </a:lnTo>
                  <a:lnTo>
                    <a:pt x="9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0" name="Freeform 139"/>
            <p:cNvSpPr>
              <a:spLocks noChangeArrowheads="1"/>
            </p:cNvSpPr>
            <p:nvPr/>
          </p:nvSpPr>
          <p:spPr bwMode="auto">
            <a:xfrm>
              <a:off x="9793019" y="-88970"/>
              <a:ext cx="369415" cy="195571"/>
            </a:xfrm>
            <a:custGeom>
              <a:avLst/>
              <a:gdLst>
                <a:gd name="T0" fmla="*/ 112 w 374"/>
                <a:gd name="T1" fmla="*/ 0 h 198"/>
                <a:gd name="T2" fmla="*/ 0 w 374"/>
                <a:gd name="T3" fmla="*/ 197 h 198"/>
                <a:gd name="T4" fmla="*/ 373 w 374"/>
                <a:gd name="T5" fmla="*/ 0 h 198"/>
                <a:gd name="T6" fmla="*/ 112 w 374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" h="198">
                  <a:moveTo>
                    <a:pt x="112" y="0"/>
                  </a:moveTo>
                  <a:lnTo>
                    <a:pt x="0" y="197"/>
                  </a:lnTo>
                  <a:lnTo>
                    <a:pt x="373" y="0"/>
                  </a:lnTo>
                  <a:lnTo>
                    <a:pt x="112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1" name="Freeform 13"/>
            <p:cNvSpPr>
              <a:spLocks noChangeArrowheads="1"/>
            </p:cNvSpPr>
            <p:nvPr/>
          </p:nvSpPr>
          <p:spPr bwMode="auto">
            <a:xfrm>
              <a:off x="9698211" y="-88970"/>
              <a:ext cx="225996" cy="195571"/>
            </a:xfrm>
            <a:custGeom>
              <a:avLst/>
              <a:gdLst>
                <a:gd name="T0" fmla="*/ 0 w 231"/>
                <a:gd name="T1" fmla="*/ 0 h 198"/>
                <a:gd name="T2" fmla="*/ 118 w 231"/>
                <a:gd name="T3" fmla="*/ 197 h 198"/>
                <a:gd name="T4" fmla="*/ 230 w 231"/>
                <a:gd name="T5" fmla="*/ 0 h 198"/>
                <a:gd name="T6" fmla="*/ 0 w 231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98">
                  <a:moveTo>
                    <a:pt x="0" y="0"/>
                  </a:moveTo>
                  <a:lnTo>
                    <a:pt x="118" y="197"/>
                  </a:lnTo>
                  <a:lnTo>
                    <a:pt x="230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2" name="Freeform 14"/>
            <p:cNvSpPr>
              <a:spLocks noChangeArrowheads="1"/>
            </p:cNvSpPr>
            <p:nvPr/>
          </p:nvSpPr>
          <p:spPr bwMode="auto">
            <a:xfrm>
              <a:off x="8502000" y="61758"/>
              <a:ext cx="2646751" cy="2259950"/>
            </a:xfrm>
            <a:custGeom>
              <a:avLst/>
              <a:gdLst>
                <a:gd name="T0" fmla="*/ 2685 w 2686"/>
                <a:gd name="T1" fmla="*/ 1563 h 2292"/>
                <a:gd name="T2" fmla="*/ 1308 w 2686"/>
                <a:gd name="T3" fmla="*/ 0 h 2292"/>
                <a:gd name="T4" fmla="*/ 0 w 2686"/>
                <a:gd name="T5" fmla="*/ 2291 h 2292"/>
                <a:gd name="T6" fmla="*/ 2685 w 2686"/>
                <a:gd name="T7" fmla="*/ 1563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6" h="2292">
                  <a:moveTo>
                    <a:pt x="2685" y="1563"/>
                  </a:moveTo>
                  <a:lnTo>
                    <a:pt x="1308" y="0"/>
                  </a:lnTo>
                  <a:lnTo>
                    <a:pt x="0" y="2291"/>
                  </a:lnTo>
                  <a:lnTo>
                    <a:pt x="2685" y="156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3" name="Freeform 15"/>
            <p:cNvSpPr>
              <a:spLocks noChangeArrowheads="1"/>
            </p:cNvSpPr>
            <p:nvPr/>
          </p:nvSpPr>
          <p:spPr bwMode="auto">
            <a:xfrm>
              <a:off x="6821130" y="61996"/>
              <a:ext cx="2985743" cy="2259950"/>
            </a:xfrm>
            <a:custGeom>
              <a:avLst/>
              <a:gdLst>
                <a:gd name="T0" fmla="*/ 3029 w 3030"/>
                <a:gd name="T1" fmla="*/ 0 h 2292"/>
                <a:gd name="T2" fmla="*/ 0 w 3030"/>
                <a:gd name="T3" fmla="*/ 624 h 2292"/>
                <a:gd name="T4" fmla="*/ 1721 w 3030"/>
                <a:gd name="T5" fmla="*/ 2291 h 2292"/>
                <a:gd name="T6" fmla="*/ 3029 w 3030"/>
                <a:gd name="T7" fmla="*/ 0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0" h="2292">
                  <a:moveTo>
                    <a:pt x="3029" y="0"/>
                  </a:moveTo>
                  <a:lnTo>
                    <a:pt x="0" y="624"/>
                  </a:lnTo>
                  <a:lnTo>
                    <a:pt x="1721" y="2291"/>
                  </a:lnTo>
                  <a:lnTo>
                    <a:pt x="3029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4" name="Freeform 16"/>
            <p:cNvSpPr>
              <a:spLocks noChangeArrowheads="1"/>
            </p:cNvSpPr>
            <p:nvPr/>
          </p:nvSpPr>
          <p:spPr bwMode="auto">
            <a:xfrm>
              <a:off x="6829814" y="-88970"/>
              <a:ext cx="2985743" cy="808366"/>
            </a:xfrm>
            <a:custGeom>
              <a:avLst/>
              <a:gdLst>
                <a:gd name="T0" fmla="*/ 61 w 3030"/>
                <a:gd name="T1" fmla="*/ 0 h 822"/>
                <a:gd name="T2" fmla="*/ 0 w 3030"/>
                <a:gd name="T3" fmla="*/ 821 h 822"/>
                <a:gd name="T4" fmla="*/ 3029 w 3030"/>
                <a:gd name="T5" fmla="*/ 197 h 822"/>
                <a:gd name="T6" fmla="*/ 2911 w 3030"/>
                <a:gd name="T7" fmla="*/ 0 h 822"/>
                <a:gd name="T8" fmla="*/ 61 w 3030"/>
                <a:gd name="T9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30" h="822">
                  <a:moveTo>
                    <a:pt x="61" y="0"/>
                  </a:moveTo>
                  <a:lnTo>
                    <a:pt x="0" y="821"/>
                  </a:lnTo>
                  <a:lnTo>
                    <a:pt x="3029" y="197"/>
                  </a:lnTo>
                  <a:lnTo>
                    <a:pt x="2911" y="0"/>
                  </a:lnTo>
                  <a:lnTo>
                    <a:pt x="61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5" name="Freeform 17"/>
            <p:cNvSpPr>
              <a:spLocks noChangeArrowheads="1"/>
            </p:cNvSpPr>
            <p:nvPr/>
          </p:nvSpPr>
          <p:spPr bwMode="auto">
            <a:xfrm>
              <a:off x="5975275" y="-88970"/>
              <a:ext cx="943094" cy="808366"/>
            </a:xfrm>
            <a:custGeom>
              <a:avLst/>
              <a:gdLst>
                <a:gd name="T0" fmla="*/ 0 w 955"/>
                <a:gd name="T1" fmla="*/ 0 h 822"/>
                <a:gd name="T2" fmla="*/ 893 w 955"/>
                <a:gd name="T3" fmla="*/ 821 h 822"/>
                <a:gd name="T4" fmla="*/ 954 w 955"/>
                <a:gd name="T5" fmla="*/ 0 h 822"/>
                <a:gd name="T6" fmla="*/ 0 w 955"/>
                <a:gd name="T7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5" h="822">
                  <a:moveTo>
                    <a:pt x="0" y="0"/>
                  </a:moveTo>
                  <a:lnTo>
                    <a:pt x="893" y="821"/>
                  </a:lnTo>
                  <a:lnTo>
                    <a:pt x="954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6" name="Freeform 18"/>
            <p:cNvSpPr>
              <a:spLocks noChangeArrowheads="1"/>
            </p:cNvSpPr>
            <p:nvPr/>
          </p:nvSpPr>
          <p:spPr bwMode="auto">
            <a:xfrm>
              <a:off x="5608571" y="674793"/>
              <a:ext cx="2916204" cy="1642810"/>
            </a:xfrm>
            <a:custGeom>
              <a:avLst/>
              <a:gdLst>
                <a:gd name="T0" fmla="*/ 2958 w 2959"/>
                <a:gd name="T1" fmla="*/ 1667 h 1668"/>
                <a:gd name="T2" fmla="*/ 1237 w 2959"/>
                <a:gd name="T3" fmla="*/ 0 h 1668"/>
                <a:gd name="T4" fmla="*/ 0 w 2959"/>
                <a:gd name="T5" fmla="*/ 1323 h 1668"/>
                <a:gd name="T6" fmla="*/ 2958 w 2959"/>
                <a:gd name="T7" fmla="*/ 1667 h 1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9" h="1668">
                  <a:moveTo>
                    <a:pt x="2958" y="1667"/>
                  </a:moveTo>
                  <a:lnTo>
                    <a:pt x="1237" y="0"/>
                  </a:lnTo>
                  <a:lnTo>
                    <a:pt x="0" y="1323"/>
                  </a:lnTo>
                  <a:lnTo>
                    <a:pt x="2958" y="166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7" name="Freeform 19"/>
            <p:cNvSpPr>
              <a:spLocks noChangeArrowheads="1"/>
            </p:cNvSpPr>
            <p:nvPr/>
          </p:nvSpPr>
          <p:spPr bwMode="auto">
            <a:xfrm>
              <a:off x="5092201" y="-155877"/>
              <a:ext cx="1760153" cy="2112184"/>
            </a:xfrm>
            <a:custGeom>
              <a:avLst/>
              <a:gdLst>
                <a:gd name="T0" fmla="*/ 0 w 1787"/>
                <a:gd name="T1" fmla="*/ 0 h 2145"/>
                <a:gd name="T2" fmla="*/ 549 w 1787"/>
                <a:gd name="T3" fmla="*/ 2144 h 2145"/>
                <a:gd name="T4" fmla="*/ 1786 w 1787"/>
                <a:gd name="T5" fmla="*/ 821 h 2145"/>
                <a:gd name="T6" fmla="*/ 893 w 1787"/>
                <a:gd name="T7" fmla="*/ 0 h 2145"/>
                <a:gd name="T8" fmla="*/ 0 w 1787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7" h="2145">
                  <a:moveTo>
                    <a:pt x="0" y="0"/>
                  </a:moveTo>
                  <a:lnTo>
                    <a:pt x="549" y="2144"/>
                  </a:lnTo>
                  <a:lnTo>
                    <a:pt x="1786" y="821"/>
                  </a:lnTo>
                  <a:lnTo>
                    <a:pt x="893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8" name="Freeform 20"/>
            <p:cNvSpPr>
              <a:spLocks noChangeArrowheads="1"/>
            </p:cNvSpPr>
            <p:nvPr/>
          </p:nvSpPr>
          <p:spPr bwMode="auto">
            <a:xfrm>
              <a:off x="443059" y="190760"/>
              <a:ext cx="5232654" cy="2977052"/>
            </a:xfrm>
            <a:custGeom>
              <a:avLst/>
              <a:gdLst>
                <a:gd name="T0" fmla="*/ 5310 w 5311"/>
                <a:gd name="T1" fmla="*/ 1771 h 3020"/>
                <a:gd name="T2" fmla="*/ 853 w 5311"/>
                <a:gd name="T3" fmla="*/ 0 h 3020"/>
                <a:gd name="T4" fmla="*/ 0 w 5311"/>
                <a:gd name="T5" fmla="*/ 3019 h 3020"/>
                <a:gd name="T6" fmla="*/ 5310 w 5311"/>
                <a:gd name="T7" fmla="*/ 1771 h 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11" h="3020">
                  <a:moveTo>
                    <a:pt x="5310" y="1771"/>
                  </a:moveTo>
                  <a:lnTo>
                    <a:pt x="853" y="0"/>
                  </a:lnTo>
                  <a:lnTo>
                    <a:pt x="0" y="3019"/>
                  </a:lnTo>
                  <a:lnTo>
                    <a:pt x="5310" y="1771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49" name="Freeform 21"/>
            <p:cNvSpPr>
              <a:spLocks noChangeArrowheads="1"/>
            </p:cNvSpPr>
            <p:nvPr/>
          </p:nvSpPr>
          <p:spPr bwMode="auto">
            <a:xfrm>
              <a:off x="1264131" y="-156113"/>
              <a:ext cx="4393864" cy="2112184"/>
            </a:xfrm>
            <a:custGeom>
              <a:avLst/>
              <a:gdLst>
                <a:gd name="T0" fmla="*/ 936 w 4458"/>
                <a:gd name="T1" fmla="*/ 0 h 2145"/>
                <a:gd name="T2" fmla="*/ 0 w 4458"/>
                <a:gd name="T3" fmla="*/ 373 h 2145"/>
                <a:gd name="T4" fmla="*/ 4457 w 4458"/>
                <a:gd name="T5" fmla="*/ 2144 h 2145"/>
                <a:gd name="T6" fmla="*/ 3908 w 4458"/>
                <a:gd name="T7" fmla="*/ 0 h 2145"/>
                <a:gd name="T8" fmla="*/ 936 w 4458"/>
                <a:gd name="T9" fmla="*/ 0 h 2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8" h="2145">
                  <a:moveTo>
                    <a:pt x="936" y="0"/>
                  </a:moveTo>
                  <a:lnTo>
                    <a:pt x="0" y="373"/>
                  </a:lnTo>
                  <a:lnTo>
                    <a:pt x="4457" y="2144"/>
                  </a:lnTo>
                  <a:lnTo>
                    <a:pt x="3908" y="0"/>
                  </a:lnTo>
                  <a:lnTo>
                    <a:pt x="93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0" name="Freeform 22"/>
            <p:cNvSpPr>
              <a:spLocks noChangeArrowheads="1"/>
            </p:cNvSpPr>
            <p:nvPr/>
          </p:nvSpPr>
          <p:spPr bwMode="auto">
            <a:xfrm>
              <a:off x="1264131" y="-133574"/>
              <a:ext cx="921364" cy="369415"/>
            </a:xfrm>
            <a:custGeom>
              <a:avLst/>
              <a:gdLst>
                <a:gd name="T0" fmla="*/ 72 w 937"/>
                <a:gd name="T1" fmla="*/ 0 h 374"/>
                <a:gd name="T2" fmla="*/ 0 w 937"/>
                <a:gd name="T3" fmla="*/ 373 h 374"/>
                <a:gd name="T4" fmla="*/ 936 w 937"/>
                <a:gd name="T5" fmla="*/ 0 h 374"/>
                <a:gd name="T6" fmla="*/ 72 w 937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7" h="374">
                  <a:moveTo>
                    <a:pt x="72" y="0"/>
                  </a:moveTo>
                  <a:lnTo>
                    <a:pt x="0" y="373"/>
                  </a:lnTo>
                  <a:lnTo>
                    <a:pt x="936" y="0"/>
                  </a:lnTo>
                  <a:lnTo>
                    <a:pt x="7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1" name="Freeform 23"/>
            <p:cNvSpPr>
              <a:spLocks noChangeArrowheads="1"/>
            </p:cNvSpPr>
            <p:nvPr/>
          </p:nvSpPr>
          <p:spPr bwMode="auto">
            <a:xfrm>
              <a:off x="734484" y="-133574"/>
              <a:ext cx="621488" cy="369415"/>
            </a:xfrm>
            <a:custGeom>
              <a:avLst/>
              <a:gdLst>
                <a:gd name="T0" fmla="*/ 0 w 629"/>
                <a:gd name="T1" fmla="*/ 0 h 374"/>
                <a:gd name="T2" fmla="*/ 556 w 629"/>
                <a:gd name="T3" fmla="*/ 373 h 374"/>
                <a:gd name="T4" fmla="*/ 628 w 629"/>
                <a:gd name="T5" fmla="*/ 0 h 374"/>
                <a:gd name="T6" fmla="*/ 0 w 629"/>
                <a:gd name="T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9" h="374">
                  <a:moveTo>
                    <a:pt x="0" y="0"/>
                  </a:moveTo>
                  <a:lnTo>
                    <a:pt x="556" y="373"/>
                  </a:lnTo>
                  <a:lnTo>
                    <a:pt x="62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2" name="Freeform 24"/>
            <p:cNvSpPr>
              <a:spLocks noChangeArrowheads="1"/>
            </p:cNvSpPr>
            <p:nvPr/>
          </p:nvSpPr>
          <p:spPr bwMode="auto">
            <a:xfrm>
              <a:off x="0" y="885559"/>
              <a:ext cx="447642" cy="2259950"/>
            </a:xfrm>
            <a:custGeom>
              <a:avLst/>
              <a:gdLst>
                <a:gd name="T0" fmla="*/ 0 w 453"/>
                <a:gd name="T1" fmla="*/ 2104 h 2292"/>
                <a:gd name="T2" fmla="*/ 452 w 453"/>
                <a:gd name="T3" fmla="*/ 2291 h 2292"/>
                <a:gd name="T4" fmla="*/ 0 w 453"/>
                <a:gd name="T5" fmla="*/ 0 h 2292"/>
                <a:gd name="T6" fmla="*/ 0 w 453"/>
                <a:gd name="T7" fmla="*/ 210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3" h="2292">
                  <a:moveTo>
                    <a:pt x="0" y="2104"/>
                  </a:moveTo>
                  <a:lnTo>
                    <a:pt x="452" y="2291"/>
                  </a:lnTo>
                  <a:lnTo>
                    <a:pt x="0" y="0"/>
                  </a:lnTo>
                  <a:lnTo>
                    <a:pt x="0" y="2104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3" name="Freeform 25"/>
            <p:cNvSpPr>
              <a:spLocks noChangeArrowheads="1"/>
            </p:cNvSpPr>
            <p:nvPr/>
          </p:nvSpPr>
          <p:spPr bwMode="auto">
            <a:xfrm>
              <a:off x="0" y="-156114"/>
              <a:ext cx="1286433" cy="3342117"/>
            </a:xfrm>
            <a:custGeom>
              <a:avLst/>
              <a:gdLst>
                <a:gd name="T0" fmla="*/ 0 w 1306"/>
                <a:gd name="T1" fmla="*/ 0 h 3393"/>
                <a:gd name="T2" fmla="*/ 0 w 1306"/>
                <a:gd name="T3" fmla="*/ 1101 h 3393"/>
                <a:gd name="T4" fmla="*/ 452 w 1306"/>
                <a:gd name="T5" fmla="*/ 3392 h 3393"/>
                <a:gd name="T6" fmla="*/ 1305 w 1306"/>
                <a:gd name="T7" fmla="*/ 373 h 3393"/>
                <a:gd name="T8" fmla="*/ 749 w 1306"/>
                <a:gd name="T9" fmla="*/ 0 h 3393"/>
                <a:gd name="T10" fmla="*/ 0 w 1306"/>
                <a:gd name="T11" fmla="*/ 0 h 3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3393">
                  <a:moveTo>
                    <a:pt x="0" y="0"/>
                  </a:moveTo>
                  <a:lnTo>
                    <a:pt x="0" y="1101"/>
                  </a:lnTo>
                  <a:lnTo>
                    <a:pt x="452" y="3392"/>
                  </a:lnTo>
                  <a:lnTo>
                    <a:pt x="1305" y="373"/>
                  </a:lnTo>
                  <a:lnTo>
                    <a:pt x="749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4" name="Freeform 26"/>
            <p:cNvSpPr>
              <a:spLocks noChangeArrowheads="1"/>
            </p:cNvSpPr>
            <p:nvPr/>
          </p:nvSpPr>
          <p:spPr bwMode="auto">
            <a:xfrm>
              <a:off x="8462804" y="1591817"/>
              <a:ext cx="6988462" cy="1786231"/>
            </a:xfrm>
            <a:custGeom>
              <a:avLst/>
              <a:gdLst>
                <a:gd name="T0" fmla="*/ 7092 w 7093"/>
                <a:gd name="T1" fmla="*/ 1811 h 1812"/>
                <a:gd name="T2" fmla="*/ 0 w 7093"/>
                <a:gd name="T3" fmla="*/ 728 h 1812"/>
                <a:gd name="T4" fmla="*/ 2685 w 7093"/>
                <a:gd name="T5" fmla="*/ 0 h 1812"/>
                <a:gd name="T6" fmla="*/ 7092 w 7093"/>
                <a:gd name="T7" fmla="*/ 1811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93" h="1812">
                  <a:moveTo>
                    <a:pt x="7092" y="1811"/>
                  </a:moveTo>
                  <a:lnTo>
                    <a:pt x="0" y="728"/>
                  </a:lnTo>
                  <a:lnTo>
                    <a:pt x="2685" y="0"/>
                  </a:lnTo>
                  <a:lnTo>
                    <a:pt x="7092" y="18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  <p:sp>
          <p:nvSpPr>
            <p:cNvPr id="155" name="Freeform 12"/>
            <p:cNvSpPr>
              <a:spLocks noChangeArrowheads="1"/>
            </p:cNvSpPr>
            <p:nvPr/>
          </p:nvSpPr>
          <p:spPr bwMode="auto">
            <a:xfrm>
              <a:off x="9776123" y="-125128"/>
              <a:ext cx="2307757" cy="1734076"/>
            </a:xfrm>
            <a:custGeom>
              <a:avLst/>
              <a:gdLst>
                <a:gd name="T0" fmla="*/ 373 w 2343"/>
                <a:gd name="T1" fmla="*/ 0 h 1761"/>
                <a:gd name="T2" fmla="*/ 0 w 2343"/>
                <a:gd name="T3" fmla="*/ 197 h 1761"/>
                <a:gd name="T4" fmla="*/ 1377 w 2343"/>
                <a:gd name="T5" fmla="*/ 1760 h 1761"/>
                <a:gd name="T6" fmla="*/ 2342 w 2343"/>
                <a:gd name="T7" fmla="*/ 0 h 1761"/>
                <a:gd name="T8" fmla="*/ 373 w 2343"/>
                <a:gd name="T9" fmla="*/ 0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3" h="1761">
                  <a:moveTo>
                    <a:pt x="373" y="0"/>
                  </a:moveTo>
                  <a:lnTo>
                    <a:pt x="0" y="197"/>
                  </a:lnTo>
                  <a:lnTo>
                    <a:pt x="1377" y="1760"/>
                  </a:lnTo>
                  <a:lnTo>
                    <a:pt x="2342" y="0"/>
                  </a:lnTo>
                  <a:lnTo>
                    <a:pt x="37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>
                <a:latin typeface="Nunito Light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CA25E6E-3FB5-439A-89FC-80A1FD1CA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542" y="7528335"/>
            <a:ext cx="10566378" cy="3867434"/>
          </a:xfrm>
          <a:prstGeom prst="rect">
            <a:avLst/>
          </a:prstGeom>
        </p:spPr>
      </p:pic>
      <p:sp>
        <p:nvSpPr>
          <p:cNvPr id="32" name="Rounded Rectangle 2">
            <a:extLst>
              <a:ext uri="{FF2B5EF4-FFF2-40B4-BE49-F238E27FC236}">
                <a16:creationId xmlns:a16="http://schemas.microsoft.com/office/drawing/2014/main" id="{821E9B6F-31DC-4098-9D81-5E3982469C39}"/>
              </a:ext>
            </a:extLst>
          </p:cNvPr>
          <p:cNvSpPr/>
          <p:nvPr/>
        </p:nvSpPr>
        <p:spPr>
          <a:xfrm>
            <a:off x="1286433" y="11675158"/>
            <a:ext cx="22022319" cy="130295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 b="1" dirty="0">
              <a:solidFill>
                <a:schemeClr val="bg1"/>
              </a:solidFill>
            </a:endParaRPr>
          </a:p>
          <a:p>
            <a:pPr algn="ctr"/>
            <a:r>
              <a:rPr lang="en-US" sz="4200" b="1" dirty="0">
                <a:solidFill>
                  <a:schemeClr val="bg1"/>
                </a:solidFill>
              </a:rPr>
              <a:t>Tonya Cureton Curry</a:t>
            </a:r>
          </a:p>
          <a:p>
            <a:pPr algn="ctr"/>
            <a:r>
              <a:rPr lang="en-US" sz="4200" b="1" dirty="0">
                <a:solidFill>
                  <a:schemeClr val="bg1"/>
                </a:solidFill>
              </a:rPr>
              <a:t>Deputy Commissioner, Housing</a:t>
            </a:r>
          </a:p>
          <a:p>
            <a:pPr algn="ctr"/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26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59C6-261D-488D-9314-58E8DE16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dirty="0">
                <a:solidFill>
                  <a:schemeClr val="accent1"/>
                </a:solidFill>
              </a:rPr>
              <a:t>State of Georgia Homeowner Assistance Fund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BE25E-E84F-444E-8DF1-F51A55EA21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381375"/>
            <a:ext cx="21024850" cy="7485063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US Treasury Department allocated $9.9 billion to states and territories through the American Rescue Plan Act of 2021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Georgia’s allocation was $354M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Department of Community Affairs will administer the </a:t>
            </a:r>
            <a:r>
              <a:rPr lang="en-US" b="1" dirty="0">
                <a:solidFill>
                  <a:srgbClr val="000000"/>
                </a:solidFill>
              </a:rPr>
              <a:t>State of Georgia Homeowner Assistance Fund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Treasury has not yet opened the portal for states to submit their program plans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Georgia is ready to submit our plan as soon as the Treasury Portal opens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To be added to the notification list when the program opens, please email HAF@dca.ga.gov</a:t>
            </a:r>
          </a:p>
        </p:txBody>
      </p:sp>
    </p:spTree>
    <p:extLst>
      <p:ext uri="{BB962C8B-B14F-4D97-AF65-F5344CB8AC3E}">
        <p14:creationId xmlns:p14="http://schemas.microsoft.com/office/powerpoint/2010/main" val="169315350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18ACB0-4A47-457C-B014-E9558514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3" y="4619284"/>
            <a:ext cx="12293949" cy="2650435"/>
          </a:xfrm>
        </p:spPr>
        <p:txBody>
          <a:bodyPr/>
          <a:lstStyle/>
          <a:p>
            <a:pPr algn="ctr"/>
            <a:r>
              <a:rPr lang="en-US" dirty="0"/>
              <a:t>GRA Program Overview</a:t>
            </a:r>
          </a:p>
        </p:txBody>
      </p:sp>
    </p:spTree>
    <p:extLst>
      <p:ext uri="{BB962C8B-B14F-4D97-AF65-F5344CB8AC3E}">
        <p14:creationId xmlns:p14="http://schemas.microsoft.com/office/powerpoint/2010/main" val="22038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9972" y="381667"/>
            <a:ext cx="23545682" cy="1323094"/>
          </a:xfrm>
          <a:prstGeom prst="rect">
            <a:avLst/>
          </a:prstGeom>
          <a:solidFill>
            <a:schemeClr val="tx1"/>
          </a:solidFill>
        </p:spPr>
        <p:txBody>
          <a:bodyPr wrap="square" lIns="91416" tIns="45708" rIns="91416" bIns="45708" rtlCol="0" anchor="t">
            <a:spAutoFit/>
          </a:bodyPr>
          <a:lstStyle/>
          <a:p>
            <a:r>
              <a:rPr lang="en-US" sz="7998" spc="300" dirty="0">
                <a:solidFill>
                  <a:schemeClr val="bg1"/>
                </a:solidFill>
                <a:latin typeface="+mj-lt"/>
                <a:ea typeface="Nunito" charset="0"/>
                <a:cs typeface="Nunito" charset="0"/>
              </a:rPr>
              <a:t>Program Background – GRA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452201-4D7F-1D4B-8F24-7A253A6BD43D}"/>
              </a:ext>
            </a:extLst>
          </p:cNvPr>
          <p:cNvSpPr/>
          <p:nvPr/>
        </p:nvSpPr>
        <p:spPr>
          <a:xfrm>
            <a:off x="339971" y="2327210"/>
            <a:ext cx="23168289" cy="2553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999" b="1" dirty="0">
                <a:solidFill>
                  <a:srgbClr val="000000"/>
                </a:solidFill>
              </a:rPr>
              <a:t>The Georgia Department of Community Affairs (DCA) </a:t>
            </a:r>
            <a:r>
              <a:rPr lang="en-US" sz="3999" dirty="0">
                <a:solidFill>
                  <a:srgbClr val="000000"/>
                </a:solidFill>
              </a:rPr>
              <a:t>is a state agency that </a:t>
            </a:r>
            <a:r>
              <a:rPr lang="en-US" sz="3999" b="1" dirty="0"/>
              <a:t>supports communities</a:t>
            </a:r>
            <a:r>
              <a:rPr lang="en-US" sz="3999" b="1" dirty="0">
                <a:solidFill>
                  <a:srgbClr val="000000"/>
                </a:solidFill>
              </a:rPr>
              <a:t> </a:t>
            </a:r>
            <a:r>
              <a:rPr lang="en-US" sz="3999" dirty="0">
                <a:solidFill>
                  <a:srgbClr val="000000"/>
                </a:solidFill>
              </a:rPr>
              <a:t>(including local government officials, individuals and families) with </a:t>
            </a:r>
            <a:r>
              <a:rPr lang="en-US" sz="3999" b="1" dirty="0"/>
              <a:t>job creation </a:t>
            </a:r>
            <a:r>
              <a:rPr lang="en-US" sz="3999" dirty="0">
                <a:solidFill>
                  <a:srgbClr val="000000"/>
                </a:solidFill>
              </a:rPr>
              <a:t>and </a:t>
            </a:r>
            <a:r>
              <a:rPr lang="en-US" sz="3999" b="1" dirty="0"/>
              <a:t>business development</a:t>
            </a:r>
            <a:r>
              <a:rPr lang="en-US" sz="3999" dirty="0">
                <a:solidFill>
                  <a:srgbClr val="000000"/>
                </a:solidFill>
              </a:rPr>
              <a:t>, </a:t>
            </a:r>
            <a:r>
              <a:rPr lang="en-US" sz="3999" b="1" dirty="0"/>
              <a:t>avenues for safe and affordable housing</a:t>
            </a:r>
            <a:r>
              <a:rPr lang="en-US" sz="3999" dirty="0">
                <a:solidFill>
                  <a:srgbClr val="000000"/>
                </a:solidFill>
              </a:rPr>
              <a:t>, and </a:t>
            </a:r>
            <a:r>
              <a:rPr lang="en-US" sz="3999" b="1" dirty="0"/>
              <a:t>community development</a:t>
            </a:r>
            <a:r>
              <a:rPr lang="en-US" sz="3999" dirty="0">
                <a:solidFill>
                  <a:srgbClr val="000000"/>
                </a:solidFill>
              </a:rPr>
              <a:t>. </a:t>
            </a:r>
          </a:p>
          <a:p>
            <a:pPr lvl="0"/>
            <a:endParaRPr lang="en-US" sz="3999" dirty="0">
              <a:solidFill>
                <a:srgbClr val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163D5-4358-4ED0-A008-E4C9073F5FCB}"/>
              </a:ext>
            </a:extLst>
          </p:cNvPr>
          <p:cNvSpPr txBox="1"/>
          <p:nvPr/>
        </p:nvSpPr>
        <p:spPr>
          <a:xfrm>
            <a:off x="869389" y="5884987"/>
            <a:ext cx="20926925" cy="440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329" indent="-571329">
              <a:buFont typeface="Wingdings" pitchFamily="2" charset="2"/>
              <a:buChar char="§"/>
            </a:pPr>
            <a:r>
              <a:rPr lang="en-US" sz="3999" b="1" dirty="0">
                <a:solidFill>
                  <a:srgbClr val="000000"/>
                </a:solidFill>
              </a:rPr>
              <a:t>State of Georgia received </a:t>
            </a:r>
            <a:r>
              <a:rPr lang="en-US" sz="3999" b="1" dirty="0" err="1">
                <a:solidFill>
                  <a:srgbClr val="000000"/>
                </a:solidFill>
              </a:rPr>
              <a:t>received</a:t>
            </a:r>
            <a:r>
              <a:rPr lang="en-US" sz="3999" b="1" dirty="0">
                <a:solidFill>
                  <a:srgbClr val="000000"/>
                </a:solidFill>
              </a:rPr>
              <a:t> $552M </a:t>
            </a:r>
            <a:r>
              <a:rPr lang="en-US" sz="3999" dirty="0">
                <a:solidFill>
                  <a:srgbClr val="000000"/>
                </a:solidFill>
              </a:rPr>
              <a:t>in stimulus funds through the federal Emergency Rental Assistance Program under ERA1 </a:t>
            </a:r>
          </a:p>
          <a:p>
            <a:pPr marL="571329" indent="-571329">
              <a:buFont typeface="Wingdings" pitchFamily="2" charset="2"/>
              <a:buChar char="§"/>
            </a:pPr>
            <a:r>
              <a:rPr lang="en-US" sz="3999" b="1" dirty="0">
                <a:solidFill>
                  <a:srgbClr val="000000"/>
                </a:solidFill>
              </a:rPr>
              <a:t>Georgia received an additional $437M </a:t>
            </a:r>
            <a:r>
              <a:rPr lang="en-US" sz="3999" dirty="0">
                <a:solidFill>
                  <a:srgbClr val="000000"/>
                </a:solidFill>
              </a:rPr>
              <a:t>in stimulus funds through the federal Emergency Rental Assistance Program under ERA2</a:t>
            </a:r>
          </a:p>
          <a:p>
            <a:pPr marL="571329" indent="-571329">
              <a:buFont typeface="Wingdings" pitchFamily="2" charset="2"/>
              <a:buChar char="§"/>
            </a:pPr>
            <a:r>
              <a:rPr lang="en-US" sz="3999" dirty="0">
                <a:solidFill>
                  <a:srgbClr val="000000"/>
                </a:solidFill>
              </a:rPr>
              <a:t>Funds are intended to </a:t>
            </a:r>
            <a:r>
              <a:rPr lang="en-US" sz="3999" b="1" dirty="0">
                <a:solidFill>
                  <a:srgbClr val="000000"/>
                </a:solidFill>
              </a:rPr>
              <a:t>provide relief to landlords and tenants </a:t>
            </a:r>
            <a:r>
              <a:rPr lang="en-US" sz="3999" dirty="0">
                <a:solidFill>
                  <a:srgbClr val="000000"/>
                </a:solidFill>
              </a:rPr>
              <a:t>who are </a:t>
            </a:r>
            <a:r>
              <a:rPr lang="en-US" sz="3999" b="1" dirty="0">
                <a:solidFill>
                  <a:srgbClr val="000000"/>
                </a:solidFill>
              </a:rPr>
              <a:t>behind on rental and utility payments</a:t>
            </a:r>
            <a:r>
              <a:rPr lang="en-US" sz="3999" dirty="0">
                <a:solidFill>
                  <a:srgbClr val="000000"/>
                </a:solidFill>
              </a:rPr>
              <a:t> </a:t>
            </a:r>
            <a:r>
              <a:rPr lang="en-US" sz="3999" b="1" u="sng" dirty="0">
                <a:solidFill>
                  <a:srgbClr val="000000"/>
                </a:solidFill>
              </a:rPr>
              <a:t>due to or during</a:t>
            </a:r>
            <a:r>
              <a:rPr lang="en-US" sz="3999" b="1" dirty="0">
                <a:solidFill>
                  <a:srgbClr val="000000"/>
                </a:solidFill>
              </a:rPr>
              <a:t> the coronavirus pandemic </a:t>
            </a:r>
          </a:p>
          <a:p>
            <a:pPr marL="571329" indent="-571329">
              <a:buFont typeface="Wingdings" pitchFamily="2" charset="2"/>
              <a:buChar char="§"/>
            </a:pPr>
            <a:endParaRPr lang="en-US" sz="3999" dirty="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63D5ED-587E-4B54-A597-A502E82E3A7D}"/>
              </a:ext>
            </a:extLst>
          </p:cNvPr>
          <p:cNvSpPr txBox="1"/>
          <p:nvPr/>
        </p:nvSpPr>
        <p:spPr>
          <a:xfrm>
            <a:off x="872836" y="4696691"/>
            <a:ext cx="14189634" cy="861549"/>
          </a:xfrm>
          <a:prstGeom prst="rect">
            <a:avLst/>
          </a:prstGeom>
          <a:solidFill>
            <a:schemeClr val="accent1"/>
          </a:solidFill>
        </p:spPr>
        <p:txBody>
          <a:bodyPr wrap="square" lIns="182832" tIns="182832" rIns="182832" bIns="182832">
            <a:spAutoFit/>
          </a:bodyPr>
          <a:lstStyle/>
          <a:p>
            <a:r>
              <a:rPr lang="en-US" sz="3199" spc="300" dirty="0">
                <a:solidFill>
                  <a:schemeClr val="bg1"/>
                </a:solidFill>
                <a:latin typeface="+mj-lt"/>
                <a:ea typeface="Nunito" charset="0"/>
                <a:cs typeface="Nunito" charset="0"/>
              </a:rPr>
              <a:t>GEORGIA RENTAL ASSISTANCE PROGRAM (GRA)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840E38-5985-4D4D-B21E-6F421ED16F1E}"/>
              </a:ext>
            </a:extLst>
          </p:cNvPr>
          <p:cNvSpPr txBox="1"/>
          <p:nvPr/>
        </p:nvSpPr>
        <p:spPr>
          <a:xfrm>
            <a:off x="13092546" y="10560828"/>
            <a:ext cx="10095096" cy="1323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lIns="91416" tIns="45708" rIns="91416" bIns="45708" anchor="t">
            <a:spAutoFit/>
          </a:bodyPr>
          <a:lstStyle/>
          <a:p>
            <a:pPr algn="ctr"/>
            <a:r>
              <a:rPr lang="en-US" sz="4000" i="1" dirty="0">
                <a:solidFill>
                  <a:srgbClr val="000000"/>
                </a:solidFill>
              </a:rPr>
              <a:t>Visit </a:t>
            </a:r>
            <a:r>
              <a:rPr lang="en-US" sz="4000" i="1" u="sng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http://georgiarentalassistance.ga.gov</a:t>
            </a:r>
            <a:r>
              <a:rPr lang="en-US" sz="4000" i="1" u="sng" dirty="0">
                <a:solidFill>
                  <a:srgbClr val="00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br>
              <a:rPr lang="en-US" sz="4000" i="1" u="sng" dirty="0">
                <a:solidFill>
                  <a:srgbClr val="000000"/>
                </a:solidFill>
              </a:rPr>
            </a:br>
            <a:r>
              <a:rPr lang="en-US" sz="4000" i="1" dirty="0">
                <a:solidFill>
                  <a:srgbClr val="000000"/>
                </a:solidFill>
              </a:rPr>
              <a:t>to apply or mail in a paper application</a:t>
            </a:r>
          </a:p>
        </p:txBody>
      </p:sp>
    </p:spTree>
    <p:extLst>
      <p:ext uri="{BB962C8B-B14F-4D97-AF65-F5344CB8AC3E}">
        <p14:creationId xmlns:p14="http://schemas.microsoft.com/office/powerpoint/2010/main" val="3574499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9970" y="381667"/>
            <a:ext cx="23659953" cy="1323094"/>
          </a:xfrm>
          <a:prstGeom prst="rect">
            <a:avLst/>
          </a:prstGeom>
          <a:solidFill>
            <a:schemeClr val="tx1"/>
          </a:solidFill>
        </p:spPr>
        <p:txBody>
          <a:bodyPr wrap="square" lIns="91416" tIns="45708" rIns="91416" bIns="45708" rtlCol="0" anchor="t">
            <a:spAutoFit/>
          </a:bodyPr>
          <a:lstStyle/>
          <a:p>
            <a:r>
              <a:rPr lang="en-US" sz="7998" spc="300" dirty="0">
                <a:solidFill>
                  <a:schemeClr val="bg1"/>
                </a:solidFill>
                <a:latin typeface="+mj-lt"/>
                <a:ea typeface="Nunito" charset="0"/>
                <a:cs typeface="Nunito" charset="0"/>
              </a:rPr>
              <a:t>How to Apply for GRA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B4F9FF2-CCE8-48F9-9311-2819388EBF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4005" y="2240971"/>
            <a:ext cx="20698468" cy="3889666"/>
          </a:xfrm>
        </p:spPr>
        <p:txBody>
          <a:bodyPr vert="horz" lIns="91416" tIns="45708" rIns="91416" bIns="45708" rtlCol="0" anchor="t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399" dirty="0">
                <a:solidFill>
                  <a:srgbClr val="000000"/>
                </a:solidFill>
                <a:cs typeface="Arial"/>
              </a:rPr>
              <a:t>DCA started accepting applications on March 8, 2021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399" b="1" dirty="0">
              <a:solidFill>
                <a:srgbClr val="000000"/>
              </a:solidFill>
              <a:latin typeface="+mj-lt"/>
              <a:cs typeface="Arial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solidFill>
                  <a:srgbClr val="000000"/>
                </a:solidFill>
              </a:rPr>
              <a:t>DCA has an </a:t>
            </a:r>
            <a:r>
              <a:rPr lang="en-US" sz="4400" b="1" dirty="0">
                <a:solidFill>
                  <a:srgbClr val="000000"/>
                </a:solidFill>
              </a:rPr>
              <a:t>online application </a:t>
            </a:r>
            <a:r>
              <a:rPr lang="en-US" sz="4400" dirty="0">
                <a:solidFill>
                  <a:srgbClr val="000000"/>
                </a:solidFill>
              </a:rPr>
              <a:t>for landlords and individuals to apply to </a:t>
            </a:r>
            <a:r>
              <a:rPr lang="en-US" sz="4400" b="1" dirty="0">
                <a:solidFill>
                  <a:srgbClr val="000000"/>
                </a:solidFill>
              </a:rPr>
              <a:t>receive funding </a:t>
            </a:r>
            <a:r>
              <a:rPr lang="en-US" sz="4400" dirty="0">
                <a:solidFill>
                  <a:srgbClr val="000000"/>
                </a:solidFill>
              </a:rPr>
              <a:t>to bring past-due rent and utility balances current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400" dirty="0">
              <a:solidFill>
                <a:srgbClr val="00000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399" b="1" dirty="0">
              <a:solidFill>
                <a:srgbClr val="000000"/>
              </a:solidFill>
              <a:latin typeface="+mj-lt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7C4738-A8D6-470B-B5E5-C6F26483E26C}"/>
              </a:ext>
            </a:extLst>
          </p:cNvPr>
          <p:cNvSpPr txBox="1"/>
          <p:nvPr/>
        </p:nvSpPr>
        <p:spPr>
          <a:xfrm rot="10800000" flipV="1">
            <a:off x="748145" y="6858000"/>
            <a:ext cx="21654461" cy="120030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</a:bodyPr>
          <a:lstStyle/>
          <a:p>
            <a:pPr algn="ctr"/>
            <a:r>
              <a:rPr lang="en-US" sz="7200" dirty="0">
                <a:solidFill>
                  <a:srgbClr val="000000"/>
                </a:solidFill>
                <a:latin typeface="Arial Body"/>
              </a:rPr>
              <a:t>http://georgiarentalassistance.ga.gov</a:t>
            </a:r>
          </a:p>
        </p:txBody>
      </p:sp>
    </p:spTree>
    <p:extLst>
      <p:ext uri="{BB962C8B-B14F-4D97-AF65-F5344CB8AC3E}">
        <p14:creationId xmlns:p14="http://schemas.microsoft.com/office/powerpoint/2010/main" val="3411275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1997" y="202605"/>
            <a:ext cx="23697706" cy="1292637"/>
          </a:xfrm>
          <a:prstGeom prst="rect">
            <a:avLst/>
          </a:prstGeom>
          <a:solidFill>
            <a:schemeClr val="tx1"/>
          </a:solidFill>
        </p:spPr>
        <p:txBody>
          <a:bodyPr wrap="square" lIns="91416" tIns="45708" rIns="91416" bIns="45708" rtlCol="0" anchor="t">
            <a:spAutoFit/>
          </a:bodyPr>
          <a:lstStyle/>
          <a:p>
            <a:r>
              <a:rPr lang="en-US" sz="7800" spc="300" dirty="0">
                <a:solidFill>
                  <a:schemeClr val="bg1"/>
                </a:solidFill>
                <a:latin typeface="+mj-lt"/>
                <a:ea typeface="Nunito" charset="0"/>
                <a:cs typeface="Nunito" charset="0"/>
              </a:rPr>
              <a:t>Financial Assistance Provided for GRA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4BF373-510B-4785-8C58-559EF8B860B1}"/>
              </a:ext>
            </a:extLst>
          </p:cNvPr>
          <p:cNvSpPr txBox="1"/>
          <p:nvPr/>
        </p:nvSpPr>
        <p:spPr>
          <a:xfrm>
            <a:off x="782852" y="3960288"/>
            <a:ext cx="20543802" cy="1285786"/>
          </a:xfrm>
          <a:prstGeom prst="rect">
            <a:avLst/>
          </a:prstGeom>
          <a:solidFill>
            <a:schemeClr val="bg1"/>
          </a:solidFill>
        </p:spPr>
        <p:txBody>
          <a:bodyPr wrap="square" lIns="91416" tIns="45708" rIns="91416" bIns="45708" anchor="t">
            <a:spAutoFit/>
          </a:bodyPr>
          <a:lstStyle/>
          <a:p>
            <a:pPr defTabSz="182825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3599" b="1" dirty="0">
                <a:cs typeface="Arial Bold"/>
              </a:rPr>
              <a:t>What Assistance Is Provided? </a:t>
            </a:r>
            <a:endParaRPr lang="en-US" sz="3599" b="1" dirty="0">
              <a:cs typeface="Arial Bold" panose="020B0704020202020204" pitchFamily="34" charset="0"/>
            </a:endParaRPr>
          </a:p>
          <a:p>
            <a:pPr marL="914126" lvl="1" indent="-457063" defTabSz="182825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endParaRPr lang="en-US" sz="3599" b="1" dirty="0">
              <a:cs typeface="Arial 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E79133-7B51-4A14-B3CB-8CE10BB02ECC}"/>
              </a:ext>
            </a:extLst>
          </p:cNvPr>
          <p:cNvSpPr txBox="1"/>
          <p:nvPr/>
        </p:nvSpPr>
        <p:spPr>
          <a:xfrm>
            <a:off x="231734" y="1816949"/>
            <a:ext cx="23545681" cy="2019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063">
              <a:lnSpc>
                <a:spcPct val="107000"/>
              </a:lnSpc>
            </a:pPr>
            <a:r>
              <a:rPr lang="en-US" sz="3999" b="1" dirty="0">
                <a:solidFill>
                  <a:srgbClr val="000000"/>
                </a:solidFill>
                <a:cs typeface="Arial Bold" panose="020B0704020202020204" pitchFamily="34" charset="0"/>
              </a:rPr>
              <a:t>The Georgia Rental Assistance Program provides financial assistance to eligible tenants, their landlords, and utility providers to cover rent arrears, current and future rent payments, and utility arrears payments.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19F9C7-E4B2-4C72-9E37-33D6CCC2891E}"/>
              </a:ext>
            </a:extLst>
          </p:cNvPr>
          <p:cNvSpPr/>
          <p:nvPr/>
        </p:nvSpPr>
        <p:spPr>
          <a:xfrm>
            <a:off x="458767" y="5381262"/>
            <a:ext cx="11545808" cy="5985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rtlCol="0" anchor="ctr"/>
          <a:lstStyle/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+mj-lt"/>
                <a:cs typeface="Arial Bold"/>
              </a:rPr>
              <a:t>Up to 18 months  of rental and utility assistance can be provided</a:t>
            </a:r>
          </a:p>
          <a:p>
            <a:pPr marL="457063" indent="-457063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+mj-lt"/>
                <a:cs typeface="Arial Bold"/>
              </a:rPr>
              <a:t>No arrearages may be addressed prior to March 13, 2020</a:t>
            </a:r>
          </a:p>
          <a:p>
            <a:pPr marL="457063" indent="-457063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+mj-lt"/>
              <a:cs typeface="Arial Bold"/>
            </a:endParaRPr>
          </a:p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Arial Black"/>
                <a:ea typeface="+mn-lt"/>
                <a:cs typeface="Arial Bold"/>
              </a:rPr>
              <a:t>Future rental assistance cannot be provided unless the arrearage is also addressed</a:t>
            </a:r>
          </a:p>
          <a:p>
            <a:pPr marL="457063" indent="-457063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Arial Black"/>
              <a:ea typeface="+mn-lt"/>
              <a:cs typeface="Arial Bold"/>
            </a:endParaRPr>
          </a:p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Arial Black"/>
                <a:ea typeface="+mn-lt"/>
                <a:cs typeface="Arial Bold"/>
              </a:rPr>
              <a:t>Total months of assistance including arrears and future support cannot exceed 18 months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A9A64A-2193-49A3-A818-432FCF19EDEC}"/>
              </a:ext>
            </a:extLst>
          </p:cNvPr>
          <p:cNvSpPr/>
          <p:nvPr/>
        </p:nvSpPr>
        <p:spPr>
          <a:xfrm>
            <a:off x="12373075" y="5381263"/>
            <a:ext cx="11444234" cy="59857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rtlCol="0" anchor="ctr"/>
          <a:lstStyle/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+mj-lt"/>
                <a:cs typeface="Arial Bold"/>
              </a:rPr>
              <a:t>Amount of forward rent is limited to 3 months at this time</a:t>
            </a:r>
            <a:endParaRPr lang="en-US" sz="3399" b="1" dirty="0">
              <a:solidFill>
                <a:schemeClr val="bg1"/>
              </a:solidFill>
              <a:latin typeface="+mj-lt"/>
              <a:cs typeface="Arial Bold"/>
            </a:endParaRPr>
          </a:p>
          <a:p>
            <a:endParaRPr lang="en-US" sz="3399" dirty="0">
              <a:solidFill>
                <a:schemeClr val="bg1"/>
              </a:solidFill>
              <a:latin typeface="+mj-lt"/>
              <a:cs typeface="Arial Bold"/>
            </a:endParaRPr>
          </a:p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b="1" dirty="0">
                <a:solidFill>
                  <a:schemeClr val="bg1"/>
                </a:solidFill>
                <a:latin typeface="+mj-lt"/>
                <a:cs typeface="Arial Bold"/>
              </a:rPr>
              <a:t>Assistance for future rent payments, where no back rent is owed at the time of application, is not being accepted at this time</a:t>
            </a:r>
          </a:p>
          <a:p>
            <a:endParaRPr lang="en-US" sz="3399" b="1" dirty="0">
              <a:solidFill>
                <a:schemeClr val="bg1"/>
              </a:solidFill>
              <a:latin typeface="Arial Black"/>
              <a:ea typeface="+mn-lt"/>
              <a:cs typeface="Arial Bold"/>
            </a:endParaRPr>
          </a:p>
          <a:p>
            <a:pPr marL="457063" indent="-457063">
              <a:buFont typeface="Arial" panose="020B0604020202020204" pitchFamily="34" charset="0"/>
              <a:buChar char="•"/>
            </a:pPr>
            <a:r>
              <a:rPr lang="en-US" sz="3399" dirty="0">
                <a:solidFill>
                  <a:schemeClr val="bg1"/>
                </a:solidFill>
                <a:latin typeface="Arial Black"/>
                <a:ea typeface="+mn-lt"/>
                <a:cs typeface="Arial Bold"/>
              </a:rPr>
              <a:t>Future utility payments are not being made at this 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E50583-71F5-44BD-8B39-14BED807074F}"/>
              </a:ext>
            </a:extLst>
          </p:cNvPr>
          <p:cNvSpPr txBox="1"/>
          <p:nvPr/>
        </p:nvSpPr>
        <p:spPr>
          <a:xfrm>
            <a:off x="2696276" y="4738923"/>
            <a:ext cx="7015200" cy="646163"/>
          </a:xfrm>
          <a:prstGeom prst="rect">
            <a:avLst/>
          </a:prstGeom>
          <a:noFill/>
        </p:spPr>
        <p:txBody>
          <a:bodyPr wrap="square" lIns="91416" tIns="45708" rIns="91416" bIns="45708" rtlCol="0" anchor="t">
            <a:spAutoFit/>
          </a:bodyPr>
          <a:lstStyle/>
          <a:p>
            <a:pPr algn="ctr"/>
            <a:r>
              <a:rPr lang="en-US" sz="3599">
                <a:solidFill>
                  <a:srgbClr val="000000"/>
                </a:solidFill>
                <a:latin typeface="+mj-lt"/>
              </a:rPr>
              <a:t>Past Due Support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A67DC6-119F-4A69-BB1A-F12E4FFAC8F2}"/>
              </a:ext>
            </a:extLst>
          </p:cNvPr>
          <p:cNvSpPr txBox="1"/>
          <p:nvPr/>
        </p:nvSpPr>
        <p:spPr>
          <a:xfrm>
            <a:off x="14529113" y="4647154"/>
            <a:ext cx="7015200" cy="64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9">
                <a:solidFill>
                  <a:srgbClr val="000000"/>
                </a:solidFill>
                <a:latin typeface="+mj-lt"/>
              </a:rPr>
              <a:t>Future Support</a:t>
            </a:r>
          </a:p>
        </p:txBody>
      </p:sp>
    </p:spTree>
    <p:extLst>
      <p:ext uri="{BB962C8B-B14F-4D97-AF65-F5344CB8AC3E}">
        <p14:creationId xmlns:p14="http://schemas.microsoft.com/office/powerpoint/2010/main" val="3074863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9972" y="381667"/>
            <a:ext cx="23545682" cy="1323094"/>
          </a:xfrm>
          <a:prstGeom prst="rect">
            <a:avLst/>
          </a:prstGeom>
          <a:solidFill>
            <a:schemeClr val="tx1"/>
          </a:solidFill>
        </p:spPr>
        <p:txBody>
          <a:bodyPr wrap="square" lIns="91416" tIns="45708" rIns="91416" bIns="45708" rtlCol="0" anchor="t">
            <a:spAutoFit/>
          </a:bodyPr>
          <a:lstStyle/>
          <a:p>
            <a:r>
              <a:rPr lang="en-US" sz="7998" spc="300" dirty="0">
                <a:solidFill>
                  <a:schemeClr val="bg1"/>
                </a:solidFill>
                <a:latin typeface="+mj-lt"/>
                <a:ea typeface="Nunito" charset="0"/>
                <a:cs typeface="Nunito" charset="0"/>
              </a:rPr>
              <a:t>Eligibility for Assistance – GRA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4BF373-510B-4785-8C58-559EF8B860B1}"/>
              </a:ext>
            </a:extLst>
          </p:cNvPr>
          <p:cNvSpPr txBox="1"/>
          <p:nvPr/>
        </p:nvSpPr>
        <p:spPr>
          <a:xfrm>
            <a:off x="973782" y="2047797"/>
            <a:ext cx="21689815" cy="1843038"/>
          </a:xfrm>
          <a:prstGeom prst="rect">
            <a:avLst/>
          </a:prstGeom>
          <a:solidFill>
            <a:schemeClr val="bg1"/>
          </a:solidFill>
        </p:spPr>
        <p:txBody>
          <a:bodyPr wrap="square" lIns="91416" tIns="45708" rIns="91416" bIns="45708" anchor="t">
            <a:spAutoFit/>
          </a:bodyPr>
          <a:lstStyle/>
          <a:p>
            <a:pPr defTabSz="182825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3599">
                <a:latin typeface="+mj-lt"/>
                <a:ea typeface="Yu Mincho" panose="020B0400000000000000" pitchFamily="18" charset="-128"/>
                <a:cs typeface="Arial" panose="020B0604020202020204" pitchFamily="34" charset="0"/>
              </a:rPr>
              <a:t>Who is eligible for assistance?  </a:t>
            </a:r>
            <a:r>
              <a:rPr lang="en-US" sz="3599">
                <a:solidFill>
                  <a:srgbClr val="000000"/>
                </a:solidFill>
                <a:latin typeface="+mj-lt"/>
                <a:ea typeface="Yu Mincho" panose="020B0400000000000000" pitchFamily="18" charset="-128"/>
                <a:cs typeface="Arial" panose="020B0604020202020204" pitchFamily="34" charset="0"/>
              </a:rPr>
              <a:t>A renter household living in Georgia which meets the following conditions: </a:t>
            </a:r>
            <a:endParaRPr lang="en-US" sz="3199">
              <a:solidFill>
                <a:srgbClr val="0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99860" lvl="1" indent="-342797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3199">
              <a:solidFill>
                <a:srgbClr val="000000"/>
              </a:solidFill>
              <a:latin typeface="Arial" panose="020B0604020202020204" pitchFamily="34" charset="0"/>
              <a:ea typeface="Yu Mincho" panose="020B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C69626-A0BB-4D2E-8495-925AAACE24E1}"/>
              </a:ext>
            </a:extLst>
          </p:cNvPr>
          <p:cNvSpPr txBox="1"/>
          <p:nvPr/>
        </p:nvSpPr>
        <p:spPr>
          <a:xfrm>
            <a:off x="940394" y="5204382"/>
            <a:ext cx="7327376" cy="6571518"/>
          </a:xfrm>
          <a:prstGeom prst="rect">
            <a:avLst/>
          </a:prstGeom>
          <a:solidFill>
            <a:schemeClr val="bg1"/>
          </a:solidFill>
        </p:spPr>
        <p:txBody>
          <a:bodyPr wrap="square" lIns="91416" tIns="45708" rIns="91416" bIns="45708" rtlCol="0" anchor="t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3299" dirty="0">
                <a:solidFill>
                  <a:schemeClr val="accent1"/>
                </a:solidFill>
                <a:latin typeface="Arial"/>
                <a:ea typeface="Yu Mincho"/>
                <a:cs typeface="Arial"/>
              </a:rPr>
              <a:t>Earning no </a:t>
            </a:r>
            <a:r>
              <a:rPr lang="en-US" sz="3299" b="1" dirty="0">
                <a:solidFill>
                  <a:schemeClr val="accent1"/>
                </a:solidFill>
                <a:latin typeface="Arial"/>
                <a:ea typeface="Yu Mincho"/>
                <a:cs typeface="Arial"/>
              </a:rPr>
              <a:t>more than 80 percent of the </a:t>
            </a:r>
            <a:r>
              <a:rPr lang="en-US" sz="3299" b="1" dirty="0">
                <a:solidFill>
                  <a:schemeClr val="accent1"/>
                </a:solidFill>
                <a:latin typeface="Arial"/>
                <a:ea typeface="Calibri" panose="020F0502020204030204" pitchFamily="34" charset="0"/>
                <a:cs typeface="Arial"/>
              </a:rPr>
              <a:t>current </a:t>
            </a:r>
            <a:r>
              <a:rPr lang="en-US" sz="3299" b="1" dirty="0">
                <a:solidFill>
                  <a:schemeClr val="accent1"/>
                </a:solidFill>
                <a:latin typeface="Arial"/>
                <a:ea typeface="Arial" panose="020B0604020202020204" pitchFamily="34" charset="0"/>
                <a:cs typeface="Arial"/>
              </a:rPr>
              <a:t>Area Median Income</a:t>
            </a:r>
            <a:r>
              <a:rPr lang="en-US" sz="3299" b="1" dirty="0">
                <a:solidFill>
                  <a:schemeClr val="accent1"/>
                </a:solidFill>
                <a:latin typeface="Arial"/>
                <a:ea typeface="Calibri" panose="020F0502020204030204" pitchFamily="34" charset="0"/>
                <a:cs typeface="Arial"/>
              </a:rPr>
              <a:t> (AMI) </a:t>
            </a:r>
            <a:r>
              <a:rPr lang="en-US" sz="3299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for the county or Metropolitan Statistical Area (MSA) of residence as determined by the U.S. Department of Housing and Urban Development. </a:t>
            </a:r>
            <a:r>
              <a:rPr lang="en-US" sz="3299" dirty="0">
                <a:solidFill>
                  <a:srgbClr val="000000"/>
                </a:solidFill>
                <a:ea typeface="+mn-lt"/>
                <a:cs typeface="+mn-lt"/>
              </a:rPr>
              <a:t>Income eligibility may be based upon the household’s total income for 2020 or its monthly income at the time of the application</a:t>
            </a:r>
            <a:endParaRPr lang="en-US" sz="3299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00EE65-B8D9-40A4-B550-532BEE41B53D}"/>
              </a:ext>
            </a:extLst>
          </p:cNvPr>
          <p:cNvGrpSpPr/>
          <p:nvPr/>
        </p:nvGrpSpPr>
        <p:grpSpPr>
          <a:xfrm>
            <a:off x="11383927" y="3607602"/>
            <a:ext cx="1190668" cy="1190668"/>
            <a:chOff x="4698754" y="6262511"/>
            <a:chExt cx="1190978" cy="1190978"/>
          </a:xfrm>
          <a:solidFill>
            <a:schemeClr val="accent1"/>
          </a:solidFill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6E11775-9E62-4F7E-87A3-1E21FEFC07A1}"/>
                </a:ext>
              </a:extLst>
            </p:cNvPr>
            <p:cNvSpPr/>
            <p:nvPr/>
          </p:nvSpPr>
          <p:spPr>
            <a:xfrm>
              <a:off x="4698754" y="6262511"/>
              <a:ext cx="1190978" cy="1190978"/>
            </a:xfrm>
            <a:prstGeom prst="ellipse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99"/>
            </a:p>
          </p:txBody>
        </p:sp>
        <p:pic>
          <p:nvPicPr>
            <p:cNvPr id="17" name="Graphic 16" descr="Checkmark with solid fill">
              <a:extLst>
                <a:ext uri="{FF2B5EF4-FFF2-40B4-BE49-F238E27FC236}">
                  <a16:creationId xmlns:a16="http://schemas.microsoft.com/office/drawing/2014/main" id="{DD5717D0-1582-4229-A149-0C90B536AA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837044" y="6400800"/>
              <a:ext cx="914400" cy="914400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53724F0-0391-4BE4-B0D8-05AF71B2DA1D}"/>
              </a:ext>
            </a:extLst>
          </p:cNvPr>
          <p:cNvSpPr txBox="1"/>
          <p:nvPr/>
        </p:nvSpPr>
        <p:spPr>
          <a:xfrm>
            <a:off x="8267770" y="5204382"/>
            <a:ext cx="7494982" cy="55875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3299" dirty="0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Has either:  </a:t>
            </a:r>
          </a:p>
          <a:p>
            <a:pPr marL="914126" lvl="1" indent="-45706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99" b="1" dirty="0">
                <a:solidFill>
                  <a:schemeClr val="accent1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Qualified for unemployment benefits</a:t>
            </a:r>
            <a:r>
              <a:rPr lang="en-US" sz="3299" b="1" dirty="0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, </a:t>
            </a:r>
            <a:r>
              <a:rPr lang="en-US" sz="3299" dirty="0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OR have </a:t>
            </a:r>
            <a:r>
              <a:rPr lang="en-US" sz="3299" b="1" dirty="0">
                <a:solidFill>
                  <a:schemeClr val="accent1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experienced a loss or reduction in household income,  incurred significant costs, or experienced other financial </a:t>
            </a:r>
            <a:r>
              <a:rPr lang="en-US" sz="3299" dirty="0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hardship during or due, directly or indirectly, to </a:t>
            </a:r>
            <a:r>
              <a:rPr lang="en-US" sz="3299" b="1" dirty="0">
                <a:solidFill>
                  <a:schemeClr val="accent1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COVID–19</a:t>
            </a:r>
            <a:r>
              <a:rPr lang="en-US" sz="3299" dirty="0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, which the applicant must attest in writing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20D767-90EF-4BA4-A1D4-54A2F33D2C5D}"/>
              </a:ext>
            </a:extLst>
          </p:cNvPr>
          <p:cNvSpPr txBox="1"/>
          <p:nvPr/>
        </p:nvSpPr>
        <p:spPr>
          <a:xfrm>
            <a:off x="15877471" y="5204382"/>
            <a:ext cx="7140656" cy="4162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3299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Can </a:t>
            </a:r>
            <a:r>
              <a:rPr lang="en-US" sz="3299" b="1">
                <a:solidFill>
                  <a:schemeClr val="accent1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demonstrate a risk of experiencing homelessness or housing instability </a:t>
            </a:r>
            <a:r>
              <a:rPr lang="en-US" sz="3299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by providing:</a:t>
            </a:r>
          </a:p>
          <a:p>
            <a:pPr marL="914126" lvl="1" indent="-45706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99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An eviction notice</a:t>
            </a:r>
          </a:p>
          <a:p>
            <a:pPr marL="914126" lvl="1" indent="-45706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99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A past rent notice  </a:t>
            </a:r>
          </a:p>
          <a:p>
            <a:pPr marL="914126" lvl="1" indent="-45706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99">
                <a:solidFill>
                  <a:srgbClr val="000000"/>
                </a:solidFill>
                <a:latin typeface="Arial" panose="020B0604020202020204" pitchFamily="34" charset="0"/>
                <a:ea typeface="Yu Mincho" panose="020B0400000000000000" pitchFamily="18" charset="-128"/>
                <a:cs typeface="Arial" panose="020B0604020202020204" pitchFamily="34" charset="0"/>
              </a:rPr>
              <a:t>A past due utility notice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922A09E-630C-4A32-99CD-0BD48808EF44}"/>
              </a:ext>
            </a:extLst>
          </p:cNvPr>
          <p:cNvGrpSpPr/>
          <p:nvPr/>
        </p:nvGrpSpPr>
        <p:grpSpPr>
          <a:xfrm>
            <a:off x="18530689" y="3607668"/>
            <a:ext cx="1190668" cy="1190668"/>
            <a:chOff x="4698754" y="6262511"/>
            <a:chExt cx="1190978" cy="1190978"/>
          </a:xfrm>
          <a:solidFill>
            <a:schemeClr val="accent1"/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20F85D1-FA82-40E7-94A5-480F35DF5E30}"/>
                </a:ext>
              </a:extLst>
            </p:cNvPr>
            <p:cNvSpPr/>
            <p:nvPr/>
          </p:nvSpPr>
          <p:spPr>
            <a:xfrm>
              <a:off x="4698754" y="6262511"/>
              <a:ext cx="1190978" cy="1190978"/>
            </a:xfrm>
            <a:prstGeom prst="ellipse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99"/>
            </a:p>
          </p:txBody>
        </p:sp>
        <p:pic>
          <p:nvPicPr>
            <p:cNvPr id="25" name="Graphic 24" descr="Checkmark with solid fill">
              <a:extLst>
                <a:ext uri="{FF2B5EF4-FFF2-40B4-BE49-F238E27FC236}">
                  <a16:creationId xmlns:a16="http://schemas.microsoft.com/office/drawing/2014/main" id="{32EA59A8-E83D-44AA-8211-7F3FD471B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837044" y="6400800"/>
              <a:ext cx="914400" cy="9144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53FB0BE-522E-4674-AF5B-CE315EE07042}"/>
              </a:ext>
            </a:extLst>
          </p:cNvPr>
          <p:cNvGrpSpPr/>
          <p:nvPr/>
        </p:nvGrpSpPr>
        <p:grpSpPr>
          <a:xfrm>
            <a:off x="3500169" y="3759962"/>
            <a:ext cx="1190668" cy="1190668"/>
            <a:chOff x="4698754" y="6262511"/>
            <a:chExt cx="1190978" cy="1190978"/>
          </a:xfrm>
          <a:solidFill>
            <a:schemeClr val="accent1"/>
          </a:solidFill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181FA74-9B77-4A28-97C0-19E1308108D5}"/>
                </a:ext>
              </a:extLst>
            </p:cNvPr>
            <p:cNvSpPr/>
            <p:nvPr/>
          </p:nvSpPr>
          <p:spPr>
            <a:xfrm>
              <a:off x="4698754" y="6262511"/>
              <a:ext cx="1190978" cy="1190978"/>
            </a:xfrm>
            <a:prstGeom prst="ellipse">
              <a:avLst/>
            </a:prstGeom>
            <a:grp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99"/>
            </a:p>
          </p:txBody>
        </p:sp>
        <p:pic>
          <p:nvPicPr>
            <p:cNvPr id="20" name="Graphic 19" descr="Checkmark with solid fill">
              <a:extLst>
                <a:ext uri="{FF2B5EF4-FFF2-40B4-BE49-F238E27FC236}">
                  <a16:creationId xmlns:a16="http://schemas.microsoft.com/office/drawing/2014/main" id="{61E1C697-8966-428D-B0C5-4F2E0C6D7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837044" y="640080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9332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18ACB0-4A47-457C-B014-E9558514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4112" y="4207565"/>
            <a:ext cx="12293949" cy="26504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6600" dirty="0"/>
              <a:t>Applications Approved for Payment to Date: </a:t>
            </a:r>
            <a:br>
              <a:rPr lang="en-US" sz="6600" dirty="0"/>
            </a:br>
            <a:r>
              <a:rPr lang="en-US" sz="7200" dirty="0">
                <a:solidFill>
                  <a:schemeClr val="tx1"/>
                </a:solidFill>
              </a:rPr>
              <a:t>4,950</a:t>
            </a:r>
            <a:br>
              <a:rPr lang="en-US" sz="6600" dirty="0"/>
            </a:br>
            <a:br>
              <a:rPr lang="en-US" sz="6600" dirty="0"/>
            </a:br>
            <a:r>
              <a:rPr lang="en-US" sz="6600" dirty="0"/>
              <a:t>Total Payments </a:t>
            </a:r>
            <a:br>
              <a:rPr lang="en-US" sz="6600" dirty="0"/>
            </a:br>
            <a:r>
              <a:rPr lang="en-US" sz="6600" dirty="0"/>
              <a:t>Made to Date:</a:t>
            </a:r>
            <a:br>
              <a:rPr lang="en-US" sz="6600" dirty="0"/>
            </a:br>
            <a:r>
              <a:rPr lang="en-US" sz="7200" dirty="0">
                <a:solidFill>
                  <a:schemeClr val="tx1"/>
                </a:solidFill>
              </a:rPr>
              <a:t>$15,845,000</a:t>
            </a:r>
            <a:br>
              <a:rPr lang="en-US" sz="72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(as of 8/5/2021)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5EF8CF94-D6F6-4078-A8B6-0BB96FD9C902}"/>
              </a:ext>
            </a:extLst>
          </p:cNvPr>
          <p:cNvSpPr txBox="1">
            <a:spLocks/>
          </p:cNvSpPr>
          <p:nvPr/>
        </p:nvSpPr>
        <p:spPr>
          <a:xfrm>
            <a:off x="1894112" y="1689472"/>
            <a:ext cx="12293949" cy="1352308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3300" kern="1200">
                <a:solidFill>
                  <a:schemeClr val="accent2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pPr algn="ctr"/>
            <a:r>
              <a:rPr lang="en-US" sz="8000" dirty="0">
                <a:solidFill>
                  <a:schemeClr val="tx1"/>
                </a:solidFill>
              </a:rPr>
              <a:t>GRA Program Data</a:t>
            </a:r>
          </a:p>
        </p:txBody>
      </p:sp>
    </p:spTree>
    <p:extLst>
      <p:ext uri="{BB962C8B-B14F-4D97-AF65-F5344CB8AC3E}">
        <p14:creationId xmlns:p14="http://schemas.microsoft.com/office/powerpoint/2010/main" val="118512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" y="14653"/>
            <a:ext cx="12896852" cy="137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58220">
                  <a:lumMod val="50000"/>
                </a:srgbClr>
              </a:solidFill>
              <a:effectLst/>
              <a:uLnTx/>
              <a:uFillTx/>
              <a:latin typeface="Nunito Light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1190" y="2996998"/>
            <a:ext cx="11014467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Nunito" charset="0"/>
              </a:rPr>
              <a:t>Daphne M. Walker 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Nunito" charset="0"/>
              </a:rPr>
              <a:t>Division Director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Arial" panose="020B0604020202020204" pitchFamily="34" charset="0"/>
              </a:rPr>
              <a:t>Housing Assistance Division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Arial" panose="020B0604020202020204" pitchFamily="34" charset="0"/>
                <a:hlinkClick r:id="rId2"/>
              </a:rPr>
              <a:t>Daphne.Walker@dca.ga.gov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E9E3DC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Nunito" charset="0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dirty="0">
              <a:solidFill>
                <a:srgbClr val="E9E3DC">
                  <a:lumMod val="50000"/>
                </a:srgbClr>
              </a:solidFill>
              <a:latin typeface="Arial" panose="020B0604020202020204"/>
              <a:ea typeface="Nunito" charset="0"/>
              <a:cs typeface="Arial" panose="020B0604020202020204" pitchFamily="34" charset="0"/>
            </a:endParaRP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E9E3DC">
                    <a:lumMod val="50000"/>
                  </a:srgbClr>
                </a:solidFill>
                <a:latin typeface="Arial" panose="020B0604020202020204"/>
                <a:ea typeface="Nunito" charset="0"/>
                <a:cs typeface="Arial" panose="020B0604020202020204" pitchFamily="34" charset="0"/>
              </a:rPr>
              <a:t>Georgia Rental Assistance Program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Nunito" charset="0"/>
                <a:cs typeface="Arial" panose="020B0604020202020204" pitchFamily="34" charset="0"/>
              </a:rPr>
              <a:t>Application Portal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srgbClr val="E9E3DC">
                    <a:lumMod val="50000"/>
                  </a:srgbClr>
                </a:solidFill>
                <a:latin typeface="Arial" panose="020B0604020202020204"/>
                <a:ea typeface="Nunito" charset="0"/>
                <a:cs typeface="Arial" panose="020B0604020202020204" pitchFamily="34" charset="0"/>
                <a:hlinkClick r:id="rId3"/>
              </a:rPr>
              <a:t>www.georgiarentalassistance.ga.gov</a:t>
            </a:r>
            <a:endParaRPr lang="en-US" sz="4800" b="1" dirty="0">
              <a:solidFill>
                <a:srgbClr val="E9E3DC">
                  <a:lumMod val="50000"/>
                </a:srgbClr>
              </a:solidFill>
              <a:latin typeface="Arial" panose="020B0604020202020204"/>
              <a:ea typeface="Nunito" charset="0"/>
              <a:cs typeface="Arial" panose="020B0604020202020204" pitchFamily="34" charset="0"/>
            </a:endParaRP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solidFill>
                  <a:srgbClr val="E9E3DC">
                    <a:lumMod val="50000"/>
                  </a:srgbClr>
                </a:solidFill>
                <a:latin typeface="Arial" panose="020B0604020202020204"/>
                <a:ea typeface="Nunito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E9E3DC">
                    <a:lumMod val="50000"/>
                  </a:srgbClr>
                </a:solidFill>
                <a:latin typeface="Arial" panose="020B0604020202020204"/>
                <a:ea typeface="Nunito" charset="0"/>
                <a:cs typeface="Arial" panose="020B0604020202020204" pitchFamily="34" charset="0"/>
              </a:rPr>
              <a:t>Email Us At: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srgbClr val="E9E3DC">
                    <a:lumMod val="50000"/>
                  </a:srgbClr>
                </a:solidFill>
                <a:latin typeface="Arial" panose="020B0604020202020204"/>
                <a:ea typeface="Nunito" charset="0"/>
                <a:cs typeface="Arial" panose="020B0604020202020204" pitchFamily="34" charset="0"/>
                <a:hlinkClick r:id="rId4"/>
              </a:rPr>
              <a:t>rentalassistance@dca.ga.gov</a:t>
            </a:r>
            <a:endParaRPr lang="en-US" sz="4800" b="1" dirty="0">
              <a:solidFill>
                <a:srgbClr val="E9E3DC">
                  <a:lumMod val="50000"/>
                </a:srgbClr>
              </a:solidFill>
              <a:latin typeface="Arial" panose="020B0604020202020204"/>
              <a:ea typeface="Nunito" charset="0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E9E3DC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Nunito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00441" y="804143"/>
            <a:ext cx="60959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300" normalizeH="0" baseline="0" noProof="0" dirty="0">
                <a:ln>
                  <a:noFill/>
                </a:ln>
                <a:solidFill>
                  <a:srgbClr val="E9E3DC">
                    <a:lumMod val="50000"/>
                  </a:srgbClr>
                </a:solidFill>
                <a:effectLst/>
                <a:uLnTx/>
                <a:uFillTx/>
                <a:latin typeface="Arial Black" panose="020B0A04020102020204"/>
                <a:ea typeface="Nunito" charset="0"/>
                <a:cs typeface="Nunito" charset="0"/>
              </a:rPr>
              <a:t>GRA Contact Information</a:t>
            </a:r>
          </a:p>
        </p:txBody>
      </p:sp>
      <p:pic>
        <p:nvPicPr>
          <p:cNvPr id="6" name="Picture Placeholder 5" descr="Text&#10;&#10;Description automatically generated">
            <a:extLst>
              <a:ext uri="{FF2B5EF4-FFF2-40B4-BE49-F238E27FC236}">
                <a16:creationId xmlns:a16="http://schemas.microsoft.com/office/drawing/2014/main" id="{6428A892-3197-4ECD-AF15-3517F50FF36D}"/>
              </a:ext>
            </a:extLst>
          </p:cNvPr>
          <p:cNvPicPr preferRelativeResize="0">
            <a:picLocks noGrp="1"/>
          </p:cNvPicPr>
          <p:nvPr>
            <p:ph type="pic"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5908" y="9829800"/>
            <a:ext cx="9480552" cy="3114425"/>
          </a:xfrm>
        </p:spPr>
      </p:pic>
    </p:spTree>
    <p:extLst>
      <p:ext uri="{BB962C8B-B14F-4D97-AF65-F5344CB8AC3E}">
        <p14:creationId xmlns:p14="http://schemas.microsoft.com/office/powerpoint/2010/main" val="138478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18ACB0-4A47-457C-B014-E9558514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3" y="4619284"/>
            <a:ext cx="12293949" cy="2650435"/>
          </a:xfrm>
        </p:spPr>
        <p:txBody>
          <a:bodyPr/>
          <a:lstStyle/>
          <a:p>
            <a:pPr algn="ctr"/>
            <a:r>
              <a:rPr lang="en-US" dirty="0"/>
              <a:t>Mortgage Assistance</a:t>
            </a:r>
            <a:br>
              <a:rPr lang="en-US" dirty="0"/>
            </a:br>
            <a:r>
              <a:rPr lang="en-US" dirty="0"/>
              <a:t>Program Overview</a:t>
            </a:r>
          </a:p>
        </p:txBody>
      </p:sp>
    </p:spTree>
    <p:extLst>
      <p:ext uri="{BB962C8B-B14F-4D97-AF65-F5344CB8AC3E}">
        <p14:creationId xmlns:p14="http://schemas.microsoft.com/office/powerpoint/2010/main" val="240480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Default Theme">
  <a:themeElements>
    <a:clrScheme name="GA DCA">
      <a:dk1>
        <a:srgbClr val="F58220"/>
      </a:dk1>
      <a:lt1>
        <a:srgbClr val="FFFFFF"/>
      </a:lt1>
      <a:dk2>
        <a:srgbClr val="F58220"/>
      </a:dk2>
      <a:lt2>
        <a:srgbClr val="FFFFFF"/>
      </a:lt2>
      <a:accent1>
        <a:srgbClr val="49A942"/>
      </a:accent1>
      <a:accent2>
        <a:srgbClr val="8A7967"/>
      </a:accent2>
      <a:accent3>
        <a:srgbClr val="F58220"/>
      </a:accent3>
      <a:accent4>
        <a:srgbClr val="8DC63F"/>
      </a:accent4>
      <a:accent5>
        <a:srgbClr val="E9E3DC"/>
      </a:accent5>
      <a:accent6>
        <a:srgbClr val="ED037C"/>
      </a:accent6>
      <a:hlink>
        <a:srgbClr val="8A7967"/>
      </a:hlink>
      <a:folHlink>
        <a:srgbClr val="8A79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DCA Green Background">
      <a:dk1>
        <a:srgbClr val="FFFFFF"/>
      </a:dk1>
      <a:lt1>
        <a:srgbClr val="92D050"/>
      </a:lt1>
      <a:dk2>
        <a:srgbClr val="FFFFFF"/>
      </a:dk2>
      <a:lt2>
        <a:srgbClr val="92D050"/>
      </a:lt2>
      <a:accent1>
        <a:srgbClr val="F58220"/>
      </a:accent1>
      <a:accent2>
        <a:srgbClr val="8A7967"/>
      </a:accent2>
      <a:accent3>
        <a:srgbClr val="49A942"/>
      </a:accent3>
      <a:accent4>
        <a:srgbClr val="F58220"/>
      </a:accent4>
      <a:accent5>
        <a:srgbClr val="E9E3DC"/>
      </a:accent5>
      <a:accent6>
        <a:srgbClr val="ED037C"/>
      </a:accent6>
      <a:hlink>
        <a:srgbClr val="F58220"/>
      </a:hlink>
      <a:folHlink>
        <a:srgbClr val="F5822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CBF1E83AF9174EA935633C60F99CE9" ma:contentTypeVersion="9" ma:contentTypeDescription="Create a new document." ma:contentTypeScope="" ma:versionID="c69304bbcd57707a5035226d8a9bba24">
  <xsd:schema xmlns:xsd="http://www.w3.org/2001/XMLSchema" xmlns:xs="http://www.w3.org/2001/XMLSchema" xmlns:p="http://schemas.microsoft.com/office/2006/metadata/properties" xmlns:ns2="da62d0e3-ee60-49f6-b482-0f29dd0998d3" xmlns:ns3="668812d5-6dea-4068-9617-f0f9cf98416e" targetNamespace="http://schemas.microsoft.com/office/2006/metadata/properties" ma:root="true" ma:fieldsID="4723e5cd580ef9f71ac27fca5e6ac89c" ns2:_="" ns3:_="">
    <xsd:import namespace="da62d0e3-ee60-49f6-b482-0f29dd0998d3"/>
    <xsd:import namespace="668812d5-6dea-4068-9617-f0f9cf984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2d0e3-ee60-49f6-b482-0f29dd099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812d5-6dea-4068-9617-f0f9cf984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9105F3-0E48-46FD-A9E0-03CE8EAC2D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211DF7-A63C-46A3-8F1E-3AD2F5AD2A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2d0e3-ee60-49f6-b482-0f29dd0998d3"/>
    <ds:schemaRef ds:uri="668812d5-6dea-4068-9617-f0f9cf9841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CF821C-5D61-450E-93CB-215E602F4661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da62d0e3-ee60-49f6-b482-0f29dd0998d3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668812d5-6dea-4068-9617-f0f9cf98416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686</Words>
  <Application>Microsoft Office PowerPoint</Application>
  <PresentationFormat>Custom</PresentationFormat>
  <Paragraphs>74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Arial Body</vt:lpstr>
      <vt:lpstr>Lato Light</vt:lpstr>
      <vt:lpstr>Nunito Light</vt:lpstr>
      <vt:lpstr>Symbol</vt:lpstr>
      <vt:lpstr>Wingdings</vt:lpstr>
      <vt:lpstr>Default Theme</vt:lpstr>
      <vt:lpstr>1_Default Theme</vt:lpstr>
      <vt:lpstr>PowerPoint Presentation</vt:lpstr>
      <vt:lpstr>GRA Program Overview</vt:lpstr>
      <vt:lpstr>PowerPoint Presentation</vt:lpstr>
      <vt:lpstr>PowerPoint Presentation</vt:lpstr>
      <vt:lpstr>PowerPoint Presentation</vt:lpstr>
      <vt:lpstr>PowerPoint Presentation</vt:lpstr>
      <vt:lpstr>Applications Approved for Payment to Date:  4,950  Total Payments  Made to Date: $15,845,000 (as of 8/5/2021)</vt:lpstr>
      <vt:lpstr>PowerPoint Presentation</vt:lpstr>
      <vt:lpstr>Mortgage Assistance Program Overview</vt:lpstr>
      <vt:lpstr>State of Georgia Homeowner Assistance Fund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Justin.Vining@dca.ga.gov</dc:creator>
  <cp:keywords/>
  <dc:description/>
  <cp:lastModifiedBy>Chris Obenschain</cp:lastModifiedBy>
  <cp:revision>22</cp:revision>
  <cp:lastPrinted>2021-08-05T18:41:59Z</cp:lastPrinted>
  <dcterms:created xsi:type="dcterms:W3CDTF">2014-11-12T21:47:38Z</dcterms:created>
  <dcterms:modified xsi:type="dcterms:W3CDTF">2021-08-09T21:52:26Z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0x01010049CBF1E83AF9174EA935633C60F99CE9</vt:lpwstr>
  </property>
</Properties>
</file>