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6" r:id="rId1"/>
    <p:sldMasterId id="2147483707" r:id="rId2"/>
    <p:sldMasterId id="2147483708" r:id="rId3"/>
    <p:sldMasterId id="2147483709" r:id="rId4"/>
    <p:sldMasterId id="2147483710" r:id="rId5"/>
    <p:sldMasterId id="2147483711" r:id="rId6"/>
  </p:sldMasterIdLst>
  <p:notesMasterIdLst>
    <p:notesMasterId r:id="rId31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6" r:id="rId24"/>
    <p:sldId id="277" r:id="rId25"/>
    <p:sldId id="278" r:id="rId26"/>
    <p:sldId id="279" r:id="rId27"/>
    <p:sldId id="280" r:id="rId28"/>
    <p:sldId id="281" r:id="rId29"/>
    <p:sldId id="283" r:id="rId30"/>
  </p:sldIdLst>
  <p:sldSz cx="9144000" cy="5143500" type="screen16x9"/>
  <p:notesSz cx="6858000" cy="9144000"/>
  <p:embeddedFontLst>
    <p:embeddedFont>
      <p:font typeface="Avenir" panose="02000503020000020003" pitchFamily="2" charset="0"/>
      <p:regular r:id="rId32"/>
      <p:italic r:id="rId33"/>
    </p:embeddedFont>
    <p:embeddedFont>
      <p:font typeface="Gill Sans" panose="020B0502020104020203" pitchFamily="34" charset="-79"/>
      <p:regular r:id="rId34"/>
      <p:bold r:id="rId35"/>
    </p:embeddedFont>
    <p:embeddedFont>
      <p:font typeface="Poppins" pitchFamily="2" charset="77"/>
      <p:regular r:id="rId36"/>
      <p:bold r:id="rId37"/>
      <p:italic r:id="rId38"/>
      <p:boldItalic r:id="rId39"/>
    </p:embeddedFont>
    <p:embeddedFont>
      <p:font typeface="Poppins Medium" panose="020B0604020202020204" pitchFamily="34" charset="0"/>
      <p:regular r:id="rId40"/>
      <p:bold r:id="rId41"/>
      <p:italic r:id="rId42"/>
      <p:boldItalic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  <p:embeddedFont>
      <p:font typeface="Roboto Slab" pitchFamily="2" charset="0"/>
      <p:regular r:id="rId48"/>
      <p:bold r:id="rId49"/>
    </p:embeddedFont>
    <p:embeddedFont>
      <p:font typeface="Trebuchet MS" panose="020B0703020202090204" pitchFamily="34" charset="0"/>
      <p:regular r:id="rId50"/>
      <p:bold r:id="rId51"/>
      <p: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110E14-9F61-444F-8248-6C4B00B9BA01}">
  <a:tblStyle styleId="{CB110E14-9F61-444F-8248-6C4B00B9BA01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F0E7"/>
          </a:solidFill>
        </a:fill>
      </a:tcStyle>
    </a:wholeTbl>
    <a:band1H>
      <a:tcTxStyle/>
      <a:tcStyle>
        <a:tcBdr/>
        <a:fill>
          <a:solidFill>
            <a:srgbClr val="FBDF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BDF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2771"/>
  </p:normalViewPr>
  <p:slideViewPr>
    <p:cSldViewPr snapToGrid="0">
      <p:cViewPr varScale="1">
        <p:scale>
          <a:sx n="120" d="100"/>
          <a:sy n="120" d="100"/>
        </p:scale>
        <p:origin x="14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8.fntdata"/><Relationship Id="rId21" Type="http://schemas.openxmlformats.org/officeDocument/2006/relationships/slide" Target="slides/slide15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font" Target="fonts/font2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4.xml"/><Relationship Id="rId41" Type="http://schemas.openxmlformats.org/officeDocument/2006/relationships/font" Target="fonts/font10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9257f32b78_1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29257f32b78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9317191b10_1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Carrie	</a:t>
            </a:r>
            <a:endParaRPr dirty="0"/>
          </a:p>
        </p:txBody>
      </p:sp>
      <p:sp>
        <p:nvSpPr>
          <p:cNvPr id="429" name="Google Shape;429;g29317191b10_1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9257f32b78_1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g29257f32b78_1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Carrie 	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9257f32b78_1_2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Carrie </a:t>
            </a:r>
            <a:endParaRPr dirty="0"/>
          </a:p>
        </p:txBody>
      </p:sp>
      <p:sp>
        <p:nvSpPr>
          <p:cNvPr id="443" name="Google Shape;443;g29257f32b78_1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9257f32b78_1_2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Carrie </a:t>
            </a:r>
            <a:endParaRPr dirty="0"/>
          </a:p>
        </p:txBody>
      </p:sp>
      <p:sp>
        <p:nvSpPr>
          <p:cNvPr id="449" name="Google Shape;449;g29257f32b78_1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9257f32b78_1_2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Carrie	</a:t>
            </a:r>
            <a:endParaRPr dirty="0"/>
          </a:p>
        </p:txBody>
      </p:sp>
      <p:sp>
        <p:nvSpPr>
          <p:cNvPr id="455" name="Google Shape;455;g29257f32b78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9257f32b78_1_3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Carrie	</a:t>
            </a:r>
            <a:endParaRPr dirty="0"/>
          </a:p>
        </p:txBody>
      </p:sp>
      <p:sp>
        <p:nvSpPr>
          <p:cNvPr id="461" name="Google Shape;461;g29257f32b78_1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9257f32b78_1_3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Carrie</a:t>
            </a:r>
            <a:endParaRPr dirty="0"/>
          </a:p>
        </p:txBody>
      </p:sp>
      <p:sp>
        <p:nvSpPr>
          <p:cNvPr id="469" name="Google Shape;469;g29257f32b78_1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9257f32b78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g29257f32b78_1_4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Carrie	</a:t>
            </a:r>
            <a:endParaRPr dirty="0"/>
          </a:p>
        </p:txBody>
      </p:sp>
      <p:sp>
        <p:nvSpPr>
          <p:cNvPr id="476" name="Google Shape;476;g29257f32b78_1_4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9257f32b78_7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2" name="Google Shape;502;g29257f32b78_7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Rebecca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N=10 – 9 city staff and 1 elected official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16 active participants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3" name="Google Shape;503;g29257f32b78_7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9257f32b78_1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g29257f32b78_1_4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Rebecca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N=10 – 9 city staff and 1 elected official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endParaRPr dirty="0"/>
          </a:p>
        </p:txBody>
      </p:sp>
      <p:sp>
        <p:nvSpPr>
          <p:cNvPr id="510" name="Google Shape;510;g29257f32b78_1_4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9257f32b78_1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Carrie </a:t>
            </a:r>
            <a:endParaRPr/>
          </a:p>
        </p:txBody>
      </p:sp>
      <p:sp>
        <p:nvSpPr>
          <p:cNvPr id="356" name="Google Shape;356;g29257f32b78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925e089b6b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925e089b6b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Rebecca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9257f32b78_5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9257f32b78_5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Rebecca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9257f32b78_5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9257f32b78_5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Rebecca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9257f32b78_1_4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Rebecca </a:t>
            </a:r>
            <a:endParaRPr dirty="0"/>
          </a:p>
        </p:txBody>
      </p:sp>
      <p:sp>
        <p:nvSpPr>
          <p:cNvPr id="534" name="Google Shape;534;g29257f32b78_1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9257f32b78_5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29257f32b78_5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9257f32b78_1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Rebecca</a:t>
            </a:r>
            <a:endParaRPr dirty="0"/>
          </a:p>
        </p:txBody>
      </p:sp>
      <p:sp>
        <p:nvSpPr>
          <p:cNvPr id="362" name="Google Shape;362;g29257f32b78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9257f32b78_1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Rebecca </a:t>
            </a:r>
            <a:endParaRPr/>
          </a:p>
        </p:txBody>
      </p:sp>
      <p:sp>
        <p:nvSpPr>
          <p:cNvPr id="377" name="Google Shape;377;g29257f32b78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9257f32b78_1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Carrie </a:t>
            </a:r>
            <a:endParaRPr/>
          </a:p>
        </p:txBody>
      </p:sp>
      <p:sp>
        <p:nvSpPr>
          <p:cNvPr id="384" name="Google Shape;384;g29257f32b78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9257f32b78_1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Rebecca </a:t>
            </a:r>
            <a:endParaRPr/>
          </a:p>
        </p:txBody>
      </p:sp>
      <p:sp>
        <p:nvSpPr>
          <p:cNvPr id="392" name="Google Shape;392;g29257f32b78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9257f32b78_1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Rebecca </a:t>
            </a:r>
            <a:endParaRPr/>
          </a:p>
        </p:txBody>
      </p:sp>
      <p:sp>
        <p:nvSpPr>
          <p:cNvPr id="400" name="Google Shape;400;g29257f32b78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9257f32b78_1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Carrie </a:t>
            </a:r>
            <a:endParaRPr/>
          </a:p>
        </p:txBody>
      </p:sp>
      <p:sp>
        <p:nvSpPr>
          <p:cNvPr id="408" name="Google Shape;408;g29257f32b78_1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9257f32b78_1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Carrie	</a:t>
            </a:r>
            <a:endParaRPr dirty="0"/>
          </a:p>
        </p:txBody>
      </p:sp>
      <p:sp>
        <p:nvSpPr>
          <p:cNvPr id="414" name="Google Shape;414;g29257f32b78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5725" tIns="137150" rIns="205725" bIns="13715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Gill Sans"/>
              <a:buNone/>
              <a:defRPr sz="29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3F3F3F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1186434" y="1978533"/>
            <a:ext cx="3203828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4753736" y="1978533"/>
            <a:ext cx="3202685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ctr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5725" tIns="137150" rIns="205725" bIns="13715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Gill Sans"/>
              <a:buNone/>
              <a:defRPr sz="29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5725" tIns="137150" rIns="205725" bIns="13715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Gill Sans"/>
              <a:buNone/>
              <a:defRPr sz="29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2"/>
          </p:nvPr>
        </p:nvSpPr>
        <p:spPr>
          <a:xfrm>
            <a:off x="1187577" y="2357438"/>
            <a:ext cx="3202686" cy="194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3"/>
          </p:nvPr>
        </p:nvSpPr>
        <p:spPr>
          <a:xfrm>
            <a:off x="4753737" y="2357438"/>
            <a:ext cx="3190113" cy="194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4"/>
          </p:nvPr>
        </p:nvSpPr>
        <p:spPr>
          <a:xfrm>
            <a:off x="475373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03504" y="1682871"/>
            <a:ext cx="3364992" cy="85612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Gill Sans"/>
              <a:buNone/>
              <a:defRPr sz="17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1"/>
          </p:nvPr>
        </p:nvSpPr>
        <p:spPr>
          <a:xfrm>
            <a:off x="5052060" y="603504"/>
            <a:ext cx="3611880" cy="3936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2"/>
          </p:nvPr>
        </p:nvSpPr>
        <p:spPr>
          <a:xfrm>
            <a:off x="836676" y="2662439"/>
            <a:ext cx="2846070" cy="164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6pPr>
            <a:lvl7pPr marL="3200400" lvl="6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7pPr>
            <a:lvl8pPr marL="3657600" lvl="7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603504" y="4677156"/>
            <a:ext cx="3843598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/>
          <p:nvPr/>
        </p:nvSpPr>
        <p:spPr>
          <a:xfrm>
            <a:off x="0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606392" y="1682871"/>
            <a:ext cx="3371249" cy="8509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Gill Sans"/>
              <a:buNone/>
              <a:defRPr sz="17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>
            <a:spLocks noGrp="1"/>
          </p:cNvSpPr>
          <p:nvPr>
            <p:ph type="pic" idx="2"/>
          </p:nvPr>
        </p:nvSpPr>
        <p:spPr>
          <a:xfrm>
            <a:off x="4571999" y="0"/>
            <a:ext cx="4576573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836676" y="2662439"/>
            <a:ext cx="2846070" cy="1645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6pPr>
            <a:lvl7pPr marL="3200400" lvl="6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7pPr>
            <a:lvl8pPr marL="3657600" lvl="7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603504" y="4677156"/>
            <a:ext cx="3843598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 rot="5400000">
            <a:off x="3408756" y="243129"/>
            <a:ext cx="2326487" cy="579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 rot="5400000">
            <a:off x="5108007" y="2084772"/>
            <a:ext cx="3737610" cy="973956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 rot="5400000">
            <a:off x="2128980" y="247317"/>
            <a:ext cx="3737610" cy="464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ctr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5725" tIns="137150" rIns="205725" bIns="13715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Gill Sans"/>
              <a:buNone/>
              <a:defRPr sz="29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9"/>
          <p:cNvGrpSpPr/>
          <p:nvPr/>
        </p:nvGrpSpPr>
        <p:grpSpPr>
          <a:xfrm>
            <a:off x="6098379" y="5"/>
            <a:ext cx="3045625" cy="2030570"/>
            <a:chOff x="6098378" y="5"/>
            <a:chExt cx="3045625" cy="2030570"/>
          </a:xfrm>
        </p:grpSpPr>
        <p:sp>
          <p:nvSpPr>
            <p:cNvPr id="151" name="Google Shape;151;p2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9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29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>
              <a:buClr>
                <a:schemeClr val="lt1"/>
              </a:buClr>
              <a:buSzPts val="1000"/>
              <a:buFont typeface="Roboto"/>
              <a:buNone/>
              <a:defRPr/>
            </a:lvl1pPr>
            <a:lvl2pPr marL="0" lvl="1" indent="0" algn="r">
              <a:buClr>
                <a:schemeClr val="lt1"/>
              </a:buClr>
              <a:buSzPts val="1000"/>
              <a:buFont typeface="Roboto"/>
              <a:buNone/>
              <a:defRPr/>
            </a:lvl2pPr>
            <a:lvl3pPr marL="0" lvl="2" indent="0" algn="r">
              <a:buClr>
                <a:schemeClr val="lt1"/>
              </a:buClr>
              <a:buSzPts val="1000"/>
              <a:buFont typeface="Roboto"/>
              <a:buNone/>
              <a:defRPr/>
            </a:lvl3pPr>
            <a:lvl4pPr marL="0" lvl="3" indent="0" algn="r">
              <a:buClr>
                <a:schemeClr val="lt1"/>
              </a:buClr>
              <a:buSzPts val="1000"/>
              <a:buFont typeface="Roboto"/>
              <a:buNone/>
              <a:defRPr/>
            </a:lvl4pPr>
            <a:lvl5pPr marL="0" lvl="4" indent="0" algn="r">
              <a:buClr>
                <a:schemeClr val="lt1"/>
              </a:buClr>
              <a:buSzPts val="1000"/>
              <a:buFont typeface="Roboto"/>
              <a:buNone/>
              <a:defRPr/>
            </a:lvl5pPr>
            <a:lvl6pPr marL="0" lvl="5" indent="0" algn="r">
              <a:buClr>
                <a:schemeClr val="lt1"/>
              </a:buClr>
              <a:buSzPts val="1000"/>
              <a:buFont typeface="Roboto"/>
              <a:buNone/>
              <a:defRPr/>
            </a:lvl6pPr>
            <a:lvl7pPr marL="0" lvl="6" indent="0" algn="r">
              <a:buClr>
                <a:schemeClr val="lt1"/>
              </a:buClr>
              <a:buSzPts val="1000"/>
              <a:buFont typeface="Roboto"/>
              <a:buNone/>
              <a:defRPr/>
            </a:lvl7pPr>
            <a:lvl8pPr marL="0" lvl="7" indent="0" algn="r">
              <a:buClr>
                <a:schemeClr val="lt1"/>
              </a:buClr>
              <a:buSzPts val="1000"/>
              <a:buFont typeface="Roboto"/>
              <a:buNone/>
              <a:defRPr/>
            </a:lvl8pPr>
            <a:lvl9pPr marL="0" lvl="8" indent="0" algn="r">
              <a:buClr>
                <a:schemeClr val="lt1"/>
              </a:buClr>
              <a:buSzPts val="1000"/>
              <a:buFont typeface="Roboto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31"/>
          <p:cNvGrpSpPr/>
          <p:nvPr/>
        </p:nvGrpSpPr>
        <p:grpSpPr>
          <a:xfrm>
            <a:off x="6098379" y="5"/>
            <a:ext cx="3045625" cy="2030570"/>
            <a:chOff x="6098378" y="5"/>
            <a:chExt cx="3045625" cy="2030570"/>
          </a:xfrm>
        </p:grpSpPr>
        <p:sp>
          <p:nvSpPr>
            <p:cNvPr id="167" name="Google Shape;167;p3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31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32"/>
          <p:cNvGrpSpPr/>
          <p:nvPr/>
        </p:nvGrpSpPr>
        <p:grpSpPr>
          <a:xfrm>
            <a:off x="0" y="3903670"/>
            <a:ext cx="9144000" cy="1239925"/>
            <a:chOff x="0" y="3903669"/>
            <a:chExt cx="9144000" cy="1239925"/>
          </a:xfrm>
        </p:grpSpPr>
        <p:sp>
          <p:nvSpPr>
            <p:cNvPr id="176" name="Google Shape;176;p32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2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2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3" name="Google Shape;183;p3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8" name="Google Shape;188;p3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94" name="Google Shape;194;p35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5" name="Google Shape;195;p3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36"/>
          <p:cNvGrpSpPr/>
          <p:nvPr/>
        </p:nvGrpSpPr>
        <p:grpSpPr>
          <a:xfrm>
            <a:off x="6098379" y="5"/>
            <a:ext cx="3045625" cy="2030570"/>
            <a:chOff x="6098378" y="5"/>
            <a:chExt cx="3045625" cy="2030570"/>
          </a:xfrm>
        </p:grpSpPr>
        <p:sp>
          <p:nvSpPr>
            <p:cNvPr id="198" name="Google Shape;198;p3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6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7" name="Google Shape;207;p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37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9pPr>
          </a:lstStyle>
          <a:p>
            <a:endParaRPr/>
          </a:p>
        </p:txBody>
      </p:sp>
      <p:sp>
        <p:nvSpPr>
          <p:cNvPr id="209" name="Google Shape;209;p37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10" name="Google Shape;210;p3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9845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14" name="Google Shape;214;p3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39"/>
          <p:cNvGrpSpPr/>
          <p:nvPr/>
        </p:nvGrpSpPr>
        <p:grpSpPr>
          <a:xfrm>
            <a:off x="6098379" y="5"/>
            <a:ext cx="3045625" cy="2030570"/>
            <a:chOff x="6098378" y="5"/>
            <a:chExt cx="3045625" cy="2030570"/>
          </a:xfrm>
        </p:grpSpPr>
        <p:sp>
          <p:nvSpPr>
            <p:cNvPr id="217" name="Google Shape;217;p3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9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39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3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buClr>
                <a:schemeClr val="dk2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2" name="Google Shape;242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4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1" name="Google Shape;261;p4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4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3" name="Google Shape;263;p4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79" name="Google Shape;279;p4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80" name="Google Shape;280;p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5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5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87" name="Google Shape;287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2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52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5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5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4"/>
          <p:cNvSpPr txBox="1">
            <a:spLocks noGrp="1"/>
          </p:cNvSpPr>
          <p:nvPr>
            <p:ph type="title"/>
          </p:nvPr>
        </p:nvSpPr>
        <p:spPr>
          <a:xfrm>
            <a:off x="812525" y="273844"/>
            <a:ext cx="770282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B41E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5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  <a:defRPr sz="2700" b="0" i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o"/>
              <a:defRPr sz="2100"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 sz="1800"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  <a:defRPr sz="1500"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5"/>
          <p:cNvSpPr txBox="1">
            <a:spLocks noGrp="1"/>
          </p:cNvSpPr>
          <p:nvPr>
            <p:ph type="title"/>
          </p:nvPr>
        </p:nvSpPr>
        <p:spPr>
          <a:xfrm>
            <a:off x="627459" y="740569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B41E"/>
              </a:buClr>
              <a:buSzPts val="3300"/>
              <a:buFont typeface="Poppins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5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  <a:defRPr sz="2700" b="0" i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o"/>
              <a:defRPr sz="2100"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 sz="1800"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  <a:defRPr sz="1500"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6"/>
          <p:cNvSpPr txBox="1">
            <a:spLocks noGrp="1"/>
          </p:cNvSpPr>
          <p:nvPr>
            <p:ph type="ctrTitle"/>
          </p:nvPr>
        </p:nvSpPr>
        <p:spPr>
          <a:xfrm>
            <a:off x="1143000" y="85056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B41E"/>
              </a:buClr>
              <a:buSzPts val="4500"/>
              <a:buFont typeface="Poppins"/>
              <a:buNone/>
              <a:defRPr sz="4500">
                <a:solidFill>
                  <a:srgbClr val="F0B41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56"/>
          <p:cNvSpPr txBox="1">
            <a:spLocks noGrp="1"/>
          </p:cNvSpPr>
          <p:nvPr>
            <p:ph type="subTitle" idx="1"/>
          </p:nvPr>
        </p:nvSpPr>
        <p:spPr>
          <a:xfrm>
            <a:off x="1143000" y="2745490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None/>
              <a:defRPr sz="2700" b="0" i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315" name="Google Shape;315;p56"/>
          <p:cNvCxnSpPr/>
          <p:nvPr/>
        </p:nvCxnSpPr>
        <p:spPr>
          <a:xfrm>
            <a:off x="1143000" y="2669744"/>
            <a:ext cx="6858000" cy="0"/>
          </a:xfrm>
          <a:prstGeom prst="straightConnector1">
            <a:avLst/>
          </a:prstGeom>
          <a:noFill/>
          <a:ln w="19050" cap="flat" cmpd="sng">
            <a:solidFill>
              <a:srgbClr val="0249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</p:cxnSp>
      <p:sp>
        <p:nvSpPr>
          <p:cNvPr id="316" name="Google Shape;316;p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B41E"/>
              </a:buClr>
              <a:buSzPts val="4500"/>
              <a:buFont typeface="Poppin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5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rgbClr val="88888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5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  <a:defRPr sz="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8"/>
          <p:cNvSpPr txBox="1">
            <a:spLocks noGrp="1"/>
          </p:cNvSpPr>
          <p:nvPr>
            <p:ph type="title"/>
          </p:nvPr>
        </p:nvSpPr>
        <p:spPr>
          <a:xfrm>
            <a:off x="812525" y="273844"/>
            <a:ext cx="770282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B41E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5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  <a:defRPr sz="2700" b="0" i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o"/>
              <a:defRPr sz="2100"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 sz="1800"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  <a:defRPr sz="1500"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5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  <a:defRPr sz="2700" b="0" i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o"/>
              <a:defRPr sz="2100"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 sz="1800"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  <a:defRPr sz="1500"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9"/>
          <p:cNvSpPr txBox="1">
            <a:spLocks noGrp="1"/>
          </p:cNvSpPr>
          <p:nvPr>
            <p:ph type="title"/>
          </p:nvPr>
        </p:nvSpPr>
        <p:spPr>
          <a:xfrm>
            <a:off x="857250" y="273844"/>
            <a:ext cx="7659291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B41E"/>
              </a:buClr>
              <a:buSzPts val="3300"/>
              <a:buFont typeface="Poppi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5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None/>
              <a:defRPr sz="2700" b="1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28" name="Google Shape;328;p5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  <a:defRPr sz="2700" b="0" i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o"/>
              <a:defRPr sz="2100"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 sz="1800"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  <a:defRPr sz="1500"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5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  <a:defRPr sz="2700" b="1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o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o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5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  <a:defRPr sz="2700" b="0" i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o"/>
              <a:defRPr sz="2100"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 sz="1800"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  <a:defRPr sz="1500"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0"/>
          <p:cNvSpPr txBox="1">
            <a:spLocks noGrp="1"/>
          </p:cNvSpPr>
          <p:nvPr>
            <p:ph type="title"/>
          </p:nvPr>
        </p:nvSpPr>
        <p:spPr>
          <a:xfrm>
            <a:off x="745434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B41E"/>
              </a:buClr>
              <a:buSzPts val="3300"/>
              <a:buFont typeface="Poppins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6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  <a:defRPr sz="2700" b="0" i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o"/>
              <a:defRPr sz="2100"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 sz="1800"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  <a:defRPr sz="1500"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60"/>
          <p:cNvSpPr txBox="1">
            <a:spLocks noGrp="1"/>
          </p:cNvSpPr>
          <p:nvPr>
            <p:ph type="body" idx="2"/>
          </p:nvPr>
        </p:nvSpPr>
        <p:spPr>
          <a:xfrm>
            <a:off x="745434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None/>
              <a:defRPr sz="2700" b="0" i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1"/>
          <p:cNvSpPr txBox="1">
            <a:spLocks noGrp="1"/>
          </p:cNvSpPr>
          <p:nvPr>
            <p:ph type="title"/>
          </p:nvPr>
        </p:nvSpPr>
        <p:spPr>
          <a:xfrm>
            <a:off x="592672" y="1968103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B41E"/>
              </a:buClr>
              <a:buSzPts val="3300"/>
              <a:buFont typeface="Poppins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6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400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  <a:defRPr sz="2700" b="0" i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  <a:defRPr sz="2400" b="0" i="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o"/>
              <a:defRPr sz="2100" b="0" i="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 sz="1800" b="0" i="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  <a:defRPr sz="1500" b="0" i="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2"/>
          <p:cNvSpPr txBox="1">
            <a:spLocks noGrp="1"/>
          </p:cNvSpPr>
          <p:nvPr>
            <p:ph type="title"/>
          </p:nvPr>
        </p:nvSpPr>
        <p:spPr>
          <a:xfrm>
            <a:off x="812525" y="273844"/>
            <a:ext cx="770282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B41E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4"/>
          <p:cNvSpPr/>
          <p:nvPr/>
        </p:nvSpPr>
        <p:spPr>
          <a:xfrm>
            <a:off x="-7454" y="-7454"/>
            <a:ext cx="1610139" cy="17443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  <a:defRPr sz="21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  <a:defRPr sz="21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8" name="Google Shape;138;p26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None/>
              <a:defRPr sz="2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None/>
              <a:defRPr sz="2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None/>
              <a:defRPr sz="2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None/>
              <a:defRPr sz="2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None/>
              <a:defRPr sz="2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None/>
              <a:defRPr sz="2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None/>
              <a:defRPr sz="2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None/>
              <a:defRPr sz="2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None/>
              <a:defRPr sz="2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buClr>
                <a:schemeClr val="lt1"/>
              </a:buClr>
              <a:buSzPts val="1000"/>
              <a:buFont typeface="Roboto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29" name="Google Shape;229;p4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53" descr="Shape&#10;&#10;Description automatically generated with medium confidenc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7454" y="-745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3"/>
          <p:cNvSpPr txBox="1">
            <a:spLocks noGrp="1"/>
          </p:cNvSpPr>
          <p:nvPr>
            <p:ph type="title"/>
          </p:nvPr>
        </p:nvSpPr>
        <p:spPr>
          <a:xfrm>
            <a:off x="857250" y="273844"/>
            <a:ext cx="76581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B41E"/>
              </a:buClr>
              <a:buSzPts val="3300"/>
              <a:buFont typeface="Poppins"/>
              <a:buNone/>
              <a:defRPr sz="3300" b="1" i="0" u="none" strike="noStrike" cap="none">
                <a:solidFill>
                  <a:srgbClr val="F0B41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5" name="Google Shape;305;p5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B41E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B41E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B41E"/>
              </a:buClr>
              <a:buSzPts val="1500"/>
              <a:buFont typeface="Courier New"/>
              <a:buChar char="o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B41E"/>
              </a:buClr>
              <a:buSzPts val="1400"/>
              <a:buFont typeface="NTR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B41E"/>
              </a:buClr>
              <a:buSzPts val="14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oliver@gsu.ed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rbaskam@uga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cdc.gov/policy/index.html" TargetMode="External"/><Relationship Id="rId4" Type="http://schemas.openxmlformats.org/officeDocument/2006/relationships/hyperlink" Target="https://www.cdc.gov/index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cdc.gov/policy/index.html" TargetMode="External"/><Relationship Id="rId5" Type="http://schemas.openxmlformats.org/officeDocument/2006/relationships/hyperlink" Target="https://www.cdc.gov/index.htm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5"/>
          <p:cNvSpPr/>
          <p:nvPr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8" name="Google Shape;348;p65"/>
          <p:cNvSpPr/>
          <p:nvPr/>
        </p:nvSpPr>
        <p:spPr>
          <a:xfrm>
            <a:off x="0" y="0"/>
            <a:ext cx="5650987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9" name="Google Shape;349;p65"/>
          <p:cNvSpPr txBox="1">
            <a:spLocks noGrp="1"/>
          </p:cNvSpPr>
          <p:nvPr>
            <p:ph type="ctrTitle"/>
          </p:nvPr>
        </p:nvSpPr>
        <p:spPr>
          <a:xfrm>
            <a:off x="592886" y="577159"/>
            <a:ext cx="4464574" cy="244733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5725" tIns="137150" rIns="205725" bIns="137150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</a:pPr>
            <a:r>
              <a:rPr lang="en" sz="3000">
                <a:solidFill>
                  <a:schemeClr val="lt1"/>
                </a:solidFill>
              </a:rPr>
              <a:t>METRO ATLANTA CITIES WELLBEING INITIATIVE </a:t>
            </a:r>
            <a:endParaRPr/>
          </a:p>
        </p:txBody>
      </p:sp>
      <p:sp>
        <p:nvSpPr>
          <p:cNvPr id="350" name="Google Shape;350;p65"/>
          <p:cNvSpPr txBox="1">
            <a:spLocks noGrp="1"/>
          </p:cNvSpPr>
          <p:nvPr>
            <p:ph type="subTitle" idx="1"/>
          </p:nvPr>
        </p:nvSpPr>
        <p:spPr>
          <a:xfrm>
            <a:off x="354336" y="3392326"/>
            <a:ext cx="5058112" cy="10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 dirty="0">
                <a:solidFill>
                  <a:schemeClr val="lt1"/>
                </a:solidFill>
              </a:rPr>
              <a:t>Carrie Oliver, MPH, CHES, CNP, PMP</a:t>
            </a: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dirty="0">
                <a:solidFill>
                  <a:schemeClr val="lt1"/>
                </a:solidFill>
              </a:rPr>
              <a:t>Co-Leader, Metro Atlanta Cities Wellbeing Initiative (MACWI) </a:t>
            </a: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>
              <a:solidFill>
                <a:schemeClr val="lt1"/>
              </a:solidFill>
            </a:endParaRPr>
          </a:p>
          <a:p>
            <a:pPr marL="0" indent="0">
              <a:buSzPct val="100000"/>
            </a:pPr>
            <a:r>
              <a:rPr lang="en" dirty="0">
                <a:solidFill>
                  <a:schemeClr val="lt1"/>
                </a:solidFill>
              </a:rPr>
              <a:t>Rebecca </a:t>
            </a:r>
            <a:r>
              <a:rPr lang="en" dirty="0" err="1">
                <a:solidFill>
                  <a:schemeClr val="lt1"/>
                </a:solidFill>
              </a:rPr>
              <a:t>Baskam</a:t>
            </a:r>
            <a:r>
              <a:rPr lang="en" dirty="0">
                <a:solidFill>
                  <a:schemeClr val="lt1"/>
                </a:solidFill>
              </a:rPr>
              <a:t>, MPH </a:t>
            </a:r>
            <a:br>
              <a:rPr lang="en" dirty="0">
                <a:solidFill>
                  <a:schemeClr val="lt1"/>
                </a:solidFill>
              </a:rPr>
            </a:br>
            <a:r>
              <a:rPr lang="en-US" dirty="0">
                <a:solidFill>
                  <a:schemeClr val="lt1"/>
                </a:solidFill>
              </a:rPr>
              <a:t>Co-Leader, Metro Atlanta Cities Wellbeing Initiative (MACWI) </a:t>
            </a:r>
            <a:br>
              <a:rPr lang="en" dirty="0">
                <a:solidFill>
                  <a:schemeClr val="lt1"/>
                </a:solidFill>
              </a:rPr>
            </a:br>
            <a:r>
              <a:rPr lang="en" dirty="0">
                <a:solidFill>
                  <a:schemeClr val="lt1"/>
                </a:solidFill>
              </a:rPr>
              <a:t>Research Professional, University of Georgia, College of Public Health, Health Policy and Management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351" name="Google Shape;351;p6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756" y="576493"/>
            <a:ext cx="2564643" cy="1096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65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756" y="2104924"/>
            <a:ext cx="2564643" cy="85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65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756" y="3337885"/>
            <a:ext cx="2564643" cy="1205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4"/>
          <p:cNvSpPr>
            <a:spLocks noGrp="1"/>
          </p:cNvSpPr>
          <p:nvPr>
            <p:ph type="title"/>
          </p:nvPr>
        </p:nvSpPr>
        <p:spPr>
          <a:xfrm>
            <a:off x="597729" y="591833"/>
            <a:ext cx="1371600" cy="1371600"/>
          </a:xfrm>
          <a:prstGeom prst="ellipse">
            <a:avLst/>
          </a:prstGeom>
          <a:noFill/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900">
                <a:solidFill>
                  <a:srgbClr val="000000"/>
                </a:solidFill>
              </a:rPr>
              <a:t>CITY OF DECATUR</a:t>
            </a:r>
            <a:endParaRPr/>
          </a:p>
        </p:txBody>
      </p:sp>
      <p:pic>
        <p:nvPicPr>
          <p:cNvPr id="432" name="Google Shape;432;p74" descr="Logo, 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62804" y="1270762"/>
            <a:ext cx="3237000" cy="32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5"/>
          <p:cNvSpPr txBox="1">
            <a:spLocks noGrp="1"/>
          </p:cNvSpPr>
          <p:nvPr>
            <p:ph type="ctrTitle"/>
          </p:nvPr>
        </p:nvSpPr>
        <p:spPr>
          <a:xfrm>
            <a:off x="598100" y="15851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"/>
              <a:t>Decatur Action Plan</a:t>
            </a:r>
            <a:endParaRPr/>
          </a:p>
        </p:txBody>
      </p:sp>
      <p:sp>
        <p:nvSpPr>
          <p:cNvPr id="438" name="Google Shape;438;p75"/>
          <p:cNvSpPr txBox="1">
            <a:spLocks noGrp="1"/>
          </p:cNvSpPr>
          <p:nvPr>
            <p:ph type="subTitle" idx="1"/>
          </p:nvPr>
        </p:nvSpPr>
        <p:spPr>
          <a:xfrm>
            <a:off x="598088" y="241335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i="1"/>
              <a:t>Increase well being by increasing access to movement</a:t>
            </a:r>
            <a:endParaRPr i="1"/>
          </a:p>
        </p:txBody>
      </p:sp>
      <p:pic>
        <p:nvPicPr>
          <p:cNvPr id="439" name="Google Shape;439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6526" y="420914"/>
            <a:ext cx="2563671" cy="1689886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75"/>
          <p:cNvSpPr txBox="1">
            <a:spLocks noGrp="1"/>
          </p:cNvSpPr>
          <p:nvPr>
            <p:ph type="subTitle" idx="1"/>
          </p:nvPr>
        </p:nvSpPr>
        <p:spPr>
          <a:xfrm>
            <a:off x="552450" y="3001000"/>
            <a:ext cx="8039100" cy="16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Created by: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Decatur Mayor Patti Garrett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Fire Captain Gary Menard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Decatur Parks &amp; Rec Program Supervisor Jada Jordan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Clarity Fitness Owner Abbey Griffith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76" descr="Logo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85899" y="1174962"/>
            <a:ext cx="3172200" cy="3237000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6" name="Google Shape;446;p76"/>
          <p:cNvSpPr>
            <a:spLocks noGrp="1"/>
          </p:cNvSpPr>
          <p:nvPr>
            <p:ph type="title"/>
          </p:nvPr>
        </p:nvSpPr>
        <p:spPr>
          <a:xfrm>
            <a:off x="597729" y="591832"/>
            <a:ext cx="1371600" cy="1371600"/>
          </a:xfrm>
          <a:prstGeom prst="ellipse">
            <a:avLst/>
          </a:prstGeom>
          <a:noFill/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900">
                <a:solidFill>
                  <a:srgbClr val="000000"/>
                </a:solidFill>
              </a:rPr>
              <a:t>CITY OF ATLANTA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endParaRPr/>
          </a:p>
        </p:txBody>
      </p:sp>
      <p:pic>
        <p:nvPicPr>
          <p:cNvPr id="452" name="Google Shape;452;p77" descr="A close-up of a documen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40234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78" descr="Logo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27288" y="953262"/>
            <a:ext cx="4831307" cy="3236976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78"/>
          <p:cNvSpPr>
            <a:spLocks noGrp="1"/>
          </p:cNvSpPr>
          <p:nvPr>
            <p:ph type="title"/>
          </p:nvPr>
        </p:nvSpPr>
        <p:spPr>
          <a:xfrm>
            <a:off x="597729" y="591832"/>
            <a:ext cx="1371600" cy="1371600"/>
          </a:xfrm>
          <a:prstGeom prst="ellipse">
            <a:avLst/>
          </a:prstGeom>
          <a:noFill/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1000">
                <a:solidFill>
                  <a:srgbClr val="000000"/>
                </a:solidFill>
              </a:rPr>
              <a:t>CITY OF EAST POINT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79"/>
          <p:cNvPicPr preferRelativeResize="0"/>
          <p:nvPr/>
        </p:nvPicPr>
        <p:blipFill rotWithShape="1">
          <a:blip r:embed="rId3">
            <a:alphaModFix/>
          </a:blip>
          <a:srcRect b="918"/>
          <a:stretch/>
        </p:blipFill>
        <p:spPr>
          <a:xfrm>
            <a:off x="60644" y="613175"/>
            <a:ext cx="8971130" cy="3989568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79"/>
          <p:cNvSpPr txBox="1"/>
          <p:nvPr/>
        </p:nvSpPr>
        <p:spPr>
          <a:xfrm>
            <a:off x="562732" y="1694255"/>
            <a:ext cx="3709283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 burdens of chronic diseases &amp; social determinants of health</a:t>
            </a:r>
            <a:endParaRPr sz="1100"/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Health inequities compared with Fulton County/ State</a:t>
            </a:r>
            <a:endParaRPr sz="1100"/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Housing</a:t>
            </a:r>
            <a:endParaRPr sz="1100"/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Healthy Food Access/City Agriculture</a:t>
            </a:r>
            <a:endParaRPr sz="1100"/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Land Use/Development/Environmental Justice</a:t>
            </a:r>
            <a:endParaRPr sz="1100"/>
          </a:p>
        </p:txBody>
      </p:sp>
      <p:sp>
        <p:nvSpPr>
          <p:cNvPr id="465" name="Google Shape;465;p79"/>
          <p:cNvSpPr txBox="1"/>
          <p:nvPr/>
        </p:nvSpPr>
        <p:spPr>
          <a:xfrm>
            <a:off x="4618226" y="1096006"/>
            <a:ext cx="1876507" cy="302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Equitable Growth and Inclusion Strategic Plan (2021)</a:t>
            </a:r>
            <a:endParaRPr sz="1100"/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City Agriculture Plan (2021)</a:t>
            </a:r>
            <a:endParaRPr sz="1100"/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East Point Community Needs Assessment (2022)</a:t>
            </a:r>
            <a:endParaRPr sz="1100"/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 input at listening sessions, City Council Meetings, etc.</a:t>
            </a:r>
            <a:endParaRPr sz="1100"/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Health Equity Community Advisory Board </a:t>
            </a:r>
            <a:endParaRPr sz="1100"/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Healthy Point Initiative participants</a:t>
            </a:r>
            <a:endParaRPr sz="1100"/>
          </a:p>
        </p:txBody>
      </p:sp>
      <p:sp>
        <p:nvSpPr>
          <p:cNvPr id="466" name="Google Shape;466;p79"/>
          <p:cNvSpPr txBox="1"/>
          <p:nvPr/>
        </p:nvSpPr>
        <p:spPr>
          <a:xfrm>
            <a:off x="6896412" y="1096007"/>
            <a:ext cx="1876507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East Point Thriving for All Equity Survey</a:t>
            </a:r>
            <a:endParaRPr sz="1100"/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East Point Community Needs Assessment</a:t>
            </a:r>
            <a:endParaRPr sz="1100"/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City Health Dashboard</a:t>
            </a:r>
            <a:endParaRPr sz="1100"/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Stakeholder Assessments (e.g., Health Equity Community Advisory Board, Healthy Point Initiative)</a:t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80" descr="Logo, 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36809" y="953262"/>
            <a:ext cx="3212265" cy="3236976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80"/>
          <p:cNvSpPr>
            <a:spLocks noGrp="1"/>
          </p:cNvSpPr>
          <p:nvPr>
            <p:ph type="title"/>
          </p:nvPr>
        </p:nvSpPr>
        <p:spPr>
          <a:xfrm>
            <a:off x="597729" y="591832"/>
            <a:ext cx="1345371" cy="1371600"/>
          </a:xfrm>
          <a:prstGeom prst="ellipse">
            <a:avLst/>
          </a:prstGeom>
          <a:noFill/>
          <a:ln w="9525" cap="flat" cmpd="sng">
            <a:solidFill>
              <a:srgbClr val="757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en" sz="900">
                <a:solidFill>
                  <a:srgbClr val="000000"/>
                </a:solidFill>
              </a:rPr>
              <a:t>CITY OF CHAMBLEE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1"/>
          <p:cNvSpPr txBox="1">
            <a:spLocks noGrp="1"/>
          </p:cNvSpPr>
          <p:nvPr>
            <p:ph type="title"/>
          </p:nvPr>
        </p:nvSpPr>
        <p:spPr>
          <a:xfrm>
            <a:off x="812525" y="273844"/>
            <a:ext cx="7702826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B41E"/>
              </a:buClr>
              <a:buSzPts val="3300"/>
              <a:buFont typeface="Poppins"/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Problem Identification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9" name="Google Shape;479;p81"/>
          <p:cNvSpPr txBox="1">
            <a:spLocks noGrp="1"/>
          </p:cNvSpPr>
          <p:nvPr>
            <p:ph type="body" idx="1"/>
          </p:nvPr>
        </p:nvSpPr>
        <p:spPr>
          <a:xfrm>
            <a:off x="628650" y="1232056"/>
            <a:ext cx="7886700" cy="3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</a:pPr>
            <a:r>
              <a:rPr lang="en" sz="2400">
                <a:solidFill>
                  <a:srgbClr val="02497F"/>
                </a:solidFill>
                <a:latin typeface="Roboto"/>
                <a:ea typeface="Roboto"/>
                <a:cs typeface="Roboto"/>
                <a:sym typeface="Roboto"/>
              </a:rPr>
              <a:t>Affordable Housing</a:t>
            </a:r>
            <a:endParaRPr sz="2400">
              <a:solidFill>
                <a:srgbClr val="0249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497F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02497F"/>
                </a:solidFill>
                <a:latin typeface="Roboto"/>
                <a:ea typeface="Roboto"/>
                <a:cs typeface="Roboto"/>
                <a:sym typeface="Roboto"/>
              </a:rPr>
              <a:t>Supply of Housing</a:t>
            </a:r>
            <a:endParaRPr sz="2400">
              <a:solidFill>
                <a:srgbClr val="0249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497F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02497F"/>
                </a:solidFill>
                <a:latin typeface="Roboto"/>
                <a:ea typeface="Roboto"/>
                <a:cs typeface="Roboto"/>
                <a:sym typeface="Roboto"/>
              </a:rPr>
              <a:t>Preservation of Housing</a:t>
            </a:r>
            <a:endParaRPr sz="2400">
              <a:solidFill>
                <a:srgbClr val="0249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497F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02497F"/>
                </a:solidFill>
                <a:latin typeface="Roboto"/>
                <a:ea typeface="Roboto"/>
                <a:cs typeface="Roboto"/>
                <a:sym typeface="Roboto"/>
              </a:rPr>
              <a:t>Homeownership</a:t>
            </a:r>
            <a:endParaRPr sz="2400">
              <a:solidFill>
                <a:srgbClr val="0249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2497F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02497F"/>
                </a:solidFill>
                <a:latin typeface="Roboto"/>
                <a:ea typeface="Roboto"/>
                <a:cs typeface="Roboto"/>
                <a:sym typeface="Roboto"/>
              </a:rPr>
              <a:t>Protected Affordable Housing</a:t>
            </a:r>
            <a:endParaRPr sz="2400">
              <a:solidFill>
                <a:srgbClr val="0249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None/>
            </a:pPr>
            <a:endParaRPr sz="2400">
              <a:solidFill>
                <a:srgbClr val="02497F"/>
              </a:solidFill>
            </a:endParaRPr>
          </a:p>
          <a:p>
            <a:pPr marL="177800" lvl="0" indent="-63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None/>
            </a:pPr>
            <a:endParaRPr/>
          </a:p>
        </p:txBody>
      </p:sp>
      <p:pic>
        <p:nvPicPr>
          <p:cNvPr id="480" name="Google Shape;480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3288" y="1414838"/>
            <a:ext cx="3497626" cy="2623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5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EVALUATION – STEWARD EXPERIENCE </a:t>
            </a:r>
            <a:endParaRPr/>
          </a:p>
        </p:txBody>
      </p:sp>
      <p:sp>
        <p:nvSpPr>
          <p:cNvPr id="506" name="Google Shape;506;p85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90% agreed they felt more confident in utilizing wellbeing data metrics 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80% agreed they learned information in the initiative that will be useful to their work 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100% agreed that the initiative was useful in learning how to utilize data for local policy 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40% agreed the initiative aligned with their expectations 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100% agreed they were provided opportunities to interact with and felt supported by the initiative leaders  </a:t>
            </a: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6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EVALUATION – SESSION &amp; RESOURCE FEEDBACK </a:t>
            </a:r>
            <a:endParaRPr/>
          </a:p>
        </p:txBody>
      </p:sp>
      <p:sp>
        <p:nvSpPr>
          <p:cNvPr id="513" name="Google Shape;513;p86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177800" lvl="0" indent="-203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dirty="0"/>
              <a:t>70% agreed the timing of communication was appropriate </a:t>
            </a:r>
            <a:endParaRPr dirty="0"/>
          </a:p>
          <a:p>
            <a:pPr marL="177800" lvl="0" indent="-203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dirty="0"/>
              <a:t>40% agreed that the research fellow was helpful </a:t>
            </a:r>
            <a:endParaRPr dirty="0"/>
          </a:p>
          <a:p>
            <a:pPr marL="177800" lvl="0" indent="-203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dirty="0"/>
              <a:t>80% agreed the information was pitched at the right level </a:t>
            </a:r>
            <a:endParaRPr dirty="0"/>
          </a:p>
          <a:p>
            <a:pPr marL="177800" lvl="0" indent="-203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dirty="0"/>
              <a:t>100% agreed the action map template was clearly explained, 70% agreed it was useful and easy to follow </a:t>
            </a:r>
            <a:endParaRPr dirty="0"/>
          </a:p>
          <a:p>
            <a:pPr marL="177800" lvl="0" indent="-203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dirty="0"/>
              <a:t>80% agreed the work sessions were helpful </a:t>
            </a:r>
            <a:endParaRPr dirty="0"/>
          </a:p>
          <a:p>
            <a:pPr marL="177800" lvl="0" indent="-203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dirty="0"/>
              <a:t>80% agreed that the resources would be helpful to use after the initiative and 90% agreed they plan to share the city plans with their colleagues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6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METRO ATLANTA CITIES WELLBEING INITIATIVE </a:t>
            </a:r>
            <a:endParaRPr/>
          </a:p>
        </p:txBody>
      </p:sp>
      <p:sp>
        <p:nvSpPr>
          <p:cNvPr id="359" name="Google Shape;359;p66"/>
          <p:cNvSpPr txBox="1">
            <a:spLocks noGrp="1"/>
          </p:cNvSpPr>
          <p:nvPr>
            <p:ph type="body" idx="1"/>
          </p:nvPr>
        </p:nvSpPr>
        <p:spPr>
          <a:xfrm>
            <a:off x="1673351" y="1978533"/>
            <a:ext cx="6447900" cy="28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1778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Initiative will support participants to integrate well-being metrics into local decision making that creates actionable policies.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Initiative Timeline</a:t>
            </a:r>
            <a:endParaRPr/>
          </a:p>
          <a:p>
            <a:pPr marL="342900" lvl="1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8-month course with bimonthly meetings </a:t>
            </a:r>
            <a:endParaRPr/>
          </a:p>
          <a:p>
            <a:pPr marL="342900" lvl="1" indent="-165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/>
              <a:t>Cohort focused on cities in metro Atlanta area </a:t>
            </a:r>
            <a:endParaRPr/>
          </a:p>
          <a:p>
            <a:pPr marL="342900" lvl="1" indent="-165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/>
              <a:t>Strengthen their capacity and provide resources for using data for policy action </a:t>
            </a:r>
            <a:endParaRPr/>
          </a:p>
          <a:p>
            <a:pPr marL="342900" lvl="1" indent="-165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/>
              <a:t>Resources included: Wellbeing glossary, wellbeing metric informational pages, and policy road map guide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Initiative Goals</a:t>
            </a:r>
            <a:endParaRPr/>
          </a:p>
          <a:p>
            <a:pPr marL="342900" lvl="1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Collaboration </a:t>
            </a:r>
            <a:endParaRPr/>
          </a:p>
          <a:p>
            <a:pPr marL="342900" lvl="1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 Data Incorporation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7"/>
          <p:cNvSpPr txBox="1">
            <a:spLocks noGrp="1"/>
          </p:cNvSpPr>
          <p:nvPr>
            <p:ph type="title"/>
          </p:nvPr>
        </p:nvSpPr>
        <p:spPr>
          <a:xfrm>
            <a:off x="1673402" y="338094"/>
            <a:ext cx="5797200" cy="891600"/>
          </a:xfrm>
          <a:prstGeom prst="rect">
            <a:avLst/>
          </a:prstGeom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Evaluations: Most Relevant Sessions</a:t>
            </a:r>
            <a:endParaRPr/>
          </a:p>
        </p:txBody>
      </p:sp>
      <p:sp>
        <p:nvSpPr>
          <p:cNvPr id="519" name="Google Shape;519;p87"/>
          <p:cNvSpPr txBox="1">
            <a:spLocks noGrp="1"/>
          </p:cNvSpPr>
          <p:nvPr>
            <p:ph type="body" idx="1"/>
          </p:nvPr>
        </p:nvSpPr>
        <p:spPr>
          <a:xfrm>
            <a:off x="1302500" y="1608175"/>
            <a:ext cx="6672000" cy="290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b="1"/>
              <a:t>Social Determinants of Health</a:t>
            </a:r>
            <a:r>
              <a:rPr lang="en" b="1" i="1"/>
              <a:t> </a:t>
            </a:r>
            <a:r>
              <a:rPr lang="en" sz="700" i="1"/>
              <a:t>(4 Participants on Evaluation) </a:t>
            </a:r>
            <a:endParaRPr sz="700" i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100% reported enhanced knowledge from participating in this session.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100% found the session’s topic was relevant and applied to the work in their city 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100% felt more confident in using the information to inform policy change in their city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b="1"/>
              <a:t>Health Equity </a:t>
            </a:r>
            <a:r>
              <a:rPr lang="en" sz="700" i="1"/>
              <a:t>(4 Participants in Evaluation) </a:t>
            </a:r>
            <a:endParaRPr sz="700" i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75% said their knowledge was enhanced from participating in this session. 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100% found this session’s topic relevant and applied to the work in their city. 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50% felt confident using the information to inform policy change in their city.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b="1"/>
              <a:t>Systems Thinking</a:t>
            </a:r>
            <a:r>
              <a:rPr lang="en"/>
              <a:t> </a:t>
            </a:r>
            <a:r>
              <a:rPr lang="en" sz="700" i="1"/>
              <a:t>(4 Participants in Evaluation) </a:t>
            </a:r>
            <a:endParaRPr sz="700" i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200"/>
              <a:t>75% </a:t>
            </a:r>
            <a:r>
              <a:rPr lang="en"/>
              <a:t>reported enhanced </a:t>
            </a:r>
            <a:r>
              <a:rPr lang="en" sz="1200"/>
              <a:t> knowledge from participating in this session. </a:t>
            </a:r>
            <a:endParaRPr sz="12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100% found this session’s topic relevant and applied to the work in their city. 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75% felt confident using the information to inform policy change in their city. </a:t>
            </a:r>
            <a:r>
              <a:rPr lang="en" sz="1200"/>
              <a:t> </a:t>
            </a:r>
            <a:endParaRPr sz="70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i="1"/>
              <a:t>Estimated a total of 10 participant per initiative session </a:t>
            </a:r>
            <a:endParaRPr sz="800" i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8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00" cy="891600"/>
          </a:xfrm>
          <a:prstGeom prst="rect">
            <a:avLst/>
          </a:prstGeom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Evaluations: Most Interesting Sessions </a:t>
            </a:r>
            <a:endParaRPr/>
          </a:p>
        </p:txBody>
      </p:sp>
      <p:sp>
        <p:nvSpPr>
          <p:cNvPr id="525" name="Google Shape;525;p88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00" cy="232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Social Determinants of Health, Health Equity &amp; Stewardship </a:t>
            </a:r>
            <a:br>
              <a:rPr lang="en"/>
            </a:br>
            <a:endParaRPr/>
          </a:p>
          <a:p>
            <a:pPr marL="17780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b="1"/>
              <a:t>Stewardship  </a:t>
            </a:r>
            <a:r>
              <a:rPr lang="en" sz="700" i="1"/>
              <a:t>(4 Participants on Evaluation) </a:t>
            </a:r>
            <a:endParaRPr/>
          </a:p>
          <a:p>
            <a:pPr marL="342900" lvl="1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100% reported enhanced knowledge from participating in this session.</a:t>
            </a:r>
            <a:endParaRPr/>
          </a:p>
          <a:p>
            <a:pPr marL="342900" lvl="1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100% found the session’s topic was relevant and applied to the work in their city  </a:t>
            </a:r>
            <a:endParaRPr/>
          </a:p>
          <a:p>
            <a:pPr marL="342900" lvl="1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75% felt more confident in using the information to inform policy change in their city </a:t>
            </a:r>
            <a:endParaRPr/>
          </a:p>
          <a:p>
            <a:pPr marL="177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i="1"/>
          </a:p>
          <a:p>
            <a:pPr marL="177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i="1"/>
          </a:p>
          <a:p>
            <a:pPr marL="177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i="1"/>
          </a:p>
          <a:p>
            <a:pPr marL="177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i="1"/>
          </a:p>
          <a:p>
            <a:pPr marL="177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i="1"/>
          </a:p>
          <a:p>
            <a:pPr marL="177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i="1"/>
          </a:p>
          <a:p>
            <a:pPr marL="177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i="1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i="1"/>
              <a:t>Estimated a total of 10 participant per initiative session </a:t>
            </a:r>
            <a:endParaRPr sz="700" i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9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00" cy="891600"/>
          </a:xfrm>
          <a:prstGeom prst="rect">
            <a:avLst/>
          </a:prstGeom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Evaluations: Most Helpful Sessions </a:t>
            </a:r>
            <a:endParaRPr/>
          </a:p>
        </p:txBody>
      </p:sp>
      <p:sp>
        <p:nvSpPr>
          <p:cNvPr id="531" name="Google Shape;531;p89"/>
          <p:cNvSpPr txBox="1">
            <a:spLocks noGrp="1"/>
          </p:cNvSpPr>
          <p:nvPr>
            <p:ph type="body" idx="1"/>
          </p:nvPr>
        </p:nvSpPr>
        <p:spPr>
          <a:xfrm>
            <a:off x="1673350" y="1978524"/>
            <a:ext cx="5797200" cy="2611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177800" lvl="0" indent="-203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Social Determinants of Health, Health Equity &amp; Wellbeing Metrics </a:t>
            </a:r>
            <a:br>
              <a:rPr lang="en"/>
            </a:br>
            <a:endParaRPr/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b="1"/>
              <a:t>Wellbeing Metrics (MAREA Tool):  </a:t>
            </a:r>
            <a:r>
              <a:rPr lang="en" sz="700" i="1"/>
              <a:t>(5 Participants in Evaluation) </a:t>
            </a:r>
            <a:endParaRPr sz="1200"/>
          </a:p>
          <a:p>
            <a:pPr marL="342900" lvl="1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100% reported enhanced knowledge from participating in this session.</a:t>
            </a:r>
            <a:endParaRPr/>
          </a:p>
          <a:p>
            <a:pPr marL="342900" lvl="1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200"/>
              <a:t>100% found the session’s topic was relevant and applied to the work in their city  </a:t>
            </a:r>
            <a:endParaRPr sz="1200"/>
          </a:p>
          <a:p>
            <a:pPr marL="342900" lvl="1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60</a:t>
            </a:r>
            <a:r>
              <a:rPr lang="en" sz="1200"/>
              <a:t>% felt more confident in using the information to inform policy change in their city</a:t>
            </a:r>
            <a:br>
              <a:rPr lang="en" sz="1200"/>
            </a:br>
            <a:endParaRPr sz="1200"/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b="1"/>
              <a:t>Wellbeing Metrics (Available Data Metrics): </a:t>
            </a:r>
            <a:endParaRPr b="1"/>
          </a:p>
          <a:p>
            <a:pPr marL="342900" lvl="1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33% reported enhanced knowledge from participating in this session.</a:t>
            </a:r>
            <a:endParaRPr/>
          </a:p>
          <a:p>
            <a:pPr marL="342900" lvl="1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66.7% found the session’s topic was relevant and </a:t>
            </a:r>
            <a:endParaRPr/>
          </a:p>
          <a:p>
            <a:pPr marL="342900" lvl="1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33% applied to the work in their city  </a:t>
            </a:r>
            <a:endParaRPr/>
          </a:p>
          <a:p>
            <a:pPr marL="342900" lvl="1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33% felt more confident in using the information to inform policy change in their city</a:t>
            </a:r>
            <a:endParaRPr b="1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800" i="1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800" i="1"/>
              <a:t>Estimated a total of 10 participant per initiative session </a:t>
            </a:r>
            <a:r>
              <a:rPr lang="en" sz="1200"/>
              <a:t>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0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Evaluation Takeaways </a:t>
            </a:r>
            <a:endParaRPr/>
          </a:p>
        </p:txBody>
      </p:sp>
      <p:sp>
        <p:nvSpPr>
          <p:cNvPr id="537" name="Google Shape;537;p90"/>
          <p:cNvSpPr txBox="1">
            <a:spLocks noGrp="1"/>
          </p:cNvSpPr>
          <p:nvPr>
            <p:ph type="body" idx="1"/>
          </p:nvPr>
        </p:nvSpPr>
        <p:spPr>
          <a:xfrm>
            <a:off x="1673350" y="1978524"/>
            <a:ext cx="5797200" cy="26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dirty="0"/>
              <a:t>Best practices for choosing well-being stewards: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dirty="0"/>
              <a:t>Universal initiative topic or Completing the initiative regionally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dirty="0"/>
              <a:t>More clarification on expectations early on in the initiative</a:t>
            </a:r>
            <a:endParaRPr dirty="0"/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Ex: </a:t>
            </a:r>
            <a:r>
              <a:rPr lang="en" dirty="0"/>
              <a:t>Action Map </a:t>
            </a:r>
            <a:r>
              <a:rPr lang="en"/>
              <a:t>Template expectations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dirty="0"/>
              <a:t>Include ways to measure participant’s capacity in future iterations</a:t>
            </a:r>
            <a:br>
              <a:rPr lang="en" dirty="0"/>
            </a:b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dirty="0"/>
              <a:t>Choosing the timeline of the initiative 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dirty="0"/>
              <a:t>A lot can happen in eight months</a:t>
            </a:r>
            <a:br>
              <a:rPr lang="en" dirty="0"/>
            </a:b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dirty="0"/>
              <a:t>Complete session evaluations within the time of each session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dirty="0"/>
              <a:t>Steward focus and recall is most present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92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00" cy="891600"/>
          </a:xfrm>
          <a:prstGeom prst="rect">
            <a:avLst/>
          </a:prstGeom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 </a:t>
            </a:r>
            <a:endParaRPr/>
          </a:p>
        </p:txBody>
      </p:sp>
      <p:sp>
        <p:nvSpPr>
          <p:cNvPr id="549" name="Google Shape;549;p92"/>
          <p:cNvSpPr txBox="1">
            <a:spLocks noGrp="1"/>
          </p:cNvSpPr>
          <p:nvPr>
            <p:ph type="body" idx="1"/>
          </p:nvPr>
        </p:nvSpPr>
        <p:spPr>
          <a:xfrm>
            <a:off x="1143000" y="1978525"/>
            <a:ext cx="6649500" cy="232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500" dirty="0">
                <a:solidFill>
                  <a:schemeClr val="dk1"/>
                </a:solidFill>
              </a:rPr>
              <a:t>Carrie Oliver, MPH, CHES, CNP, PMP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500" dirty="0">
                <a:solidFill>
                  <a:schemeClr val="dk1"/>
                </a:solidFill>
              </a:rPr>
              <a:t>Georgia Health Policy Center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u="sng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coliver@gsu.edu</a:t>
            </a:r>
            <a:endParaRPr sz="1500" u="sng" dirty="0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500" dirty="0">
                <a:solidFill>
                  <a:schemeClr val="dk1"/>
                </a:solidFill>
              </a:rPr>
              <a:t>Rebecca </a:t>
            </a:r>
            <a:r>
              <a:rPr lang="en" sz="1500" dirty="0" err="1">
                <a:solidFill>
                  <a:schemeClr val="dk1"/>
                </a:solidFill>
              </a:rPr>
              <a:t>Baskam</a:t>
            </a:r>
            <a:r>
              <a:rPr lang="en" sz="1500" dirty="0">
                <a:solidFill>
                  <a:schemeClr val="dk1"/>
                </a:solidFill>
              </a:rPr>
              <a:t>, MPH </a:t>
            </a:r>
            <a:br>
              <a:rPr lang="en" sz="1500" dirty="0">
                <a:solidFill>
                  <a:schemeClr val="dk1"/>
                </a:solidFill>
              </a:rPr>
            </a:br>
            <a:r>
              <a:rPr lang="en" sz="1500" dirty="0">
                <a:solidFill>
                  <a:schemeClr val="dk1"/>
                </a:solidFill>
              </a:rPr>
              <a:t>Research Professional</a:t>
            </a:r>
            <a:br>
              <a:rPr lang="en" sz="1500" dirty="0">
                <a:solidFill>
                  <a:schemeClr val="dk1"/>
                </a:solidFill>
              </a:rPr>
            </a:br>
            <a:r>
              <a:rPr lang="en" sz="1500" dirty="0">
                <a:solidFill>
                  <a:schemeClr val="dk1"/>
                </a:solidFill>
              </a:rPr>
              <a:t>University of Georgia, College of Public Health, Health Policy and Management </a:t>
            </a:r>
            <a:r>
              <a:rPr lang="en" sz="1500" u="sng" dirty="0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rbaskam@uga.edu</a:t>
            </a:r>
            <a:r>
              <a:rPr lang="en" sz="1500" dirty="0">
                <a:solidFill>
                  <a:schemeClr val="accent3"/>
                </a:solidFill>
              </a:rPr>
              <a:t> </a:t>
            </a:r>
            <a:endParaRPr sz="15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7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INITIATIVE SUPPORT </a:t>
            </a:r>
            <a:endParaRPr/>
          </a:p>
        </p:txBody>
      </p:sp>
      <p:sp>
        <p:nvSpPr>
          <p:cNvPr id="365" name="Google Shape;365;p67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grpSp>
        <p:nvGrpSpPr>
          <p:cNvPr id="366" name="Google Shape;366;p67"/>
          <p:cNvGrpSpPr/>
          <p:nvPr/>
        </p:nvGrpSpPr>
        <p:grpSpPr>
          <a:xfrm>
            <a:off x="1207199" y="1731019"/>
            <a:ext cx="7213600" cy="3051933"/>
            <a:chOff x="0" y="24238"/>
            <a:chExt cx="9618133" cy="4069244"/>
          </a:xfrm>
        </p:grpSpPr>
        <p:sp>
          <p:nvSpPr>
            <p:cNvPr id="367" name="Google Shape;367;p67"/>
            <p:cNvSpPr/>
            <p:nvPr/>
          </p:nvSpPr>
          <p:spPr>
            <a:xfrm>
              <a:off x="0" y="304678"/>
              <a:ext cx="9618133" cy="110722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7"/>
            <p:cNvSpPr txBox="1"/>
            <p:nvPr/>
          </p:nvSpPr>
          <p:spPr>
            <a:xfrm>
              <a:off x="0" y="304678"/>
              <a:ext cx="9618133" cy="1107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9850" tIns="296800" rIns="559850" bIns="101350" anchor="t" anchorCtr="0">
              <a:noAutofit/>
            </a:bodyPr>
            <a:lstStyle/>
            <a:p>
              <a:pPr marL="127000" marR="0" lvl="1" indent="-1270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ill Sans"/>
                <a:buChar char="•"/>
              </a:pPr>
              <a:r>
                <a:rPr lang="en" sz="140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Carrie Oliver, MPH, CHES, CNP, PMP </a:t>
              </a:r>
              <a:endParaRPr sz="1100"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127000" marR="0" lvl="1" indent="-1270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ill Sans"/>
                <a:buChar char="•"/>
              </a:pPr>
              <a:r>
                <a:rPr lang="en" sz="140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Rebecca Baskam, MPH </a:t>
              </a:r>
              <a:endParaRPr sz="11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69" name="Google Shape;369;p67"/>
            <p:cNvSpPr/>
            <p:nvPr/>
          </p:nvSpPr>
          <p:spPr>
            <a:xfrm>
              <a:off x="480906" y="24238"/>
              <a:ext cx="6732693" cy="56087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7"/>
            <p:cNvSpPr txBox="1"/>
            <p:nvPr/>
          </p:nvSpPr>
          <p:spPr>
            <a:xfrm>
              <a:off x="508286" y="51618"/>
              <a:ext cx="6677933" cy="506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850" tIns="0" rIns="1908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Gill Sans"/>
                <a:buNone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Research Professionals</a:t>
              </a:r>
              <a:endParaRPr sz="1100">
                <a:solidFill>
                  <a:schemeClr val="lt1"/>
                </a:solidFill>
              </a:endParaRPr>
            </a:p>
          </p:txBody>
        </p:sp>
        <p:sp>
          <p:nvSpPr>
            <p:cNvPr id="371" name="Google Shape;371;p67"/>
            <p:cNvSpPr/>
            <p:nvPr/>
          </p:nvSpPr>
          <p:spPr>
            <a:xfrm>
              <a:off x="0" y="1819182"/>
              <a:ext cx="9618133" cy="22743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7"/>
            <p:cNvSpPr txBox="1"/>
            <p:nvPr/>
          </p:nvSpPr>
          <p:spPr>
            <a:xfrm>
              <a:off x="0" y="1819182"/>
              <a:ext cx="9618133" cy="227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9850" tIns="296800" rIns="559850" bIns="101350" anchor="t" anchorCtr="0">
              <a:noAutofit/>
            </a:bodyPr>
            <a:lstStyle/>
            <a:p>
              <a:pPr marL="127000" marR="0" lvl="1" indent="-1270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ill Sans"/>
                <a:buChar char="•"/>
              </a:pPr>
              <a:r>
                <a:rPr lang="en" sz="140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Caleb Snead</a:t>
              </a:r>
              <a:endParaRPr sz="1100"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127000" marR="0" lvl="1" indent="-1270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ill Sans"/>
                <a:buChar char="•"/>
              </a:pPr>
              <a:r>
                <a:rPr lang="en" sz="140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Melat Mekonnen </a:t>
              </a:r>
              <a:endParaRPr sz="1100"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127000" marR="0" lvl="1" indent="-1270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ill Sans"/>
                <a:buChar char="•"/>
              </a:pPr>
              <a:r>
                <a:rPr lang="en" sz="140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Henry Kitiabi</a:t>
              </a:r>
              <a:endParaRPr sz="1100"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127000" marR="0" lvl="1" indent="-1270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ill Sans"/>
                <a:buChar char="•"/>
              </a:pPr>
              <a:r>
                <a:rPr lang="en" sz="140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Abraham Adokwei</a:t>
              </a:r>
              <a:endParaRPr sz="1100"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127000" marR="0" lvl="1" indent="-1270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ill Sans"/>
                <a:buChar char="•"/>
              </a:pPr>
              <a:r>
                <a:rPr lang="en" sz="140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Abigail Ventimiglia</a:t>
              </a:r>
              <a:endParaRPr sz="1100"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127000" marR="0" lvl="1" indent="-1270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ill Sans"/>
                <a:buChar char="•"/>
              </a:pPr>
              <a:r>
                <a:rPr lang="en" sz="140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Rylee Dickerson</a:t>
              </a:r>
              <a:endParaRPr sz="11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73" name="Google Shape;373;p67"/>
            <p:cNvSpPr/>
            <p:nvPr/>
          </p:nvSpPr>
          <p:spPr>
            <a:xfrm>
              <a:off x="480906" y="1514503"/>
              <a:ext cx="6732693" cy="56087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7"/>
            <p:cNvSpPr txBox="1"/>
            <p:nvPr/>
          </p:nvSpPr>
          <p:spPr>
            <a:xfrm>
              <a:off x="508286" y="1541883"/>
              <a:ext cx="6677933" cy="506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850" tIns="0" rIns="1908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rebuchet MS"/>
                <a:buNone/>
              </a:pPr>
              <a:r>
                <a:rPr lang="en" sz="140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University of Georgia: Health Equity Fellows</a:t>
              </a:r>
              <a:endParaRPr sz="1100"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8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INITIATIVE PARTICIPANTS</a:t>
            </a:r>
            <a:endParaRPr/>
          </a:p>
        </p:txBody>
      </p:sp>
      <p:sp>
        <p:nvSpPr>
          <p:cNvPr id="380" name="Google Shape;380;p68"/>
          <p:cNvSpPr txBox="1">
            <a:spLocks noGrp="1"/>
          </p:cNvSpPr>
          <p:nvPr>
            <p:ph type="body" idx="1"/>
          </p:nvPr>
        </p:nvSpPr>
        <p:spPr>
          <a:xfrm>
            <a:off x="1458384" y="2206208"/>
            <a:ext cx="32037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21 Participants named initially and 16 participants actively completed the initiative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Elected Officials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City Staff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Advisory Board Members,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Fire Captain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Parks and Rec positions,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Community Health worker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Reverend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GIS coordinator</a:t>
            </a:r>
            <a:endParaRPr/>
          </a:p>
        </p:txBody>
      </p:sp>
      <p:sp>
        <p:nvSpPr>
          <p:cNvPr id="381" name="Google Shape;381;p68"/>
          <p:cNvSpPr txBox="1">
            <a:spLocks noGrp="1"/>
          </p:cNvSpPr>
          <p:nvPr>
            <p:ph type="body" idx="2"/>
          </p:nvPr>
        </p:nvSpPr>
        <p:spPr>
          <a:xfrm>
            <a:off x="4572011" y="2206208"/>
            <a:ext cx="32028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5 cities completed the initiative 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City of Atlanta 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City of Chamblee 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City of College Park 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City of Decatur 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City of East Point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9"/>
          <p:cNvSpPr txBox="1">
            <a:spLocks noGrp="1"/>
          </p:cNvSpPr>
          <p:nvPr>
            <p:ph type="title"/>
          </p:nvPr>
        </p:nvSpPr>
        <p:spPr>
          <a:xfrm>
            <a:off x="1673350" y="104426"/>
            <a:ext cx="5797200" cy="6471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INITIATIVE SESSIONS</a:t>
            </a:r>
            <a:endParaRPr/>
          </a:p>
        </p:txBody>
      </p:sp>
      <p:sp>
        <p:nvSpPr>
          <p:cNvPr id="387" name="Google Shape;387;p69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graphicFrame>
        <p:nvGraphicFramePr>
          <p:cNvPr id="388" name="Google Shape;388;p69"/>
          <p:cNvGraphicFramePr/>
          <p:nvPr/>
        </p:nvGraphicFramePr>
        <p:xfrm>
          <a:off x="251321" y="889910"/>
          <a:ext cx="8641275" cy="3949220"/>
        </p:xfrm>
        <a:graphic>
          <a:graphicData uri="http://schemas.openxmlformats.org/drawingml/2006/table">
            <a:tbl>
              <a:tblPr firstRow="1" bandRow="1">
                <a:noFill/>
                <a:tableStyleId>{CB110E14-9F61-444F-8248-6C4B00B9BA01}</a:tableStyleId>
              </a:tblPr>
              <a:tblGrid>
                <a:gridCol w="179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6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Topic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850" marR="10850" marT="108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Facilitator </a:t>
                      </a:r>
                      <a:endParaRPr sz="1100"/>
                    </a:p>
                  </a:txBody>
                  <a:tcPr marL="10850" marR="10850" marT="108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Description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850" marR="10850" marT="1085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Stewardship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850" marR="10850" marT="108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Rippel Foundation’s ReThink Health team </a:t>
                      </a:r>
                      <a:endParaRPr sz="1100"/>
                    </a:p>
                  </a:txBody>
                  <a:tcPr marL="10850" marR="10850" marT="108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Defining and operationalizing concepts of stewardship related to well-being​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850" marR="10850" marT="108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Social Determinants of Health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850" marR="10850" marT="108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Dr. Grace Bagwell Adams, UGA College of Public Health </a:t>
                      </a:r>
                      <a:endParaRPr sz="1100"/>
                    </a:p>
                  </a:txBody>
                  <a:tcPr marL="10850" marR="10850" marT="108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Overview on the social determinants of health​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850" marR="10850" marT="1085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Health Equity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850" marR="10850" marT="108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Freddie Broome, Georgia Municipal Association </a:t>
                      </a:r>
                      <a:endParaRPr sz="1100"/>
                    </a:p>
                  </a:txBody>
                  <a:tcPr marL="10850" marR="10850" marT="108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Understanding health equity in policy implications​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850" marR="10850" marT="1085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Systems </a:t>
                      </a:r>
                      <a:r>
                        <a:rPr lang="en" sz="1100"/>
                        <a:t>Thinking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850" marR="10850" marT="108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Carrie Oliver, Atlanta Regional Collaborative for Health Improvement</a:t>
                      </a:r>
                      <a:endParaRPr sz="1100"/>
                    </a:p>
                  </a:txBody>
                  <a:tcPr marL="10850" marR="10850" marT="1085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Interconnectedness of systems that help Metro-Atlanta citizens thrive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850" marR="10850" marT="1085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Wellbeing Metrics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850" marR="10850" marT="108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Nikolai Elneser, Neighborhood Nexus</a:t>
                      </a:r>
                      <a:endParaRPr sz="1100"/>
                    </a:p>
                  </a:txBody>
                  <a:tcPr marL="10850" marR="10850" marT="108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Using wellbeing metrics and indicators in Atlanta, Identifying ways to use data and assess change and impact​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850" marR="10850" marT="108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6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Peer Learning </a:t>
                      </a:r>
                      <a:endParaRPr sz="1100"/>
                    </a:p>
                  </a:txBody>
                  <a:tcPr marL="10850" marR="10850" marT="108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Natalie Bomstad, Executive Director, Wello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Joseph Faulds, COO, City of Green Bay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Chelsea Talbert, Strategic Initiatives Coordinator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Christina Chelf, GIS Lead, City of Tacoma</a:t>
                      </a:r>
                      <a:br>
                        <a:rPr lang="en" sz="1100"/>
                      </a:b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T. Benicio Gonzales, Director, Center for Health Equity (CHE), City of Louisville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Rebecca Hollenbach, Executive Administrator, CHE, City of Louisville</a:t>
                      </a:r>
                      <a:endParaRPr sz="1100"/>
                    </a:p>
                  </a:txBody>
                  <a:tcPr marL="10850" marR="10850" marT="108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Gill Sans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Input on success and challenges from city leaders and decision makers using wellbeing metrics in their cities​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850" marR="10850" marT="108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Communications</a:t>
                      </a:r>
                      <a:endParaRPr sz="1100"/>
                    </a:p>
                  </a:txBody>
                  <a:tcPr marL="10850" marR="10850" marT="108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Anita Chandra. RAND Social and Economic Wellbeing 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Jennifer Messenger, Metropolitan Group </a:t>
                      </a:r>
                      <a:endParaRPr sz="1100"/>
                    </a:p>
                  </a:txBody>
                  <a:tcPr marL="10850" marR="10850" marT="108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Gill Sans"/>
                        <a:buNone/>
                      </a:pPr>
                      <a:r>
                        <a:rPr lang="en" sz="11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Communicating about city-level wellbeing efforts and making the case for these policy changes </a:t>
                      </a:r>
                      <a:endParaRPr sz="1100"/>
                    </a:p>
                  </a:txBody>
                  <a:tcPr marL="10850" marR="10850" marT="108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89" name="Google Shape;389;p69"/>
          <p:cNvSpPr txBox="1"/>
          <p:nvPr/>
        </p:nvSpPr>
        <p:spPr>
          <a:xfrm>
            <a:off x="7595725" y="813700"/>
            <a:ext cx="12477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>
                <a:highlight>
                  <a:schemeClr val="accent1"/>
                </a:highlight>
                <a:latin typeface="Gill Sans"/>
                <a:ea typeface="Gill Sans"/>
                <a:cs typeface="Gill Sans"/>
                <a:sym typeface="Gill Sans"/>
              </a:rPr>
              <a:t>Most relevant sessions</a:t>
            </a:r>
            <a:r>
              <a:rPr lang="en" sz="900">
                <a:highlight>
                  <a:schemeClr val="accent1"/>
                </a:highlight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900">
              <a:highlight>
                <a:schemeClr val="accent1"/>
              </a:highlight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0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INITIATIVE WORK SESSIONS </a:t>
            </a:r>
            <a:endParaRPr/>
          </a:p>
        </p:txBody>
      </p:sp>
      <p:sp>
        <p:nvSpPr>
          <p:cNvPr id="395" name="Google Shape;395;p70"/>
          <p:cNvSpPr txBox="1">
            <a:spLocks noGrp="1"/>
          </p:cNvSpPr>
          <p:nvPr>
            <p:ph type="body" idx="1"/>
          </p:nvPr>
        </p:nvSpPr>
        <p:spPr>
          <a:xfrm>
            <a:off x="1186434" y="1978533"/>
            <a:ext cx="3203828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Each session was an opportunity to review the policy process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Review of each step of the policy action plan template using Athens Wellbeing Project as an example 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Designated time for each city to work on section of the policy action plan</a:t>
            </a:r>
            <a:endParaRPr/>
          </a:p>
        </p:txBody>
      </p:sp>
      <p:pic>
        <p:nvPicPr>
          <p:cNvPr id="396" name="Google Shape;396;p70" descr="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012" y="1767459"/>
            <a:ext cx="2748635" cy="274863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70"/>
          <p:cNvSpPr txBox="1"/>
          <p:nvPr/>
        </p:nvSpPr>
        <p:spPr>
          <a:xfrm>
            <a:off x="1513300" y="4811150"/>
            <a:ext cx="8249400" cy="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Content source: </a:t>
            </a:r>
            <a:r>
              <a:rPr lang="en" sz="1000">
                <a:solidFill>
                  <a:srgbClr val="075290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Centers for Disease Control and Prevention</a:t>
            </a: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, </a:t>
            </a:r>
            <a:r>
              <a:rPr lang="en" sz="1000">
                <a:solidFill>
                  <a:srgbClr val="075290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 of Policy, Performance, and Evaluation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1"/>
          <p:cNvSpPr txBox="1">
            <a:spLocks noGrp="1"/>
          </p:cNvSpPr>
          <p:nvPr>
            <p:ph type="title"/>
          </p:nvPr>
        </p:nvSpPr>
        <p:spPr>
          <a:xfrm>
            <a:off x="121450" y="2020800"/>
            <a:ext cx="2087400" cy="11019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ACTION PLAN TEMPLATE</a:t>
            </a:r>
            <a:endParaRPr/>
          </a:p>
        </p:txBody>
      </p:sp>
      <p:pic>
        <p:nvPicPr>
          <p:cNvPr id="403" name="Google Shape;40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0825" y="150152"/>
            <a:ext cx="3201050" cy="475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3861" y="150112"/>
            <a:ext cx="3201038" cy="4756249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71"/>
          <p:cNvSpPr txBox="1"/>
          <p:nvPr/>
        </p:nvSpPr>
        <p:spPr>
          <a:xfrm>
            <a:off x="1575600" y="4851650"/>
            <a:ext cx="7768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Content source: </a:t>
            </a:r>
            <a:r>
              <a:rPr lang="en" sz="1000">
                <a:solidFill>
                  <a:srgbClr val="075290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Centers for Disease Control and Prevention</a:t>
            </a: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, </a:t>
            </a:r>
            <a:r>
              <a:rPr lang="en" sz="1000">
                <a:solidFill>
                  <a:srgbClr val="075290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 of Policy, Performance, and Evaluation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72" descr="A logo for a college park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32477" y="953262"/>
            <a:ext cx="5220929" cy="3236976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72"/>
          <p:cNvSpPr>
            <a:spLocks noGrp="1"/>
          </p:cNvSpPr>
          <p:nvPr>
            <p:ph type="title"/>
          </p:nvPr>
        </p:nvSpPr>
        <p:spPr>
          <a:xfrm>
            <a:off x="597729" y="591832"/>
            <a:ext cx="1371600" cy="1371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Gill Sans"/>
              <a:buNone/>
            </a:pPr>
            <a:r>
              <a:rPr lang="en" sz="1000">
                <a:solidFill>
                  <a:srgbClr val="000000"/>
                </a:solidFill>
              </a:rPr>
              <a:t>CITY OF COLLEGE PARK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73" descr="A group of colorful vegetables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18920"/>
            <a:ext cx="9144000" cy="2390774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73"/>
          <p:cNvSpPr/>
          <p:nvPr/>
        </p:nvSpPr>
        <p:spPr>
          <a:xfrm>
            <a:off x="7200900" y="2514600"/>
            <a:ext cx="1293019" cy="129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</a:pPr>
            <a:endParaRPr sz="1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8" name="Google Shape;418;p7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5616" y="3767426"/>
            <a:ext cx="1983976" cy="1418543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73"/>
          <p:cNvSpPr txBox="1"/>
          <p:nvPr/>
        </p:nvSpPr>
        <p:spPr>
          <a:xfrm>
            <a:off x="592928" y="2065852"/>
            <a:ext cx="3979071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230B"/>
              </a:buClr>
              <a:buSzPts val="2100"/>
              <a:buFont typeface="Arial"/>
              <a:buChar char="•"/>
            </a:pPr>
            <a:r>
              <a:rPr lang="en" sz="2100" b="1" i="0" u="none" strike="noStrike" cap="none" dirty="0">
                <a:solidFill>
                  <a:srgbClr val="7B230B"/>
                </a:solidFill>
                <a:latin typeface="Avenir"/>
                <a:ea typeface="Avenir"/>
                <a:cs typeface="Avenir"/>
                <a:sym typeface="Avenir"/>
              </a:rPr>
              <a:t>Identify the Problem</a:t>
            </a:r>
            <a:endParaRPr sz="1100" dirty="0"/>
          </a:p>
        </p:txBody>
      </p:sp>
      <p:sp>
        <p:nvSpPr>
          <p:cNvPr id="420" name="Google Shape;420;p73"/>
          <p:cNvSpPr txBox="1"/>
          <p:nvPr/>
        </p:nvSpPr>
        <p:spPr>
          <a:xfrm>
            <a:off x="622461" y="2514612"/>
            <a:ext cx="3210067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230B"/>
              </a:buClr>
              <a:buSzPts val="2100"/>
              <a:buFont typeface="Arial"/>
              <a:buChar char="•"/>
            </a:pPr>
            <a:r>
              <a:rPr lang="en" sz="2100" b="1" i="0" u="none" strike="noStrike" cap="none" dirty="0">
                <a:solidFill>
                  <a:srgbClr val="7B230B"/>
                </a:solidFill>
                <a:latin typeface="Avenir"/>
                <a:ea typeface="Avenir"/>
                <a:cs typeface="Avenir"/>
                <a:sym typeface="Avenir"/>
              </a:rPr>
              <a:t>Policy Analysis</a:t>
            </a:r>
            <a:endParaRPr sz="1100" dirty="0"/>
          </a:p>
        </p:txBody>
      </p:sp>
      <p:sp>
        <p:nvSpPr>
          <p:cNvPr id="421" name="Google Shape;421;p73"/>
          <p:cNvSpPr txBox="1"/>
          <p:nvPr/>
        </p:nvSpPr>
        <p:spPr>
          <a:xfrm>
            <a:off x="592927" y="3040350"/>
            <a:ext cx="4726495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230B"/>
              </a:buClr>
              <a:buSzPts val="2100"/>
              <a:buFont typeface="Arial"/>
              <a:buChar char="•"/>
            </a:pPr>
            <a:r>
              <a:rPr lang="en" sz="2100" b="1" i="0" u="none" strike="noStrike" cap="none" dirty="0">
                <a:solidFill>
                  <a:srgbClr val="7B230B"/>
                </a:solidFill>
                <a:latin typeface="Avenir"/>
                <a:ea typeface="Avenir"/>
                <a:cs typeface="Avenir"/>
                <a:sym typeface="Avenir"/>
              </a:rPr>
              <a:t>Strategy &amp; Policy Development</a:t>
            </a:r>
            <a:endParaRPr sz="1100" dirty="0"/>
          </a:p>
        </p:txBody>
      </p:sp>
      <p:sp>
        <p:nvSpPr>
          <p:cNvPr id="422" name="Google Shape;422;p73"/>
          <p:cNvSpPr txBox="1"/>
          <p:nvPr/>
        </p:nvSpPr>
        <p:spPr>
          <a:xfrm>
            <a:off x="592927" y="3548263"/>
            <a:ext cx="5219475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230B"/>
              </a:buClr>
              <a:buSzPts val="2100"/>
              <a:buFont typeface="Arial"/>
              <a:buChar char="•"/>
            </a:pPr>
            <a:r>
              <a:rPr lang="en" sz="2100" b="1" i="0" u="none" strike="noStrike" cap="none" dirty="0">
                <a:solidFill>
                  <a:srgbClr val="7B230B"/>
                </a:solidFill>
                <a:latin typeface="Avenir"/>
                <a:ea typeface="Avenir"/>
                <a:cs typeface="Avenir"/>
                <a:sym typeface="Avenir"/>
              </a:rPr>
              <a:t>Policy Buy-in from Governing Body</a:t>
            </a:r>
            <a:endParaRPr sz="1100" dirty="0"/>
          </a:p>
        </p:txBody>
      </p:sp>
      <p:sp>
        <p:nvSpPr>
          <p:cNvPr id="423" name="Google Shape;423;p73"/>
          <p:cNvSpPr txBox="1"/>
          <p:nvPr/>
        </p:nvSpPr>
        <p:spPr>
          <a:xfrm>
            <a:off x="609742" y="4084297"/>
            <a:ext cx="4426633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230B"/>
              </a:buClr>
              <a:buSzPts val="2100"/>
              <a:buFont typeface="Arial"/>
              <a:buChar char="•"/>
            </a:pPr>
            <a:r>
              <a:rPr lang="en" sz="2100" b="1" i="0" u="none" strike="noStrike" cap="none" dirty="0">
                <a:solidFill>
                  <a:srgbClr val="7B230B"/>
                </a:solidFill>
                <a:latin typeface="Avenir"/>
                <a:ea typeface="Avenir"/>
                <a:cs typeface="Avenir"/>
                <a:sym typeface="Avenir"/>
              </a:rPr>
              <a:t>City Plan for Development</a:t>
            </a:r>
            <a:endParaRPr sz="1100" dirty="0"/>
          </a:p>
        </p:txBody>
      </p:sp>
      <p:sp>
        <p:nvSpPr>
          <p:cNvPr id="424" name="Google Shape;424;p73"/>
          <p:cNvSpPr txBox="1"/>
          <p:nvPr/>
        </p:nvSpPr>
        <p:spPr>
          <a:xfrm>
            <a:off x="1277700" y="1470675"/>
            <a:ext cx="6383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presentation seeks to highlight the problems, strategies, and potential</a:t>
            </a:r>
            <a:r>
              <a:rPr lang="en" sz="1100"/>
              <a:t> </a:t>
            </a:r>
            <a:r>
              <a:rPr lang="en" sz="1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solutions to College Park’s food desert.   </a:t>
            </a:r>
            <a:endParaRPr sz="1100"/>
          </a:p>
        </p:txBody>
      </p:sp>
      <p:sp>
        <p:nvSpPr>
          <p:cNvPr id="425" name="Google Shape;425;p73"/>
          <p:cNvSpPr txBox="1">
            <a:spLocks noGrp="1"/>
          </p:cNvSpPr>
          <p:nvPr>
            <p:ph type="ctrTitle"/>
          </p:nvPr>
        </p:nvSpPr>
        <p:spPr>
          <a:xfrm>
            <a:off x="609742" y="-133361"/>
            <a:ext cx="7719000" cy="1234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5725" tIns="137150" rIns="205725" bIns="137150" anchor="ctr" anchorCtr="1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7C07"/>
              </a:buClr>
              <a:buSzPts val="3600"/>
              <a:buFont typeface="Avenir"/>
              <a:buNone/>
            </a:pPr>
            <a:r>
              <a:rPr lang="en" sz="3600">
                <a:solidFill>
                  <a:srgbClr val="C67C07"/>
                </a:solidFill>
                <a:latin typeface="Avenir"/>
                <a:ea typeface="Avenir"/>
                <a:cs typeface="Avenir"/>
                <a:sym typeface="Avenir"/>
              </a:rPr>
              <a:t>COLLEGE PARK’S FOOD DESERT</a:t>
            </a:r>
            <a:endParaRPr/>
          </a:p>
        </p:txBody>
      </p:sp>
      <p:sp>
        <p:nvSpPr>
          <p:cNvPr id="426" name="Google Shape;426;p73"/>
          <p:cNvSpPr txBox="1">
            <a:spLocks noGrp="1"/>
          </p:cNvSpPr>
          <p:nvPr>
            <p:ph type="subTitle" idx="1"/>
          </p:nvPr>
        </p:nvSpPr>
        <p:spPr>
          <a:xfrm>
            <a:off x="1556704" y="648084"/>
            <a:ext cx="58251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5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People, Policy, Public Wellbeing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1454</Words>
  <Application>Microsoft Macintosh PowerPoint</Application>
  <PresentationFormat>On-screen Show (16:9)</PresentationFormat>
  <Paragraphs>225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Roboto Slab</vt:lpstr>
      <vt:lpstr>Trebuchet MS</vt:lpstr>
      <vt:lpstr>Calibri</vt:lpstr>
      <vt:lpstr>Gill Sans</vt:lpstr>
      <vt:lpstr>Poppins</vt:lpstr>
      <vt:lpstr>Poppins Medium</vt:lpstr>
      <vt:lpstr>Roboto</vt:lpstr>
      <vt:lpstr>Arial</vt:lpstr>
      <vt:lpstr>Avenir</vt:lpstr>
      <vt:lpstr>Times New Roman</vt:lpstr>
      <vt:lpstr>Simple Light</vt:lpstr>
      <vt:lpstr>Parcel</vt:lpstr>
      <vt:lpstr>Parcel</vt:lpstr>
      <vt:lpstr>Geometric</vt:lpstr>
      <vt:lpstr>Office Theme</vt:lpstr>
      <vt:lpstr>1_Office Theme</vt:lpstr>
      <vt:lpstr>METRO ATLANTA CITIES WELLBEING INITIATIVE </vt:lpstr>
      <vt:lpstr>METRO ATLANTA CITIES WELLBEING INITIATIVE </vt:lpstr>
      <vt:lpstr>INITIATIVE SUPPORT </vt:lpstr>
      <vt:lpstr>INITIATIVE PARTICIPANTS</vt:lpstr>
      <vt:lpstr>INITIATIVE SESSIONS</vt:lpstr>
      <vt:lpstr>INITIATIVE WORK SESSIONS </vt:lpstr>
      <vt:lpstr>ACTION PLAN TEMPLATE</vt:lpstr>
      <vt:lpstr>CITY OF COLLEGE PARK</vt:lpstr>
      <vt:lpstr>COLLEGE PARK’S FOOD DESERT</vt:lpstr>
      <vt:lpstr>CITY OF DECATUR</vt:lpstr>
      <vt:lpstr>Decatur Action Plan</vt:lpstr>
      <vt:lpstr>CITY OF ATLANTA </vt:lpstr>
      <vt:lpstr>PowerPoint Presentation</vt:lpstr>
      <vt:lpstr>CITY OF EAST POINT </vt:lpstr>
      <vt:lpstr>PowerPoint Presentation</vt:lpstr>
      <vt:lpstr>CITY OF CHAMBLEE </vt:lpstr>
      <vt:lpstr>Problem Identification</vt:lpstr>
      <vt:lpstr>EVALUATION – STEWARD EXPERIENCE </vt:lpstr>
      <vt:lpstr>EVALUATION – SESSION &amp; RESOURCE FEEDBACK </vt:lpstr>
      <vt:lpstr>Evaluations: Most Relevant Sessions</vt:lpstr>
      <vt:lpstr>Evaluations: Most Interesting Sessions </vt:lpstr>
      <vt:lpstr>Evaluations: Most Helpful Sessions </vt:lpstr>
      <vt:lpstr>Evaluation Takeaways 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 ATLANTA CITIES WELLBEING INITIATIVE </dc:title>
  <cp:lastModifiedBy>Carrie Oliver</cp:lastModifiedBy>
  <cp:revision>5</cp:revision>
  <dcterms:modified xsi:type="dcterms:W3CDTF">2024-02-21T08:26:26Z</dcterms:modified>
</cp:coreProperties>
</file>