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73" r:id="rId3"/>
    <p:sldId id="274" r:id="rId4"/>
    <p:sldId id="276" r:id="rId5"/>
    <p:sldId id="281" r:id="rId6"/>
    <p:sldId id="282" r:id="rId7"/>
    <p:sldId id="283" r:id="rId8"/>
    <p:sldId id="284" r:id="rId9"/>
    <p:sldId id="285" r:id="rId10"/>
    <p:sldId id="287" r:id="rId11"/>
    <p:sldId id="288" r:id="rId12"/>
    <p:sldId id="277" r:id="rId13"/>
    <p:sldId id="286" r:id="rId14"/>
    <p:sldId id="289" r:id="rId15"/>
    <p:sldId id="257" r:id="rId16"/>
    <p:sldId id="272" r:id="rId17"/>
    <p:sldId id="278" r:id="rId18"/>
    <p:sldId id="279" r:id="rId19"/>
    <p:sldId id="290" r:id="rId20"/>
    <p:sldId id="291" r:id="rId21"/>
    <p:sldId id="280" r:id="rId22"/>
    <p:sldId id="275" r:id="rId23"/>
    <p:sldId id="292" r:id="rId24"/>
    <p:sldId id="271"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5" d="100"/>
          <a:sy n="105" d="100"/>
        </p:scale>
        <p:origin x="39"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0630EA2-D805-43A2-9CDF-EBF84996CB5E}" type="datetimeFigureOut">
              <a:rPr lang="en-US" smtClean="0"/>
              <a:t>9/5/2019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4947DB7-BC7E-45C7-896C-0CC6BA138563}" type="slidenum">
              <a:rPr lang="en-US" smtClean="0"/>
              <a:t>‹#›</a:t>
            </a:fld>
            <a:endParaRPr lang="en-US"/>
          </a:p>
        </p:txBody>
      </p:sp>
    </p:spTree>
    <p:extLst>
      <p:ext uri="{BB962C8B-B14F-4D97-AF65-F5344CB8AC3E}">
        <p14:creationId xmlns:p14="http://schemas.microsoft.com/office/powerpoint/2010/main" val="8121432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B7CC25-9BAC-4724-B274-48226CE3B3E7}"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8EB51C-11BA-464B-9DAF-F63F189E5F99}" type="slidenum">
              <a:rPr lang="en-US" smtClean="0"/>
              <a:t>‹#›</a:t>
            </a:fld>
            <a:endParaRPr lang="en-US"/>
          </a:p>
        </p:txBody>
      </p:sp>
    </p:spTree>
    <p:extLst>
      <p:ext uri="{BB962C8B-B14F-4D97-AF65-F5344CB8AC3E}">
        <p14:creationId xmlns:p14="http://schemas.microsoft.com/office/powerpoint/2010/main" val="3634079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B7CC25-9BAC-4724-B274-48226CE3B3E7}"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8EB51C-11BA-464B-9DAF-F63F189E5F99}" type="slidenum">
              <a:rPr lang="en-US" smtClean="0"/>
              <a:t>‹#›</a:t>
            </a:fld>
            <a:endParaRPr lang="en-US"/>
          </a:p>
        </p:txBody>
      </p:sp>
    </p:spTree>
    <p:extLst>
      <p:ext uri="{BB962C8B-B14F-4D97-AF65-F5344CB8AC3E}">
        <p14:creationId xmlns:p14="http://schemas.microsoft.com/office/powerpoint/2010/main" val="4025389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B7CC25-9BAC-4724-B274-48226CE3B3E7}"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8EB51C-11BA-464B-9DAF-F63F189E5F99}" type="slidenum">
              <a:rPr lang="en-US" smtClean="0"/>
              <a:t>‹#›</a:t>
            </a:fld>
            <a:endParaRPr lang="en-US"/>
          </a:p>
        </p:txBody>
      </p:sp>
    </p:spTree>
    <p:extLst>
      <p:ext uri="{BB962C8B-B14F-4D97-AF65-F5344CB8AC3E}">
        <p14:creationId xmlns:p14="http://schemas.microsoft.com/office/powerpoint/2010/main" val="165669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B7CC25-9BAC-4724-B274-48226CE3B3E7}"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8EB51C-11BA-464B-9DAF-F63F189E5F99}" type="slidenum">
              <a:rPr lang="en-US" smtClean="0"/>
              <a:t>‹#›</a:t>
            </a:fld>
            <a:endParaRPr lang="en-US"/>
          </a:p>
        </p:txBody>
      </p:sp>
    </p:spTree>
    <p:extLst>
      <p:ext uri="{BB962C8B-B14F-4D97-AF65-F5344CB8AC3E}">
        <p14:creationId xmlns:p14="http://schemas.microsoft.com/office/powerpoint/2010/main" val="680862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B7CC25-9BAC-4724-B274-48226CE3B3E7}"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8EB51C-11BA-464B-9DAF-F63F189E5F99}" type="slidenum">
              <a:rPr lang="en-US" smtClean="0"/>
              <a:t>‹#›</a:t>
            </a:fld>
            <a:endParaRPr lang="en-US"/>
          </a:p>
        </p:txBody>
      </p:sp>
    </p:spTree>
    <p:extLst>
      <p:ext uri="{BB962C8B-B14F-4D97-AF65-F5344CB8AC3E}">
        <p14:creationId xmlns:p14="http://schemas.microsoft.com/office/powerpoint/2010/main" val="143988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B7CC25-9BAC-4724-B274-48226CE3B3E7}"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8EB51C-11BA-464B-9DAF-F63F189E5F99}" type="slidenum">
              <a:rPr lang="en-US" smtClean="0"/>
              <a:t>‹#›</a:t>
            </a:fld>
            <a:endParaRPr lang="en-US"/>
          </a:p>
        </p:txBody>
      </p:sp>
    </p:spTree>
    <p:extLst>
      <p:ext uri="{BB962C8B-B14F-4D97-AF65-F5344CB8AC3E}">
        <p14:creationId xmlns:p14="http://schemas.microsoft.com/office/powerpoint/2010/main" val="163238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B7CC25-9BAC-4724-B274-48226CE3B3E7}" type="datetimeFigureOut">
              <a:rPr lang="en-US" smtClean="0"/>
              <a:t>9/5/2019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8EB51C-11BA-464B-9DAF-F63F189E5F99}" type="slidenum">
              <a:rPr lang="en-US" smtClean="0"/>
              <a:t>‹#›</a:t>
            </a:fld>
            <a:endParaRPr lang="en-US"/>
          </a:p>
        </p:txBody>
      </p:sp>
    </p:spTree>
    <p:extLst>
      <p:ext uri="{BB962C8B-B14F-4D97-AF65-F5344CB8AC3E}">
        <p14:creationId xmlns:p14="http://schemas.microsoft.com/office/powerpoint/2010/main" val="332750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B7CC25-9BAC-4724-B274-48226CE3B3E7}" type="datetimeFigureOut">
              <a:rPr lang="en-US" smtClean="0"/>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8EB51C-11BA-464B-9DAF-F63F189E5F99}" type="slidenum">
              <a:rPr lang="en-US" smtClean="0"/>
              <a:t>‹#›</a:t>
            </a:fld>
            <a:endParaRPr lang="en-US"/>
          </a:p>
        </p:txBody>
      </p:sp>
    </p:spTree>
    <p:extLst>
      <p:ext uri="{BB962C8B-B14F-4D97-AF65-F5344CB8AC3E}">
        <p14:creationId xmlns:p14="http://schemas.microsoft.com/office/powerpoint/2010/main" val="394271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7CC25-9BAC-4724-B274-48226CE3B3E7}" type="datetimeFigureOut">
              <a:rPr lang="en-US" smtClean="0"/>
              <a:t>9/5/2019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8EB51C-11BA-464B-9DAF-F63F189E5F99}" type="slidenum">
              <a:rPr lang="en-US" smtClean="0"/>
              <a:t>‹#›</a:t>
            </a:fld>
            <a:endParaRPr lang="en-US"/>
          </a:p>
        </p:txBody>
      </p:sp>
    </p:spTree>
    <p:extLst>
      <p:ext uri="{BB962C8B-B14F-4D97-AF65-F5344CB8AC3E}">
        <p14:creationId xmlns:p14="http://schemas.microsoft.com/office/powerpoint/2010/main" val="261012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B7CC25-9BAC-4724-B274-48226CE3B3E7}"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8EB51C-11BA-464B-9DAF-F63F189E5F99}" type="slidenum">
              <a:rPr lang="en-US" smtClean="0"/>
              <a:t>‹#›</a:t>
            </a:fld>
            <a:endParaRPr lang="en-US"/>
          </a:p>
        </p:txBody>
      </p:sp>
    </p:spTree>
    <p:extLst>
      <p:ext uri="{BB962C8B-B14F-4D97-AF65-F5344CB8AC3E}">
        <p14:creationId xmlns:p14="http://schemas.microsoft.com/office/powerpoint/2010/main" val="262517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B7CC25-9BAC-4724-B274-48226CE3B3E7}"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8EB51C-11BA-464B-9DAF-F63F189E5F99}" type="slidenum">
              <a:rPr lang="en-US" smtClean="0"/>
              <a:t>‹#›</a:t>
            </a:fld>
            <a:endParaRPr lang="en-US"/>
          </a:p>
        </p:txBody>
      </p:sp>
    </p:spTree>
    <p:extLst>
      <p:ext uri="{BB962C8B-B14F-4D97-AF65-F5344CB8AC3E}">
        <p14:creationId xmlns:p14="http://schemas.microsoft.com/office/powerpoint/2010/main" val="270380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7CC25-9BAC-4724-B274-48226CE3B3E7}" type="datetimeFigureOut">
              <a:rPr lang="en-US" smtClean="0"/>
              <a:t>9/5/2019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8EB51C-11BA-464B-9DAF-F63F189E5F99}" type="slidenum">
              <a:rPr lang="en-US" smtClean="0"/>
              <a:t>‹#›</a:t>
            </a:fld>
            <a:endParaRPr lang="en-US"/>
          </a:p>
        </p:txBody>
      </p:sp>
    </p:spTree>
    <p:extLst>
      <p:ext uri="{BB962C8B-B14F-4D97-AF65-F5344CB8AC3E}">
        <p14:creationId xmlns:p14="http://schemas.microsoft.com/office/powerpoint/2010/main" val="4279807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185" y="1785093"/>
            <a:ext cx="11807301" cy="2387600"/>
          </a:xfrm>
        </p:spPr>
        <p:txBody>
          <a:bodyPr>
            <a:noAutofit/>
          </a:bodyPr>
          <a:lstStyle/>
          <a:p>
            <a:r>
              <a:rPr lang="en-US" sz="8800" dirty="0">
                <a:solidFill>
                  <a:srgbClr val="FFC000"/>
                </a:solidFill>
              </a:rPr>
              <a:t>Georgia Open Records/Open Meetings and Social Media</a:t>
            </a:r>
          </a:p>
        </p:txBody>
      </p:sp>
      <p:sp>
        <p:nvSpPr>
          <p:cNvPr id="3" name="Subtitle 2"/>
          <p:cNvSpPr>
            <a:spLocks noGrp="1"/>
          </p:cNvSpPr>
          <p:nvPr>
            <p:ph type="subTitle" idx="1"/>
          </p:nvPr>
        </p:nvSpPr>
        <p:spPr>
          <a:xfrm>
            <a:off x="1524000" y="4051883"/>
            <a:ext cx="9144000" cy="1560351"/>
          </a:xfrm>
        </p:spPr>
        <p:txBody>
          <a:bodyPr>
            <a:normAutofit/>
          </a:bodyPr>
          <a:lstStyle/>
          <a:p>
            <a:r>
              <a:rPr lang="en-US" sz="3600" dirty="0">
                <a:solidFill>
                  <a:srgbClr val="FFC000"/>
                </a:solidFill>
              </a:rPr>
              <a:t>Rusi Patel</a:t>
            </a:r>
          </a:p>
          <a:p>
            <a:r>
              <a:rPr lang="en-US" sz="3600" dirty="0">
                <a:solidFill>
                  <a:srgbClr val="FFC000"/>
                </a:solidFill>
              </a:rPr>
              <a:t>General Counsel</a:t>
            </a:r>
          </a:p>
        </p:txBody>
      </p:sp>
    </p:spTree>
    <p:extLst>
      <p:ext uri="{BB962C8B-B14F-4D97-AF65-F5344CB8AC3E}">
        <p14:creationId xmlns:p14="http://schemas.microsoft.com/office/powerpoint/2010/main" val="510640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365125"/>
            <a:ext cx="12129856" cy="1325563"/>
          </a:xfrm>
        </p:spPr>
        <p:txBody>
          <a:bodyPr>
            <a:normAutofit/>
          </a:bodyPr>
          <a:lstStyle/>
          <a:p>
            <a:pPr algn="ctr"/>
            <a:r>
              <a:rPr lang="en-US" sz="7200" dirty="0">
                <a:solidFill>
                  <a:srgbClr val="FFC000"/>
                </a:solidFill>
              </a:rPr>
              <a:t>First Amendment</a:t>
            </a:r>
          </a:p>
        </p:txBody>
      </p:sp>
      <p:sp>
        <p:nvSpPr>
          <p:cNvPr id="3" name="Content Placeholder 2"/>
          <p:cNvSpPr>
            <a:spLocks noGrp="1"/>
          </p:cNvSpPr>
          <p:nvPr>
            <p:ph idx="1"/>
          </p:nvPr>
        </p:nvSpPr>
        <p:spPr>
          <a:xfrm>
            <a:off x="674703" y="1593909"/>
            <a:ext cx="10608075" cy="4060272"/>
          </a:xfrm>
        </p:spPr>
        <p:txBody>
          <a:bodyPr>
            <a:normAutofit/>
          </a:bodyPr>
          <a:lstStyle/>
          <a:p>
            <a:r>
              <a:rPr lang="en-US" sz="3600" dirty="0">
                <a:solidFill>
                  <a:srgbClr val="FFC000"/>
                </a:solidFill>
              </a:rPr>
              <a:t>New technology and old law!</a:t>
            </a:r>
          </a:p>
          <a:p>
            <a:pPr lvl="1"/>
            <a:r>
              <a:rPr lang="en-US" sz="3200" u="sng" dirty="0">
                <a:solidFill>
                  <a:srgbClr val="FFC000"/>
                </a:solidFill>
              </a:rPr>
              <a:t>Pickering v. Board of Education</a:t>
            </a:r>
            <a:r>
              <a:rPr lang="en-US" sz="3200" dirty="0">
                <a:solidFill>
                  <a:srgbClr val="FFC000"/>
                </a:solidFill>
              </a:rPr>
              <a:t>, the U.S. Supreme Court established the balancing test weighing the government employer’s interest in promoting the efficiency of performing the public services with the First Amendment rights of the employee as a citizen</a:t>
            </a:r>
          </a:p>
          <a:p>
            <a:pPr lvl="1"/>
            <a:endParaRPr lang="en-US" sz="3200" u="sng" dirty="0">
              <a:solidFill>
                <a:srgbClr val="FFC000"/>
              </a:solidFill>
            </a:endParaRPr>
          </a:p>
          <a:p>
            <a:endParaRPr lang="en-US" sz="3600" dirty="0">
              <a:solidFill>
                <a:srgbClr val="FFC000"/>
              </a:solidFill>
            </a:endParaRPr>
          </a:p>
          <a:p>
            <a:endParaRPr lang="en-US" sz="2800" dirty="0">
              <a:solidFill>
                <a:srgbClr val="FFC000"/>
              </a:solidFill>
            </a:endParaRPr>
          </a:p>
        </p:txBody>
      </p:sp>
    </p:spTree>
    <p:extLst>
      <p:ext uri="{BB962C8B-B14F-4D97-AF65-F5344CB8AC3E}">
        <p14:creationId xmlns:p14="http://schemas.microsoft.com/office/powerpoint/2010/main" val="2869668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365125"/>
            <a:ext cx="12129856" cy="1325563"/>
          </a:xfrm>
        </p:spPr>
        <p:txBody>
          <a:bodyPr>
            <a:normAutofit/>
          </a:bodyPr>
          <a:lstStyle/>
          <a:p>
            <a:pPr algn="ctr"/>
            <a:r>
              <a:rPr lang="en-US" sz="7200" dirty="0">
                <a:solidFill>
                  <a:srgbClr val="FFC000"/>
                </a:solidFill>
              </a:rPr>
              <a:t>First Amendment</a:t>
            </a:r>
          </a:p>
        </p:txBody>
      </p:sp>
      <p:sp>
        <p:nvSpPr>
          <p:cNvPr id="3" name="Content Placeholder 2"/>
          <p:cNvSpPr>
            <a:spLocks noGrp="1"/>
          </p:cNvSpPr>
          <p:nvPr>
            <p:ph idx="1"/>
          </p:nvPr>
        </p:nvSpPr>
        <p:spPr>
          <a:xfrm>
            <a:off x="674703" y="1459684"/>
            <a:ext cx="10608075" cy="4194497"/>
          </a:xfrm>
        </p:spPr>
        <p:txBody>
          <a:bodyPr>
            <a:normAutofit/>
          </a:bodyPr>
          <a:lstStyle/>
          <a:p>
            <a:r>
              <a:rPr lang="en-US" sz="3600" dirty="0">
                <a:solidFill>
                  <a:srgbClr val="FFC000"/>
                </a:solidFill>
              </a:rPr>
              <a:t>New technology and old law!</a:t>
            </a:r>
          </a:p>
          <a:p>
            <a:pPr lvl="1"/>
            <a:r>
              <a:rPr lang="en-US" sz="3200" dirty="0">
                <a:solidFill>
                  <a:srgbClr val="FFC000"/>
                </a:solidFill>
              </a:rPr>
              <a:t>Public employees must show that the speech involved a matter of public concern rather than one of personal interest</a:t>
            </a:r>
          </a:p>
          <a:p>
            <a:pPr lvl="1"/>
            <a:r>
              <a:rPr lang="en-US" sz="3200" dirty="0">
                <a:solidFill>
                  <a:srgbClr val="FFC000"/>
                </a:solidFill>
              </a:rPr>
              <a:t>If an employee is making statements related to their official duties then they are not speaking as a private citizen and their statements are not protected from potential discipline.</a:t>
            </a:r>
          </a:p>
          <a:p>
            <a:pPr lvl="1"/>
            <a:endParaRPr lang="en-US" sz="3200" u="sng" dirty="0">
              <a:solidFill>
                <a:srgbClr val="FFC000"/>
              </a:solidFill>
            </a:endParaRPr>
          </a:p>
          <a:p>
            <a:endParaRPr lang="en-US" sz="3600" dirty="0">
              <a:solidFill>
                <a:srgbClr val="FFC000"/>
              </a:solidFill>
            </a:endParaRPr>
          </a:p>
          <a:p>
            <a:endParaRPr lang="en-US" sz="2800" dirty="0">
              <a:solidFill>
                <a:srgbClr val="FFC000"/>
              </a:solidFill>
            </a:endParaRPr>
          </a:p>
        </p:txBody>
      </p:sp>
    </p:spTree>
    <p:extLst>
      <p:ext uri="{BB962C8B-B14F-4D97-AF65-F5344CB8AC3E}">
        <p14:creationId xmlns:p14="http://schemas.microsoft.com/office/powerpoint/2010/main" val="2398344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365125"/>
            <a:ext cx="12129856" cy="1325563"/>
          </a:xfrm>
        </p:spPr>
        <p:txBody>
          <a:bodyPr>
            <a:normAutofit/>
          </a:bodyPr>
          <a:lstStyle/>
          <a:p>
            <a:pPr algn="ctr"/>
            <a:r>
              <a:rPr lang="en-US" sz="7200" dirty="0">
                <a:solidFill>
                  <a:srgbClr val="FFC000"/>
                </a:solidFill>
              </a:rPr>
              <a:t>Open Meetings</a:t>
            </a:r>
          </a:p>
        </p:txBody>
      </p:sp>
      <p:sp>
        <p:nvSpPr>
          <p:cNvPr id="3" name="Content Placeholder 2"/>
          <p:cNvSpPr>
            <a:spLocks noGrp="1"/>
          </p:cNvSpPr>
          <p:nvPr>
            <p:ph idx="1"/>
          </p:nvPr>
        </p:nvSpPr>
        <p:spPr>
          <a:xfrm>
            <a:off x="674703" y="1593909"/>
            <a:ext cx="10608075" cy="4060272"/>
          </a:xfrm>
        </p:spPr>
        <p:txBody>
          <a:bodyPr>
            <a:normAutofit/>
          </a:bodyPr>
          <a:lstStyle/>
          <a:p>
            <a:r>
              <a:rPr lang="en-US" sz="3600" dirty="0">
                <a:solidFill>
                  <a:srgbClr val="FFC000"/>
                </a:solidFill>
              </a:rPr>
              <a:t>Otherwise known as “Dumb things to do from the Dais” </a:t>
            </a:r>
          </a:p>
          <a:p>
            <a:pPr lvl="1"/>
            <a:r>
              <a:rPr lang="en-US" sz="3200" dirty="0">
                <a:solidFill>
                  <a:srgbClr val="FFC000"/>
                </a:solidFill>
              </a:rPr>
              <a:t>Remember Government Business must be held in the open!</a:t>
            </a:r>
          </a:p>
          <a:p>
            <a:pPr lvl="1"/>
            <a:r>
              <a:rPr lang="en-US" sz="3200" dirty="0">
                <a:solidFill>
                  <a:srgbClr val="FFC000"/>
                </a:solidFill>
              </a:rPr>
              <a:t>DON’T TEXT OR TWEET FROM THE DAIS</a:t>
            </a:r>
          </a:p>
          <a:p>
            <a:endParaRPr lang="en-US" sz="2800" dirty="0">
              <a:solidFill>
                <a:srgbClr val="FFC000"/>
              </a:solidFill>
            </a:endParaRPr>
          </a:p>
        </p:txBody>
      </p:sp>
      <p:pic>
        <p:nvPicPr>
          <p:cNvPr id="6" name="Picture 5">
            <a:extLst>
              <a:ext uri="{FF2B5EF4-FFF2-40B4-BE49-F238E27FC236}">
                <a16:creationId xmlns:a16="http://schemas.microsoft.com/office/drawing/2014/main" id="{9072A251-0F7E-4029-9E47-19187C776976}"/>
              </a:ext>
            </a:extLst>
          </p:cNvPr>
          <p:cNvPicPr>
            <a:picLocks noChangeAspect="1"/>
          </p:cNvPicPr>
          <p:nvPr/>
        </p:nvPicPr>
        <p:blipFill>
          <a:blip r:embed="rId2"/>
          <a:stretch>
            <a:fillRect/>
          </a:stretch>
        </p:blipFill>
        <p:spPr>
          <a:xfrm>
            <a:off x="6461996" y="4148256"/>
            <a:ext cx="3516929" cy="2344619"/>
          </a:xfrm>
          <a:prstGeom prst="rect">
            <a:avLst/>
          </a:prstGeom>
        </p:spPr>
      </p:pic>
    </p:spTree>
    <p:extLst>
      <p:ext uri="{BB962C8B-B14F-4D97-AF65-F5344CB8AC3E}">
        <p14:creationId xmlns:p14="http://schemas.microsoft.com/office/powerpoint/2010/main" val="1610039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365125"/>
            <a:ext cx="12129856" cy="1325563"/>
          </a:xfrm>
        </p:spPr>
        <p:txBody>
          <a:bodyPr>
            <a:normAutofit/>
          </a:bodyPr>
          <a:lstStyle/>
          <a:p>
            <a:pPr algn="ctr"/>
            <a:r>
              <a:rPr lang="en-US" sz="7200" dirty="0">
                <a:solidFill>
                  <a:srgbClr val="FFC000"/>
                </a:solidFill>
              </a:rPr>
              <a:t>Open Meetings</a:t>
            </a:r>
          </a:p>
        </p:txBody>
      </p:sp>
      <p:sp>
        <p:nvSpPr>
          <p:cNvPr id="3" name="Content Placeholder 2"/>
          <p:cNvSpPr>
            <a:spLocks noGrp="1"/>
          </p:cNvSpPr>
          <p:nvPr>
            <p:ph idx="1"/>
          </p:nvPr>
        </p:nvSpPr>
        <p:spPr>
          <a:xfrm>
            <a:off x="674703" y="1593909"/>
            <a:ext cx="10608075" cy="4060272"/>
          </a:xfrm>
        </p:spPr>
        <p:txBody>
          <a:bodyPr>
            <a:normAutofit/>
          </a:bodyPr>
          <a:lstStyle/>
          <a:p>
            <a:r>
              <a:rPr lang="en-US" sz="3600" dirty="0">
                <a:solidFill>
                  <a:srgbClr val="FFC000"/>
                </a:solidFill>
              </a:rPr>
              <a:t>“I wasn’t texting about city business!!!”</a:t>
            </a:r>
          </a:p>
          <a:p>
            <a:pPr lvl="1"/>
            <a:r>
              <a:rPr lang="en-US" sz="3200" dirty="0">
                <a:solidFill>
                  <a:srgbClr val="FFC000"/>
                </a:solidFill>
              </a:rPr>
              <a:t>Does it matter?</a:t>
            </a:r>
          </a:p>
          <a:p>
            <a:pPr lvl="1"/>
            <a:r>
              <a:rPr lang="en-US" sz="3200" dirty="0">
                <a:solidFill>
                  <a:srgbClr val="FFC000"/>
                </a:solidFill>
              </a:rPr>
              <a:t>How does the public know you are telling the truth?</a:t>
            </a:r>
          </a:p>
          <a:p>
            <a:pPr lvl="1"/>
            <a:r>
              <a:rPr lang="en-US" sz="3200" dirty="0">
                <a:solidFill>
                  <a:srgbClr val="FFC000"/>
                </a:solidFill>
              </a:rPr>
              <a:t>How are they going to find out?</a:t>
            </a:r>
          </a:p>
          <a:p>
            <a:pPr lvl="1"/>
            <a:r>
              <a:rPr lang="en-US" sz="3200" dirty="0">
                <a:solidFill>
                  <a:srgbClr val="FFC000"/>
                </a:solidFill>
              </a:rPr>
              <a:t>What if it was your personal phone? </a:t>
            </a:r>
            <a:endParaRPr lang="en-US" sz="2800" dirty="0">
              <a:solidFill>
                <a:srgbClr val="FFC000"/>
              </a:solidFill>
            </a:endParaRPr>
          </a:p>
          <a:p>
            <a:endParaRPr lang="en-US" sz="2800" dirty="0">
              <a:solidFill>
                <a:srgbClr val="FFC000"/>
              </a:solidFill>
            </a:endParaRPr>
          </a:p>
        </p:txBody>
      </p:sp>
    </p:spTree>
    <p:extLst>
      <p:ext uri="{BB962C8B-B14F-4D97-AF65-F5344CB8AC3E}">
        <p14:creationId xmlns:p14="http://schemas.microsoft.com/office/powerpoint/2010/main" val="2825388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365125"/>
            <a:ext cx="12129856" cy="1325563"/>
          </a:xfrm>
        </p:spPr>
        <p:txBody>
          <a:bodyPr>
            <a:normAutofit/>
          </a:bodyPr>
          <a:lstStyle/>
          <a:p>
            <a:pPr algn="ctr"/>
            <a:r>
              <a:rPr lang="en-US" sz="7200" dirty="0">
                <a:solidFill>
                  <a:srgbClr val="FFC000"/>
                </a:solidFill>
              </a:rPr>
              <a:t>Open Records</a:t>
            </a:r>
          </a:p>
        </p:txBody>
      </p:sp>
      <p:sp>
        <p:nvSpPr>
          <p:cNvPr id="3" name="Content Placeholder 2"/>
          <p:cNvSpPr>
            <a:spLocks noGrp="1"/>
          </p:cNvSpPr>
          <p:nvPr>
            <p:ph idx="1"/>
          </p:nvPr>
        </p:nvSpPr>
        <p:spPr>
          <a:xfrm>
            <a:off x="674703" y="1459684"/>
            <a:ext cx="10608075" cy="4194497"/>
          </a:xfrm>
        </p:spPr>
        <p:txBody>
          <a:bodyPr>
            <a:normAutofit/>
          </a:bodyPr>
          <a:lstStyle/>
          <a:p>
            <a:r>
              <a:rPr lang="en-US" sz="3600" dirty="0">
                <a:solidFill>
                  <a:srgbClr val="FFC000"/>
                </a:solidFill>
              </a:rPr>
              <a:t>Are social media posts subject to open records laws?</a:t>
            </a:r>
          </a:p>
          <a:p>
            <a:r>
              <a:rPr lang="en-US" sz="3600" dirty="0">
                <a:solidFill>
                  <a:srgbClr val="FFC000"/>
                </a:solidFill>
              </a:rPr>
              <a:t>What if I posted it from my personal phone/computer?</a:t>
            </a:r>
          </a:p>
          <a:p>
            <a:r>
              <a:rPr lang="en-US" sz="3600" dirty="0">
                <a:solidFill>
                  <a:srgbClr val="FFC000"/>
                </a:solidFill>
              </a:rPr>
              <a:t>Who cares? How can they get materials off of my personal device anyway?</a:t>
            </a:r>
            <a:endParaRPr lang="en-US" sz="3200" dirty="0">
              <a:solidFill>
                <a:srgbClr val="FFC000"/>
              </a:solidFill>
            </a:endParaRPr>
          </a:p>
          <a:p>
            <a:pPr lvl="1"/>
            <a:endParaRPr lang="en-US" sz="3200" u="sng" dirty="0">
              <a:solidFill>
                <a:srgbClr val="FFC000"/>
              </a:solidFill>
            </a:endParaRPr>
          </a:p>
          <a:p>
            <a:endParaRPr lang="en-US" sz="3600" dirty="0">
              <a:solidFill>
                <a:srgbClr val="FFC000"/>
              </a:solidFill>
            </a:endParaRPr>
          </a:p>
          <a:p>
            <a:endParaRPr lang="en-US" sz="2800" dirty="0">
              <a:solidFill>
                <a:srgbClr val="FFC000"/>
              </a:solidFill>
            </a:endParaRPr>
          </a:p>
        </p:txBody>
      </p:sp>
    </p:spTree>
    <p:extLst>
      <p:ext uri="{BB962C8B-B14F-4D97-AF65-F5344CB8AC3E}">
        <p14:creationId xmlns:p14="http://schemas.microsoft.com/office/powerpoint/2010/main" val="840704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365125"/>
            <a:ext cx="12129856" cy="1325563"/>
          </a:xfrm>
        </p:spPr>
        <p:txBody>
          <a:bodyPr>
            <a:normAutofit fontScale="90000"/>
          </a:bodyPr>
          <a:lstStyle/>
          <a:p>
            <a:pPr algn="ctr"/>
            <a:r>
              <a:rPr lang="en-US" sz="7200" dirty="0">
                <a:solidFill>
                  <a:srgbClr val="FFC000"/>
                </a:solidFill>
              </a:rPr>
              <a:t>Local Government Records Retention Schedules</a:t>
            </a:r>
          </a:p>
        </p:txBody>
      </p:sp>
      <p:sp>
        <p:nvSpPr>
          <p:cNvPr id="3" name="Content Placeholder 2"/>
          <p:cNvSpPr>
            <a:spLocks noGrp="1"/>
          </p:cNvSpPr>
          <p:nvPr>
            <p:ph idx="1"/>
          </p:nvPr>
        </p:nvSpPr>
        <p:spPr>
          <a:xfrm>
            <a:off x="791962" y="1593907"/>
            <a:ext cx="10608075" cy="3489821"/>
          </a:xfrm>
        </p:spPr>
        <p:txBody>
          <a:bodyPr>
            <a:normAutofit/>
          </a:bodyPr>
          <a:lstStyle/>
          <a:p>
            <a:endParaRPr lang="en-US" sz="3600" dirty="0">
              <a:solidFill>
                <a:srgbClr val="FFC000"/>
              </a:solidFill>
            </a:endParaRPr>
          </a:p>
          <a:p>
            <a:r>
              <a:rPr lang="en-US" sz="3600" dirty="0">
                <a:solidFill>
                  <a:srgbClr val="FFC000"/>
                </a:solidFill>
              </a:rPr>
              <a:t>How long must records be stored?</a:t>
            </a:r>
          </a:p>
          <a:p>
            <a:r>
              <a:rPr lang="en-US" sz="3600" dirty="0">
                <a:solidFill>
                  <a:srgbClr val="FFC000"/>
                </a:solidFill>
              </a:rPr>
              <a:t>What kinds of records are social media posts? </a:t>
            </a:r>
          </a:p>
          <a:p>
            <a:pPr lvl="1"/>
            <a:r>
              <a:rPr lang="en-US" sz="3200" dirty="0">
                <a:solidFill>
                  <a:srgbClr val="FFC000"/>
                </a:solidFill>
              </a:rPr>
              <a:t>Does it matter who makes the post?</a:t>
            </a:r>
          </a:p>
          <a:p>
            <a:pPr lvl="1"/>
            <a:r>
              <a:rPr lang="en-US" sz="3200" dirty="0">
                <a:solidFill>
                  <a:srgbClr val="FFC000"/>
                </a:solidFill>
              </a:rPr>
              <a:t>Should we regulate who can make posts?</a:t>
            </a:r>
          </a:p>
          <a:p>
            <a:pPr lvl="1"/>
            <a:r>
              <a:rPr lang="en-US" sz="3200" dirty="0">
                <a:solidFill>
                  <a:srgbClr val="FFC000"/>
                </a:solidFill>
              </a:rPr>
              <a:t>How can some of this be accomplished?</a:t>
            </a:r>
          </a:p>
        </p:txBody>
      </p:sp>
    </p:spTree>
    <p:extLst>
      <p:ext uri="{BB962C8B-B14F-4D97-AF65-F5344CB8AC3E}">
        <p14:creationId xmlns:p14="http://schemas.microsoft.com/office/powerpoint/2010/main" val="143126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365125"/>
            <a:ext cx="12129856" cy="1325563"/>
          </a:xfrm>
        </p:spPr>
        <p:txBody>
          <a:bodyPr>
            <a:normAutofit fontScale="90000"/>
          </a:bodyPr>
          <a:lstStyle/>
          <a:p>
            <a:pPr algn="ctr"/>
            <a:r>
              <a:rPr lang="en-US" sz="7200" dirty="0">
                <a:solidFill>
                  <a:srgbClr val="FFC000"/>
                </a:solidFill>
              </a:rPr>
              <a:t>Local Government Records Retention Schedules</a:t>
            </a:r>
          </a:p>
        </p:txBody>
      </p:sp>
      <p:sp>
        <p:nvSpPr>
          <p:cNvPr id="3" name="Content Placeholder 2"/>
          <p:cNvSpPr>
            <a:spLocks noGrp="1"/>
          </p:cNvSpPr>
          <p:nvPr>
            <p:ph idx="1"/>
          </p:nvPr>
        </p:nvSpPr>
        <p:spPr>
          <a:xfrm>
            <a:off x="674703" y="1837189"/>
            <a:ext cx="10608075" cy="3447875"/>
          </a:xfrm>
        </p:spPr>
        <p:txBody>
          <a:bodyPr>
            <a:normAutofit/>
          </a:bodyPr>
          <a:lstStyle/>
          <a:p>
            <a:r>
              <a:rPr lang="en-US" sz="3600" dirty="0">
                <a:solidFill>
                  <a:srgbClr val="FFC000"/>
                </a:solidFill>
              </a:rPr>
              <a:t>Typically, social media posts are classified as “Correspondence”</a:t>
            </a:r>
          </a:p>
          <a:p>
            <a:pPr lvl="1"/>
            <a:r>
              <a:rPr lang="en-US" sz="3200" dirty="0">
                <a:solidFill>
                  <a:srgbClr val="FFC000"/>
                </a:solidFill>
              </a:rPr>
              <a:t>Administrative Correspondence must be kept permanently </a:t>
            </a:r>
          </a:p>
          <a:p>
            <a:pPr lvl="1"/>
            <a:r>
              <a:rPr lang="en-US" sz="3200" dirty="0">
                <a:solidFill>
                  <a:srgbClr val="FFC000"/>
                </a:solidFill>
              </a:rPr>
              <a:t>General Correspondence must be kept for five years</a:t>
            </a:r>
          </a:p>
          <a:p>
            <a:pPr lvl="1"/>
            <a:r>
              <a:rPr lang="en-US" sz="3200" dirty="0">
                <a:solidFill>
                  <a:srgbClr val="FFC000"/>
                </a:solidFill>
              </a:rPr>
              <a:t>Transitory Correspondence must be kept for the useful life</a:t>
            </a:r>
          </a:p>
        </p:txBody>
      </p:sp>
    </p:spTree>
    <p:extLst>
      <p:ext uri="{BB962C8B-B14F-4D97-AF65-F5344CB8AC3E}">
        <p14:creationId xmlns:p14="http://schemas.microsoft.com/office/powerpoint/2010/main" val="3283778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365125"/>
            <a:ext cx="12129856" cy="1325563"/>
          </a:xfrm>
        </p:spPr>
        <p:txBody>
          <a:bodyPr>
            <a:normAutofit/>
          </a:bodyPr>
          <a:lstStyle/>
          <a:p>
            <a:pPr algn="ctr"/>
            <a:r>
              <a:rPr lang="en-US" sz="7200" dirty="0">
                <a:solidFill>
                  <a:srgbClr val="FFC000"/>
                </a:solidFill>
              </a:rPr>
              <a:t>Electioneering</a:t>
            </a:r>
          </a:p>
        </p:txBody>
      </p:sp>
      <p:sp>
        <p:nvSpPr>
          <p:cNvPr id="3" name="Content Placeholder 2"/>
          <p:cNvSpPr>
            <a:spLocks noGrp="1"/>
          </p:cNvSpPr>
          <p:nvPr>
            <p:ph idx="1"/>
          </p:nvPr>
        </p:nvSpPr>
        <p:spPr>
          <a:xfrm>
            <a:off x="4685252" y="1690688"/>
            <a:ext cx="6745857" cy="4060272"/>
          </a:xfrm>
        </p:spPr>
        <p:txBody>
          <a:bodyPr>
            <a:normAutofit/>
          </a:bodyPr>
          <a:lstStyle/>
          <a:p>
            <a:r>
              <a:rPr lang="en-US" sz="3200" dirty="0">
                <a:solidFill>
                  <a:srgbClr val="FFC000"/>
                </a:solidFill>
              </a:rPr>
              <a:t>Cannot use government resources for private gain, including your own campaign!</a:t>
            </a:r>
          </a:p>
          <a:p>
            <a:pPr lvl="1"/>
            <a:r>
              <a:rPr lang="en-US" sz="2800" dirty="0">
                <a:solidFill>
                  <a:srgbClr val="FFC000"/>
                </a:solidFill>
              </a:rPr>
              <a:t>Posting campaign events from a government social media page</a:t>
            </a:r>
          </a:p>
          <a:p>
            <a:pPr lvl="1"/>
            <a:r>
              <a:rPr lang="en-US" sz="2800" dirty="0">
                <a:solidFill>
                  <a:srgbClr val="FFC000"/>
                </a:solidFill>
              </a:rPr>
              <a:t>Using government issued phones/computers to post campaign events</a:t>
            </a:r>
          </a:p>
          <a:p>
            <a:endParaRPr lang="en-US" sz="2800" dirty="0">
              <a:solidFill>
                <a:srgbClr val="FFC000"/>
              </a:solidFill>
            </a:endParaRPr>
          </a:p>
        </p:txBody>
      </p:sp>
      <p:pic>
        <p:nvPicPr>
          <p:cNvPr id="4" name="Picture 5" descr="22081356">
            <a:extLst>
              <a:ext uri="{FF2B5EF4-FFF2-40B4-BE49-F238E27FC236}">
                <a16:creationId xmlns:a16="http://schemas.microsoft.com/office/drawing/2014/main" id="{2F97EEEA-A738-476B-A772-1754BB52A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052" y="2285678"/>
            <a:ext cx="3886200" cy="228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20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365125"/>
            <a:ext cx="12129856" cy="1325563"/>
          </a:xfrm>
        </p:spPr>
        <p:txBody>
          <a:bodyPr>
            <a:normAutofit/>
          </a:bodyPr>
          <a:lstStyle/>
          <a:p>
            <a:pPr algn="ctr"/>
            <a:r>
              <a:rPr lang="en-US" sz="7200" dirty="0">
                <a:solidFill>
                  <a:srgbClr val="FFC000"/>
                </a:solidFill>
              </a:rPr>
              <a:t>Copyright</a:t>
            </a:r>
          </a:p>
        </p:txBody>
      </p:sp>
      <p:sp>
        <p:nvSpPr>
          <p:cNvPr id="3" name="Content Placeholder 2"/>
          <p:cNvSpPr>
            <a:spLocks noGrp="1"/>
          </p:cNvSpPr>
          <p:nvPr>
            <p:ph idx="1"/>
          </p:nvPr>
        </p:nvSpPr>
        <p:spPr>
          <a:xfrm>
            <a:off x="674703" y="1593909"/>
            <a:ext cx="10608075" cy="4060272"/>
          </a:xfrm>
        </p:spPr>
        <p:txBody>
          <a:bodyPr>
            <a:normAutofit/>
          </a:bodyPr>
          <a:lstStyle/>
          <a:p>
            <a:r>
              <a:rPr lang="en-US" sz="3600" dirty="0">
                <a:solidFill>
                  <a:srgbClr val="FFC000"/>
                </a:solidFill>
              </a:rPr>
              <a:t>Are government operated social media pages required to comply with copyright law?</a:t>
            </a:r>
          </a:p>
          <a:p>
            <a:r>
              <a:rPr lang="en-US" sz="3600" dirty="0">
                <a:solidFill>
                  <a:srgbClr val="FFC000"/>
                </a:solidFill>
              </a:rPr>
              <a:t>Is there sovereign immunity if we mess up?</a:t>
            </a:r>
          </a:p>
          <a:p>
            <a:r>
              <a:rPr lang="en-US" sz="3600" dirty="0">
                <a:solidFill>
                  <a:srgbClr val="FFC000"/>
                </a:solidFill>
              </a:rPr>
              <a:t>What if it does not say copyright?</a:t>
            </a:r>
          </a:p>
        </p:txBody>
      </p:sp>
    </p:spTree>
    <p:extLst>
      <p:ext uri="{BB962C8B-B14F-4D97-AF65-F5344CB8AC3E}">
        <p14:creationId xmlns:p14="http://schemas.microsoft.com/office/powerpoint/2010/main" val="1736978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365125"/>
            <a:ext cx="12129856" cy="1325563"/>
          </a:xfrm>
        </p:spPr>
        <p:txBody>
          <a:bodyPr>
            <a:normAutofit/>
          </a:bodyPr>
          <a:lstStyle/>
          <a:p>
            <a:pPr algn="ctr"/>
            <a:r>
              <a:rPr lang="en-US" sz="7200" dirty="0">
                <a:solidFill>
                  <a:srgbClr val="FFC000"/>
                </a:solidFill>
              </a:rPr>
              <a:t>Copyright</a:t>
            </a:r>
          </a:p>
        </p:txBody>
      </p:sp>
      <p:sp>
        <p:nvSpPr>
          <p:cNvPr id="3" name="Content Placeholder 2"/>
          <p:cNvSpPr>
            <a:spLocks noGrp="1"/>
          </p:cNvSpPr>
          <p:nvPr>
            <p:ph idx="1"/>
          </p:nvPr>
        </p:nvSpPr>
        <p:spPr>
          <a:xfrm>
            <a:off x="674703" y="1593909"/>
            <a:ext cx="10608075" cy="4060272"/>
          </a:xfrm>
        </p:spPr>
        <p:txBody>
          <a:bodyPr>
            <a:normAutofit/>
          </a:bodyPr>
          <a:lstStyle/>
          <a:p>
            <a:r>
              <a:rPr lang="en-US" sz="3600" dirty="0">
                <a:solidFill>
                  <a:srgbClr val="FFC000"/>
                </a:solidFill>
              </a:rPr>
              <a:t>Pitfalls</a:t>
            </a:r>
          </a:p>
          <a:p>
            <a:pPr lvl="1"/>
            <a:r>
              <a:rPr lang="en-US" sz="3200" dirty="0">
                <a:solidFill>
                  <a:srgbClr val="FFC000"/>
                </a:solidFill>
              </a:rPr>
              <a:t>Unauthorized use of photos, videos, text without permission</a:t>
            </a:r>
          </a:p>
          <a:p>
            <a:pPr lvl="1"/>
            <a:r>
              <a:rPr lang="en-US" sz="3200" dirty="0">
                <a:solidFill>
                  <a:srgbClr val="FFC000"/>
                </a:solidFill>
              </a:rPr>
              <a:t>Sharing content without linking to the source</a:t>
            </a:r>
          </a:p>
          <a:p>
            <a:pPr lvl="1"/>
            <a:r>
              <a:rPr lang="en-US" sz="3200" dirty="0">
                <a:solidFill>
                  <a:srgbClr val="FFC000"/>
                </a:solidFill>
              </a:rPr>
              <a:t>Assuming something is “Fair Use”</a:t>
            </a:r>
          </a:p>
          <a:p>
            <a:pPr lvl="2"/>
            <a:r>
              <a:rPr lang="en-US" sz="2800" dirty="0">
                <a:solidFill>
                  <a:srgbClr val="FFC000"/>
                </a:solidFill>
              </a:rPr>
              <a:t>What is fair use?</a:t>
            </a:r>
          </a:p>
        </p:txBody>
      </p:sp>
      <p:pic>
        <p:nvPicPr>
          <p:cNvPr id="4" name="Picture 3">
            <a:extLst>
              <a:ext uri="{FF2B5EF4-FFF2-40B4-BE49-F238E27FC236}">
                <a16:creationId xmlns:a16="http://schemas.microsoft.com/office/drawing/2014/main" id="{41D4FCA9-A450-408B-8CCF-2802E74DF150}"/>
              </a:ext>
            </a:extLst>
          </p:cNvPr>
          <p:cNvPicPr>
            <a:picLocks noChangeAspect="1"/>
          </p:cNvPicPr>
          <p:nvPr/>
        </p:nvPicPr>
        <p:blipFill>
          <a:blip r:embed="rId2"/>
          <a:stretch>
            <a:fillRect/>
          </a:stretch>
        </p:blipFill>
        <p:spPr>
          <a:xfrm>
            <a:off x="5366327" y="4498109"/>
            <a:ext cx="5464358" cy="2068946"/>
          </a:xfrm>
          <a:prstGeom prst="rect">
            <a:avLst/>
          </a:prstGeom>
        </p:spPr>
      </p:pic>
    </p:spTree>
    <p:extLst>
      <p:ext uri="{BB962C8B-B14F-4D97-AF65-F5344CB8AC3E}">
        <p14:creationId xmlns:p14="http://schemas.microsoft.com/office/powerpoint/2010/main" val="310082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365125"/>
            <a:ext cx="12129856" cy="1325563"/>
          </a:xfrm>
        </p:spPr>
        <p:txBody>
          <a:bodyPr>
            <a:normAutofit/>
          </a:bodyPr>
          <a:lstStyle/>
          <a:p>
            <a:pPr algn="ctr"/>
            <a:r>
              <a:rPr lang="en-US" sz="7200" dirty="0">
                <a:solidFill>
                  <a:srgbClr val="FFC000"/>
                </a:solidFill>
              </a:rPr>
              <a:t>Two Life Lessons </a:t>
            </a:r>
          </a:p>
        </p:txBody>
      </p:sp>
      <p:sp>
        <p:nvSpPr>
          <p:cNvPr id="3" name="Content Placeholder 2"/>
          <p:cNvSpPr>
            <a:spLocks noGrp="1"/>
          </p:cNvSpPr>
          <p:nvPr>
            <p:ph idx="1"/>
          </p:nvPr>
        </p:nvSpPr>
        <p:spPr>
          <a:xfrm>
            <a:off x="674703" y="1577131"/>
            <a:ext cx="11304776" cy="3741490"/>
          </a:xfrm>
        </p:spPr>
        <p:txBody>
          <a:bodyPr>
            <a:normAutofit/>
          </a:bodyPr>
          <a:lstStyle/>
          <a:p>
            <a:r>
              <a:rPr lang="en-US" sz="4800" dirty="0">
                <a:solidFill>
                  <a:srgbClr val="FFC000"/>
                </a:solidFill>
              </a:rPr>
              <a:t>The Law is always behind the times when it comes to technology</a:t>
            </a:r>
          </a:p>
          <a:p>
            <a:r>
              <a:rPr lang="en-US" sz="4800" dirty="0">
                <a:solidFill>
                  <a:srgbClr val="FFC000"/>
                </a:solidFill>
              </a:rPr>
              <a:t>People do dumb things when it comes to technology </a:t>
            </a:r>
          </a:p>
        </p:txBody>
      </p:sp>
      <p:pic>
        <p:nvPicPr>
          <p:cNvPr id="4" name="Picture 3">
            <a:extLst>
              <a:ext uri="{FF2B5EF4-FFF2-40B4-BE49-F238E27FC236}">
                <a16:creationId xmlns:a16="http://schemas.microsoft.com/office/drawing/2014/main" id="{0EFE5741-1835-4D6E-9F36-86F9702A023B}"/>
              </a:ext>
            </a:extLst>
          </p:cNvPr>
          <p:cNvPicPr>
            <a:picLocks noChangeAspect="1"/>
          </p:cNvPicPr>
          <p:nvPr/>
        </p:nvPicPr>
        <p:blipFill>
          <a:blip r:embed="rId2"/>
          <a:stretch>
            <a:fillRect/>
          </a:stretch>
        </p:blipFill>
        <p:spPr>
          <a:xfrm>
            <a:off x="7625593" y="3787427"/>
            <a:ext cx="3750227" cy="3000182"/>
          </a:xfrm>
          <a:prstGeom prst="rect">
            <a:avLst/>
          </a:prstGeom>
        </p:spPr>
      </p:pic>
    </p:spTree>
    <p:extLst>
      <p:ext uri="{BB962C8B-B14F-4D97-AF65-F5344CB8AC3E}">
        <p14:creationId xmlns:p14="http://schemas.microsoft.com/office/powerpoint/2010/main" val="1869768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365125"/>
            <a:ext cx="12129856" cy="1325563"/>
          </a:xfrm>
        </p:spPr>
        <p:txBody>
          <a:bodyPr>
            <a:normAutofit/>
          </a:bodyPr>
          <a:lstStyle/>
          <a:p>
            <a:pPr algn="ctr"/>
            <a:r>
              <a:rPr lang="en-US" sz="7200" dirty="0">
                <a:solidFill>
                  <a:srgbClr val="FFC000"/>
                </a:solidFill>
              </a:rPr>
              <a:t>Accessibility</a:t>
            </a:r>
          </a:p>
        </p:txBody>
      </p:sp>
      <p:sp>
        <p:nvSpPr>
          <p:cNvPr id="3" name="Content Placeholder 2"/>
          <p:cNvSpPr>
            <a:spLocks noGrp="1"/>
          </p:cNvSpPr>
          <p:nvPr>
            <p:ph idx="1"/>
          </p:nvPr>
        </p:nvSpPr>
        <p:spPr>
          <a:xfrm>
            <a:off x="674703" y="1593909"/>
            <a:ext cx="10608075" cy="4060272"/>
          </a:xfrm>
        </p:spPr>
        <p:txBody>
          <a:bodyPr>
            <a:normAutofit/>
          </a:bodyPr>
          <a:lstStyle/>
          <a:p>
            <a:r>
              <a:rPr lang="en-US" sz="3600" dirty="0">
                <a:solidFill>
                  <a:srgbClr val="FFC000"/>
                </a:solidFill>
              </a:rPr>
              <a:t>Americans with Disability Act </a:t>
            </a:r>
          </a:p>
          <a:p>
            <a:pPr lvl="1"/>
            <a:r>
              <a:rPr lang="en-US" sz="3200" dirty="0">
                <a:solidFill>
                  <a:srgbClr val="FFC000"/>
                </a:solidFill>
              </a:rPr>
              <a:t>This applies to websites! </a:t>
            </a:r>
          </a:p>
          <a:p>
            <a:pPr lvl="1"/>
            <a:r>
              <a:rPr lang="en-US" sz="3200" dirty="0">
                <a:solidFill>
                  <a:srgbClr val="FFC000"/>
                </a:solidFill>
              </a:rPr>
              <a:t>The U.S. DOJ has sought comment on how the ADA might interact with social media </a:t>
            </a:r>
          </a:p>
        </p:txBody>
      </p:sp>
      <p:pic>
        <p:nvPicPr>
          <p:cNvPr id="5" name="Picture 4">
            <a:extLst>
              <a:ext uri="{FF2B5EF4-FFF2-40B4-BE49-F238E27FC236}">
                <a16:creationId xmlns:a16="http://schemas.microsoft.com/office/drawing/2014/main" id="{93C7DE12-E71D-4335-82FA-7C0C70621E1D}"/>
              </a:ext>
            </a:extLst>
          </p:cNvPr>
          <p:cNvPicPr>
            <a:picLocks noChangeAspect="1"/>
          </p:cNvPicPr>
          <p:nvPr/>
        </p:nvPicPr>
        <p:blipFill>
          <a:blip r:embed="rId2"/>
          <a:stretch>
            <a:fillRect/>
          </a:stretch>
        </p:blipFill>
        <p:spPr>
          <a:xfrm>
            <a:off x="6872366" y="3541221"/>
            <a:ext cx="4410412" cy="2748743"/>
          </a:xfrm>
          <a:prstGeom prst="rect">
            <a:avLst/>
          </a:prstGeom>
        </p:spPr>
      </p:pic>
    </p:spTree>
    <p:extLst>
      <p:ext uri="{BB962C8B-B14F-4D97-AF65-F5344CB8AC3E}">
        <p14:creationId xmlns:p14="http://schemas.microsoft.com/office/powerpoint/2010/main" val="2304517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365125"/>
            <a:ext cx="12129856" cy="1325563"/>
          </a:xfrm>
        </p:spPr>
        <p:txBody>
          <a:bodyPr>
            <a:normAutofit/>
          </a:bodyPr>
          <a:lstStyle/>
          <a:p>
            <a:pPr algn="ctr"/>
            <a:r>
              <a:rPr lang="en-US" sz="7200" dirty="0">
                <a:solidFill>
                  <a:srgbClr val="FFC000"/>
                </a:solidFill>
              </a:rPr>
              <a:t>Bad Behavior</a:t>
            </a:r>
          </a:p>
        </p:txBody>
      </p:sp>
      <p:sp>
        <p:nvSpPr>
          <p:cNvPr id="3" name="Content Placeholder 2"/>
          <p:cNvSpPr>
            <a:spLocks noGrp="1"/>
          </p:cNvSpPr>
          <p:nvPr>
            <p:ph idx="1"/>
          </p:nvPr>
        </p:nvSpPr>
        <p:spPr>
          <a:xfrm>
            <a:off x="674703" y="1593909"/>
            <a:ext cx="10608075" cy="4060272"/>
          </a:xfrm>
        </p:spPr>
        <p:txBody>
          <a:bodyPr>
            <a:normAutofit/>
          </a:bodyPr>
          <a:lstStyle/>
          <a:p>
            <a:r>
              <a:rPr lang="en-US" sz="3200" dirty="0">
                <a:solidFill>
                  <a:srgbClr val="FFC000"/>
                </a:solidFill>
              </a:rPr>
              <a:t>We have all seen things on social media from public officials that should never have been posted, what are some legal issues which could arise as a result?</a:t>
            </a:r>
          </a:p>
          <a:p>
            <a:pPr lvl="1"/>
            <a:r>
              <a:rPr lang="en-US" sz="2800" dirty="0">
                <a:solidFill>
                  <a:srgbClr val="FFC000"/>
                </a:solidFill>
              </a:rPr>
              <a:t>Discrimination</a:t>
            </a:r>
          </a:p>
          <a:p>
            <a:pPr lvl="1"/>
            <a:r>
              <a:rPr lang="en-US" sz="2800" dirty="0">
                <a:solidFill>
                  <a:srgbClr val="FFC000"/>
                </a:solidFill>
              </a:rPr>
              <a:t>Sexual Harassment</a:t>
            </a:r>
          </a:p>
          <a:p>
            <a:pPr lvl="1"/>
            <a:r>
              <a:rPr lang="en-US" sz="2800" dirty="0">
                <a:solidFill>
                  <a:srgbClr val="FFC000"/>
                </a:solidFill>
              </a:rPr>
              <a:t>Defamation/libel/slander</a:t>
            </a:r>
          </a:p>
          <a:p>
            <a:pPr marL="457200" lvl="1" indent="0">
              <a:buNone/>
            </a:pPr>
            <a:r>
              <a:rPr lang="en-US" sz="2800" dirty="0">
                <a:solidFill>
                  <a:srgbClr val="FFC000"/>
                </a:solidFill>
              </a:rPr>
              <a:t> </a:t>
            </a:r>
          </a:p>
          <a:p>
            <a:endParaRPr lang="en-US" sz="2800" dirty="0">
              <a:solidFill>
                <a:srgbClr val="FFC000"/>
              </a:solidFill>
            </a:endParaRPr>
          </a:p>
        </p:txBody>
      </p:sp>
    </p:spTree>
    <p:extLst>
      <p:ext uri="{BB962C8B-B14F-4D97-AF65-F5344CB8AC3E}">
        <p14:creationId xmlns:p14="http://schemas.microsoft.com/office/powerpoint/2010/main" val="3408413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365125"/>
            <a:ext cx="12129856" cy="1325563"/>
          </a:xfrm>
        </p:spPr>
        <p:txBody>
          <a:bodyPr>
            <a:normAutofit fontScale="90000"/>
          </a:bodyPr>
          <a:lstStyle/>
          <a:p>
            <a:pPr algn="ctr"/>
            <a:r>
              <a:rPr lang="en-US" sz="7200" dirty="0">
                <a:solidFill>
                  <a:srgbClr val="FFC000"/>
                </a:solidFill>
              </a:rPr>
              <a:t>The Intersection of Public and Private Pages</a:t>
            </a:r>
          </a:p>
        </p:txBody>
      </p:sp>
      <p:sp>
        <p:nvSpPr>
          <p:cNvPr id="3" name="Content Placeholder 2"/>
          <p:cNvSpPr>
            <a:spLocks noGrp="1"/>
          </p:cNvSpPr>
          <p:nvPr>
            <p:ph idx="1"/>
          </p:nvPr>
        </p:nvSpPr>
        <p:spPr>
          <a:xfrm>
            <a:off x="3452841" y="1887524"/>
            <a:ext cx="6429391" cy="4832058"/>
          </a:xfrm>
        </p:spPr>
        <p:txBody>
          <a:bodyPr>
            <a:normAutofit/>
          </a:bodyPr>
          <a:lstStyle/>
          <a:p>
            <a:r>
              <a:rPr lang="en-US" sz="3600" dirty="0">
                <a:solidFill>
                  <a:srgbClr val="FFC000"/>
                </a:solidFill>
              </a:rPr>
              <a:t>When does a personal social media page become a public social media page?</a:t>
            </a:r>
          </a:p>
          <a:p>
            <a:pPr lvl="1"/>
            <a:r>
              <a:rPr lang="en-US" sz="3200" dirty="0">
                <a:solidFill>
                  <a:srgbClr val="FFC000"/>
                </a:solidFill>
              </a:rPr>
              <a:t>Litigation involving President Trump may be the guide</a:t>
            </a:r>
          </a:p>
          <a:p>
            <a:pPr lvl="1"/>
            <a:r>
              <a:rPr lang="en-US" sz="3200" dirty="0">
                <a:solidFill>
                  <a:srgbClr val="FFC000"/>
                </a:solidFill>
              </a:rPr>
              <a:t>2</a:t>
            </a:r>
            <a:r>
              <a:rPr lang="en-US" sz="3200" baseline="30000" dirty="0">
                <a:solidFill>
                  <a:srgbClr val="FFC000"/>
                </a:solidFill>
              </a:rPr>
              <a:t>nd</a:t>
            </a:r>
            <a:r>
              <a:rPr lang="en-US" sz="3200" dirty="0">
                <a:solidFill>
                  <a:srgbClr val="FFC000"/>
                </a:solidFill>
              </a:rPr>
              <a:t> Circuit held that his Twitter page had become a public forum and he was acting in a governmental capacity when he blocked people</a:t>
            </a:r>
          </a:p>
        </p:txBody>
      </p:sp>
      <p:pic>
        <p:nvPicPr>
          <p:cNvPr id="4" name="Picture 3">
            <a:extLst>
              <a:ext uri="{FF2B5EF4-FFF2-40B4-BE49-F238E27FC236}">
                <a16:creationId xmlns:a16="http://schemas.microsoft.com/office/drawing/2014/main" id="{0ACED79A-34A9-4E94-B41A-B6B3A3150DDC}"/>
              </a:ext>
            </a:extLst>
          </p:cNvPr>
          <p:cNvPicPr>
            <a:picLocks noChangeAspect="1"/>
          </p:cNvPicPr>
          <p:nvPr/>
        </p:nvPicPr>
        <p:blipFill>
          <a:blip r:embed="rId2"/>
          <a:stretch>
            <a:fillRect/>
          </a:stretch>
        </p:blipFill>
        <p:spPr>
          <a:xfrm>
            <a:off x="127814" y="1887524"/>
            <a:ext cx="3392138" cy="1835091"/>
          </a:xfrm>
          <a:prstGeom prst="rect">
            <a:avLst/>
          </a:prstGeom>
        </p:spPr>
      </p:pic>
      <p:pic>
        <p:nvPicPr>
          <p:cNvPr id="5" name="Picture 4">
            <a:extLst>
              <a:ext uri="{FF2B5EF4-FFF2-40B4-BE49-F238E27FC236}">
                <a16:creationId xmlns:a16="http://schemas.microsoft.com/office/drawing/2014/main" id="{87AA7FD1-E4F7-4839-81C9-0F7711DE4EE5}"/>
              </a:ext>
            </a:extLst>
          </p:cNvPr>
          <p:cNvPicPr>
            <a:picLocks noChangeAspect="1"/>
          </p:cNvPicPr>
          <p:nvPr/>
        </p:nvPicPr>
        <p:blipFill>
          <a:blip r:embed="rId3"/>
          <a:stretch>
            <a:fillRect/>
          </a:stretch>
        </p:blipFill>
        <p:spPr>
          <a:xfrm>
            <a:off x="9467191" y="1158788"/>
            <a:ext cx="2596995" cy="3685855"/>
          </a:xfrm>
          <a:prstGeom prst="rect">
            <a:avLst/>
          </a:prstGeom>
        </p:spPr>
      </p:pic>
    </p:spTree>
    <p:extLst>
      <p:ext uri="{BB962C8B-B14F-4D97-AF65-F5344CB8AC3E}">
        <p14:creationId xmlns:p14="http://schemas.microsoft.com/office/powerpoint/2010/main" val="1723617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365125"/>
            <a:ext cx="12129856" cy="1325563"/>
          </a:xfrm>
        </p:spPr>
        <p:txBody>
          <a:bodyPr>
            <a:normAutofit fontScale="90000"/>
          </a:bodyPr>
          <a:lstStyle/>
          <a:p>
            <a:pPr algn="ctr"/>
            <a:r>
              <a:rPr lang="en-US" sz="7200" dirty="0">
                <a:solidFill>
                  <a:srgbClr val="FFC000"/>
                </a:solidFill>
              </a:rPr>
              <a:t>The Intersection of Public and Private Pages</a:t>
            </a:r>
          </a:p>
        </p:txBody>
      </p:sp>
      <p:sp>
        <p:nvSpPr>
          <p:cNvPr id="3" name="Content Placeholder 2"/>
          <p:cNvSpPr>
            <a:spLocks noGrp="1"/>
          </p:cNvSpPr>
          <p:nvPr>
            <p:ph idx="1"/>
          </p:nvPr>
        </p:nvSpPr>
        <p:spPr>
          <a:xfrm>
            <a:off x="419450" y="1887524"/>
            <a:ext cx="11299969" cy="4832058"/>
          </a:xfrm>
        </p:spPr>
        <p:txBody>
          <a:bodyPr>
            <a:normAutofit/>
          </a:bodyPr>
          <a:lstStyle/>
          <a:p>
            <a:r>
              <a:rPr lang="en-US" sz="3600" dirty="0">
                <a:solidFill>
                  <a:srgbClr val="FFC000"/>
                </a:solidFill>
              </a:rPr>
              <a:t>Lessons:</a:t>
            </a:r>
          </a:p>
          <a:p>
            <a:pPr lvl="1"/>
            <a:r>
              <a:rPr lang="en-US" sz="3200" dirty="0">
                <a:solidFill>
                  <a:srgbClr val="FFC000"/>
                </a:solidFill>
              </a:rPr>
              <a:t>Just because you created the social media page as a private citizen does not mean it will remain as a private page</a:t>
            </a:r>
          </a:p>
          <a:p>
            <a:pPr lvl="1"/>
            <a:r>
              <a:rPr lang="en-US" sz="3200" dirty="0">
                <a:solidFill>
                  <a:srgbClr val="FFC000"/>
                </a:solidFill>
              </a:rPr>
              <a:t>Keep your private and professional lives separate</a:t>
            </a:r>
          </a:p>
        </p:txBody>
      </p:sp>
    </p:spTree>
    <p:extLst>
      <p:ext uri="{BB962C8B-B14F-4D97-AF65-F5344CB8AC3E}">
        <p14:creationId xmlns:p14="http://schemas.microsoft.com/office/powerpoint/2010/main" val="2056905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a:solidFill>
                  <a:srgbClr val="FFC000"/>
                </a:solidFill>
              </a:rPr>
              <a:t>Questions?</a:t>
            </a:r>
          </a:p>
        </p:txBody>
      </p:sp>
      <p:sp>
        <p:nvSpPr>
          <p:cNvPr id="3" name="Content Placeholder 2"/>
          <p:cNvSpPr>
            <a:spLocks noGrp="1"/>
          </p:cNvSpPr>
          <p:nvPr>
            <p:ph idx="1"/>
          </p:nvPr>
        </p:nvSpPr>
        <p:spPr>
          <a:xfrm>
            <a:off x="838200" y="1757779"/>
            <a:ext cx="10515600" cy="4774290"/>
          </a:xfrm>
        </p:spPr>
        <p:txBody>
          <a:bodyPr/>
          <a:lstStyle/>
          <a:p>
            <a:pPr marL="0" indent="0">
              <a:buNone/>
            </a:pPr>
            <a:r>
              <a:rPr lang="en-US" sz="3600" dirty="0">
                <a:solidFill>
                  <a:srgbClr val="FFC000"/>
                </a:solidFill>
              </a:rPr>
              <a:t>Rusi Patel</a:t>
            </a:r>
          </a:p>
          <a:p>
            <a:pPr marL="0" indent="0">
              <a:buNone/>
            </a:pPr>
            <a:r>
              <a:rPr lang="en-US" sz="3600" dirty="0">
                <a:solidFill>
                  <a:srgbClr val="FFC000"/>
                </a:solidFill>
              </a:rPr>
              <a:t>General Counsel</a:t>
            </a:r>
          </a:p>
          <a:p>
            <a:pPr marL="0" indent="0">
              <a:buNone/>
            </a:pPr>
            <a:r>
              <a:rPr lang="en-US" sz="3600" dirty="0">
                <a:solidFill>
                  <a:srgbClr val="FFC000"/>
                </a:solidFill>
              </a:rPr>
              <a:t>Georgia Municipal Association</a:t>
            </a:r>
          </a:p>
          <a:p>
            <a:pPr marL="0" indent="0">
              <a:buNone/>
            </a:pPr>
            <a:r>
              <a:rPr lang="en-US" sz="3600" dirty="0">
                <a:solidFill>
                  <a:srgbClr val="FFC000"/>
                </a:solidFill>
              </a:rPr>
              <a:t>(678) 686-6210 (Direct)</a:t>
            </a:r>
          </a:p>
          <a:p>
            <a:pPr marL="0" indent="0">
              <a:buNone/>
            </a:pPr>
            <a:r>
              <a:rPr lang="en-US" sz="3600" dirty="0">
                <a:solidFill>
                  <a:srgbClr val="FFC000"/>
                </a:solidFill>
              </a:rPr>
              <a:t>rpatel@gmanet.com </a:t>
            </a:r>
          </a:p>
          <a:p>
            <a:endParaRPr lang="en-US" sz="3600" dirty="0">
              <a:solidFill>
                <a:srgbClr val="FFC000"/>
              </a:solidFill>
            </a:endParaRPr>
          </a:p>
          <a:p>
            <a:endParaRPr lang="en-US" sz="3600" dirty="0">
              <a:solidFill>
                <a:srgbClr val="FFC000"/>
              </a:solidFill>
            </a:endParaRPr>
          </a:p>
          <a:p>
            <a:endParaRPr lang="en-US" sz="3600" dirty="0">
              <a:solidFill>
                <a:srgbClr val="FFC000"/>
              </a:solidFill>
            </a:endParaRPr>
          </a:p>
        </p:txBody>
      </p:sp>
    </p:spTree>
    <p:extLst>
      <p:ext uri="{BB962C8B-B14F-4D97-AF65-F5344CB8AC3E}">
        <p14:creationId xmlns:p14="http://schemas.microsoft.com/office/powerpoint/2010/main" val="62866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365125"/>
            <a:ext cx="12129856" cy="1325563"/>
          </a:xfrm>
        </p:spPr>
        <p:txBody>
          <a:bodyPr>
            <a:normAutofit/>
          </a:bodyPr>
          <a:lstStyle/>
          <a:p>
            <a:pPr algn="ctr"/>
            <a:r>
              <a:rPr lang="en-US" sz="7200" dirty="0">
                <a:solidFill>
                  <a:srgbClr val="FFC000"/>
                </a:solidFill>
              </a:rPr>
              <a:t>Legal Issues </a:t>
            </a:r>
          </a:p>
        </p:txBody>
      </p:sp>
      <p:sp>
        <p:nvSpPr>
          <p:cNvPr id="3" name="Content Placeholder 2"/>
          <p:cNvSpPr>
            <a:spLocks noGrp="1"/>
          </p:cNvSpPr>
          <p:nvPr>
            <p:ph idx="1"/>
          </p:nvPr>
        </p:nvSpPr>
        <p:spPr>
          <a:xfrm>
            <a:off x="674703" y="1417739"/>
            <a:ext cx="10608075" cy="4236442"/>
          </a:xfrm>
        </p:spPr>
        <p:txBody>
          <a:bodyPr>
            <a:normAutofit/>
          </a:bodyPr>
          <a:lstStyle/>
          <a:p>
            <a:r>
              <a:rPr lang="en-US" sz="3200" dirty="0">
                <a:solidFill>
                  <a:srgbClr val="FFC000"/>
                </a:solidFill>
              </a:rPr>
              <a:t>First Amendment Law</a:t>
            </a:r>
          </a:p>
          <a:p>
            <a:r>
              <a:rPr lang="en-US" sz="3200" dirty="0">
                <a:solidFill>
                  <a:srgbClr val="FFC000"/>
                </a:solidFill>
              </a:rPr>
              <a:t>Open Meetings and Open Records Law</a:t>
            </a:r>
          </a:p>
          <a:p>
            <a:r>
              <a:rPr lang="en-US" sz="3200" dirty="0">
                <a:solidFill>
                  <a:srgbClr val="FFC000"/>
                </a:solidFill>
              </a:rPr>
              <a:t>Electioneering </a:t>
            </a:r>
          </a:p>
          <a:p>
            <a:r>
              <a:rPr lang="en-US" sz="3200" dirty="0">
                <a:solidFill>
                  <a:srgbClr val="FFC000"/>
                </a:solidFill>
              </a:rPr>
              <a:t>Copyright </a:t>
            </a:r>
          </a:p>
          <a:p>
            <a:r>
              <a:rPr lang="en-US" sz="3200" dirty="0">
                <a:solidFill>
                  <a:srgbClr val="FFC000"/>
                </a:solidFill>
              </a:rPr>
              <a:t>Accessibility</a:t>
            </a:r>
          </a:p>
          <a:p>
            <a:r>
              <a:rPr lang="en-US" sz="3200" dirty="0">
                <a:solidFill>
                  <a:srgbClr val="FFC000"/>
                </a:solidFill>
              </a:rPr>
              <a:t>Bad Behavior</a:t>
            </a:r>
          </a:p>
          <a:p>
            <a:r>
              <a:rPr lang="en-US" sz="3200" dirty="0">
                <a:solidFill>
                  <a:srgbClr val="FFC000"/>
                </a:solidFill>
              </a:rPr>
              <a:t>The Intersection of Public and Private pages </a:t>
            </a:r>
          </a:p>
          <a:p>
            <a:endParaRPr lang="en-US" sz="2800" dirty="0">
              <a:solidFill>
                <a:srgbClr val="FFC000"/>
              </a:solidFill>
            </a:endParaRPr>
          </a:p>
        </p:txBody>
      </p:sp>
    </p:spTree>
    <p:extLst>
      <p:ext uri="{BB962C8B-B14F-4D97-AF65-F5344CB8AC3E}">
        <p14:creationId xmlns:p14="http://schemas.microsoft.com/office/powerpoint/2010/main" val="235296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365125"/>
            <a:ext cx="12129856" cy="1325563"/>
          </a:xfrm>
        </p:spPr>
        <p:txBody>
          <a:bodyPr>
            <a:normAutofit/>
          </a:bodyPr>
          <a:lstStyle/>
          <a:p>
            <a:pPr algn="ctr"/>
            <a:r>
              <a:rPr lang="en-US" sz="7200" dirty="0">
                <a:solidFill>
                  <a:srgbClr val="FFC000"/>
                </a:solidFill>
              </a:rPr>
              <a:t>First Amendment</a:t>
            </a:r>
          </a:p>
        </p:txBody>
      </p:sp>
      <p:sp>
        <p:nvSpPr>
          <p:cNvPr id="3" name="Content Placeholder 2"/>
          <p:cNvSpPr>
            <a:spLocks noGrp="1"/>
          </p:cNvSpPr>
          <p:nvPr>
            <p:ph idx="1"/>
          </p:nvPr>
        </p:nvSpPr>
        <p:spPr>
          <a:xfrm>
            <a:off x="674703" y="1593909"/>
            <a:ext cx="10608075" cy="4060272"/>
          </a:xfrm>
        </p:spPr>
        <p:txBody>
          <a:bodyPr>
            <a:normAutofit/>
          </a:bodyPr>
          <a:lstStyle/>
          <a:p>
            <a:r>
              <a:rPr lang="en-US" sz="3200" dirty="0">
                <a:solidFill>
                  <a:srgbClr val="FFC000"/>
                </a:solidFill>
              </a:rPr>
              <a:t>Can we block people or delete their comments?</a:t>
            </a:r>
          </a:p>
          <a:p>
            <a:pPr lvl="1"/>
            <a:r>
              <a:rPr lang="en-US" sz="2800" dirty="0">
                <a:solidFill>
                  <a:srgbClr val="FFC000"/>
                </a:solidFill>
              </a:rPr>
              <a:t>Be Careful because you will likely get sued</a:t>
            </a:r>
            <a:endParaRPr lang="en-US" sz="2400" dirty="0">
              <a:solidFill>
                <a:srgbClr val="FFC000"/>
              </a:solidFill>
            </a:endParaRPr>
          </a:p>
          <a:p>
            <a:endParaRPr lang="en-US" sz="2800" dirty="0">
              <a:solidFill>
                <a:srgbClr val="FFC000"/>
              </a:solidFill>
            </a:endParaRPr>
          </a:p>
        </p:txBody>
      </p:sp>
      <p:pic>
        <p:nvPicPr>
          <p:cNvPr id="4" name="Picture 3">
            <a:extLst>
              <a:ext uri="{FF2B5EF4-FFF2-40B4-BE49-F238E27FC236}">
                <a16:creationId xmlns:a16="http://schemas.microsoft.com/office/drawing/2014/main" id="{F88513F9-B00F-4EE0-BCD2-926D3654CAF4}"/>
              </a:ext>
            </a:extLst>
          </p:cNvPr>
          <p:cNvPicPr>
            <a:picLocks noChangeAspect="1"/>
          </p:cNvPicPr>
          <p:nvPr/>
        </p:nvPicPr>
        <p:blipFill>
          <a:blip r:embed="rId2"/>
          <a:stretch>
            <a:fillRect/>
          </a:stretch>
        </p:blipFill>
        <p:spPr>
          <a:xfrm>
            <a:off x="4509299" y="2751589"/>
            <a:ext cx="6924481" cy="2902591"/>
          </a:xfrm>
          <a:prstGeom prst="rect">
            <a:avLst/>
          </a:prstGeom>
        </p:spPr>
      </p:pic>
    </p:spTree>
    <p:extLst>
      <p:ext uri="{BB962C8B-B14F-4D97-AF65-F5344CB8AC3E}">
        <p14:creationId xmlns:p14="http://schemas.microsoft.com/office/powerpoint/2010/main" val="3381325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365125"/>
            <a:ext cx="12129856" cy="1325563"/>
          </a:xfrm>
        </p:spPr>
        <p:txBody>
          <a:bodyPr>
            <a:normAutofit/>
          </a:bodyPr>
          <a:lstStyle/>
          <a:p>
            <a:pPr algn="ctr"/>
            <a:r>
              <a:rPr lang="en-US" sz="7200" dirty="0">
                <a:solidFill>
                  <a:srgbClr val="FFC000"/>
                </a:solidFill>
              </a:rPr>
              <a:t>First Amendment</a:t>
            </a:r>
          </a:p>
        </p:txBody>
      </p:sp>
      <p:sp>
        <p:nvSpPr>
          <p:cNvPr id="3" name="Content Placeholder 2"/>
          <p:cNvSpPr>
            <a:spLocks noGrp="1"/>
          </p:cNvSpPr>
          <p:nvPr>
            <p:ph idx="1"/>
          </p:nvPr>
        </p:nvSpPr>
        <p:spPr>
          <a:xfrm>
            <a:off x="674703" y="1593909"/>
            <a:ext cx="10608075" cy="4060272"/>
          </a:xfrm>
        </p:spPr>
        <p:txBody>
          <a:bodyPr>
            <a:normAutofit/>
          </a:bodyPr>
          <a:lstStyle/>
          <a:p>
            <a:r>
              <a:rPr lang="en-US" sz="3600" dirty="0">
                <a:solidFill>
                  <a:srgbClr val="FFC000"/>
                </a:solidFill>
              </a:rPr>
              <a:t>Is the social media site maintained by the government itself?</a:t>
            </a:r>
          </a:p>
          <a:p>
            <a:r>
              <a:rPr lang="en-US" sz="3600" dirty="0">
                <a:solidFill>
                  <a:srgbClr val="FFC000"/>
                </a:solidFill>
              </a:rPr>
              <a:t>If so, how is information posted to the site? </a:t>
            </a:r>
          </a:p>
          <a:p>
            <a:r>
              <a:rPr lang="en-US" sz="3600" dirty="0">
                <a:solidFill>
                  <a:srgbClr val="FFC000"/>
                </a:solidFill>
              </a:rPr>
              <a:t>Are public comments allowed on the site?</a:t>
            </a:r>
          </a:p>
          <a:p>
            <a:pPr lvl="1"/>
            <a:r>
              <a:rPr lang="en-US" sz="2800" dirty="0">
                <a:solidFill>
                  <a:srgbClr val="FFC000"/>
                </a:solidFill>
              </a:rPr>
              <a:t>If so, then a limited public forum has likely been created! </a:t>
            </a:r>
          </a:p>
          <a:p>
            <a:pPr lvl="1"/>
            <a:endParaRPr lang="en-US" sz="1200" dirty="0">
              <a:solidFill>
                <a:srgbClr val="FFC000"/>
              </a:solidFill>
            </a:endParaRPr>
          </a:p>
          <a:p>
            <a:endParaRPr lang="en-US" sz="2800" dirty="0">
              <a:solidFill>
                <a:srgbClr val="FFC000"/>
              </a:solidFill>
            </a:endParaRPr>
          </a:p>
        </p:txBody>
      </p:sp>
    </p:spTree>
    <p:extLst>
      <p:ext uri="{BB962C8B-B14F-4D97-AF65-F5344CB8AC3E}">
        <p14:creationId xmlns:p14="http://schemas.microsoft.com/office/powerpoint/2010/main" val="3326414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365125"/>
            <a:ext cx="12129856" cy="1325563"/>
          </a:xfrm>
        </p:spPr>
        <p:txBody>
          <a:bodyPr>
            <a:normAutofit/>
          </a:bodyPr>
          <a:lstStyle/>
          <a:p>
            <a:pPr algn="ctr"/>
            <a:r>
              <a:rPr lang="en-US" sz="7200" dirty="0">
                <a:solidFill>
                  <a:srgbClr val="FFC000"/>
                </a:solidFill>
              </a:rPr>
              <a:t>First Amendment</a:t>
            </a:r>
          </a:p>
        </p:txBody>
      </p:sp>
      <p:sp>
        <p:nvSpPr>
          <p:cNvPr id="3" name="Content Placeholder 2"/>
          <p:cNvSpPr>
            <a:spLocks noGrp="1"/>
          </p:cNvSpPr>
          <p:nvPr>
            <p:ph idx="1"/>
          </p:nvPr>
        </p:nvSpPr>
        <p:spPr>
          <a:xfrm>
            <a:off x="674703" y="1484851"/>
            <a:ext cx="10608075" cy="4169330"/>
          </a:xfrm>
        </p:spPr>
        <p:txBody>
          <a:bodyPr>
            <a:normAutofit/>
          </a:bodyPr>
          <a:lstStyle/>
          <a:p>
            <a:r>
              <a:rPr lang="en-US" sz="3600" dirty="0">
                <a:solidFill>
                  <a:srgbClr val="FFC000"/>
                </a:solidFill>
              </a:rPr>
              <a:t>There is very limited case on how the First Amendment interacts with social media, but the case law is growing</a:t>
            </a:r>
          </a:p>
          <a:p>
            <a:r>
              <a:rPr lang="en-US" sz="3600" dirty="0">
                <a:solidFill>
                  <a:srgbClr val="FFC000"/>
                </a:solidFill>
              </a:rPr>
              <a:t>Early cases indicate blocking people is seen as viewpoint based and basically a no-no</a:t>
            </a:r>
          </a:p>
          <a:p>
            <a:r>
              <a:rPr lang="en-US" sz="3600" dirty="0">
                <a:solidFill>
                  <a:srgbClr val="FFC000"/>
                </a:solidFill>
              </a:rPr>
              <a:t>Early cases also indicate a mixed bag when it comes to deleting comments</a:t>
            </a:r>
            <a:endParaRPr lang="en-US" sz="2800" dirty="0">
              <a:solidFill>
                <a:srgbClr val="FFC000"/>
              </a:solidFill>
            </a:endParaRPr>
          </a:p>
          <a:p>
            <a:pPr lvl="1"/>
            <a:endParaRPr lang="en-US" sz="1200" dirty="0">
              <a:solidFill>
                <a:srgbClr val="FFC000"/>
              </a:solidFill>
            </a:endParaRPr>
          </a:p>
          <a:p>
            <a:endParaRPr lang="en-US" sz="2800" dirty="0">
              <a:solidFill>
                <a:srgbClr val="FFC000"/>
              </a:solidFill>
            </a:endParaRPr>
          </a:p>
        </p:txBody>
      </p:sp>
    </p:spTree>
    <p:extLst>
      <p:ext uri="{BB962C8B-B14F-4D97-AF65-F5344CB8AC3E}">
        <p14:creationId xmlns:p14="http://schemas.microsoft.com/office/powerpoint/2010/main" val="1291622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365125"/>
            <a:ext cx="12129856" cy="1325563"/>
          </a:xfrm>
        </p:spPr>
        <p:txBody>
          <a:bodyPr>
            <a:normAutofit/>
          </a:bodyPr>
          <a:lstStyle/>
          <a:p>
            <a:pPr algn="ctr"/>
            <a:r>
              <a:rPr lang="en-US" sz="7200" dirty="0">
                <a:solidFill>
                  <a:srgbClr val="FFC000"/>
                </a:solidFill>
              </a:rPr>
              <a:t>First Amendment</a:t>
            </a:r>
          </a:p>
        </p:txBody>
      </p:sp>
      <p:sp>
        <p:nvSpPr>
          <p:cNvPr id="3" name="Content Placeholder 2"/>
          <p:cNvSpPr>
            <a:spLocks noGrp="1"/>
          </p:cNvSpPr>
          <p:nvPr>
            <p:ph idx="1"/>
          </p:nvPr>
        </p:nvSpPr>
        <p:spPr>
          <a:xfrm>
            <a:off x="674703" y="1484851"/>
            <a:ext cx="10608075" cy="4169330"/>
          </a:xfrm>
        </p:spPr>
        <p:txBody>
          <a:bodyPr>
            <a:normAutofit/>
          </a:bodyPr>
          <a:lstStyle/>
          <a:p>
            <a:r>
              <a:rPr lang="en-US" sz="3600" dirty="0">
                <a:solidFill>
                  <a:srgbClr val="FFC000"/>
                </a:solidFill>
              </a:rPr>
              <a:t>What about hiding public comments from view?</a:t>
            </a:r>
          </a:p>
          <a:p>
            <a:r>
              <a:rPr lang="en-US" sz="3600" dirty="0">
                <a:solidFill>
                  <a:srgbClr val="FFC000"/>
                </a:solidFill>
              </a:rPr>
              <a:t>What about banning comments which pose threats, profanity, or offensive and inappropriate comments?</a:t>
            </a:r>
          </a:p>
          <a:p>
            <a:r>
              <a:rPr lang="en-US" sz="3600" dirty="0">
                <a:solidFill>
                  <a:srgbClr val="FFC000"/>
                </a:solidFill>
              </a:rPr>
              <a:t>What can we do? </a:t>
            </a:r>
          </a:p>
          <a:p>
            <a:endParaRPr lang="en-US" sz="2800" dirty="0">
              <a:solidFill>
                <a:srgbClr val="FFC000"/>
              </a:solidFill>
            </a:endParaRPr>
          </a:p>
          <a:p>
            <a:pPr lvl="1"/>
            <a:endParaRPr lang="en-US" sz="1200" dirty="0">
              <a:solidFill>
                <a:srgbClr val="FFC000"/>
              </a:solidFill>
            </a:endParaRPr>
          </a:p>
          <a:p>
            <a:endParaRPr lang="en-US" sz="2800" dirty="0">
              <a:solidFill>
                <a:srgbClr val="FFC000"/>
              </a:solidFill>
            </a:endParaRPr>
          </a:p>
        </p:txBody>
      </p:sp>
    </p:spTree>
    <p:extLst>
      <p:ext uri="{BB962C8B-B14F-4D97-AF65-F5344CB8AC3E}">
        <p14:creationId xmlns:p14="http://schemas.microsoft.com/office/powerpoint/2010/main" val="3905841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365125"/>
            <a:ext cx="12129856" cy="1325563"/>
          </a:xfrm>
        </p:spPr>
        <p:txBody>
          <a:bodyPr>
            <a:normAutofit/>
          </a:bodyPr>
          <a:lstStyle/>
          <a:p>
            <a:pPr algn="ctr"/>
            <a:r>
              <a:rPr lang="en-US" sz="7200" dirty="0">
                <a:solidFill>
                  <a:srgbClr val="FFC000"/>
                </a:solidFill>
              </a:rPr>
              <a:t>First Amendment</a:t>
            </a:r>
          </a:p>
        </p:txBody>
      </p:sp>
      <p:sp>
        <p:nvSpPr>
          <p:cNvPr id="3" name="Content Placeholder 2"/>
          <p:cNvSpPr>
            <a:spLocks noGrp="1"/>
          </p:cNvSpPr>
          <p:nvPr>
            <p:ph idx="1"/>
          </p:nvPr>
        </p:nvSpPr>
        <p:spPr>
          <a:xfrm>
            <a:off x="674703" y="1484851"/>
            <a:ext cx="10608075" cy="4169330"/>
          </a:xfrm>
        </p:spPr>
        <p:txBody>
          <a:bodyPr>
            <a:normAutofit/>
          </a:bodyPr>
          <a:lstStyle/>
          <a:p>
            <a:r>
              <a:rPr lang="en-US" sz="4000" dirty="0">
                <a:solidFill>
                  <a:srgbClr val="FFC000"/>
                </a:solidFill>
              </a:rPr>
              <a:t>What are some possible results of a lawsuit?</a:t>
            </a:r>
          </a:p>
          <a:p>
            <a:pPr lvl="1"/>
            <a:r>
              <a:rPr lang="en-US" sz="3200" dirty="0">
                <a:solidFill>
                  <a:srgbClr val="FFC000"/>
                </a:solidFill>
              </a:rPr>
              <a:t>Government could be found to have unlawfully retaliated</a:t>
            </a:r>
          </a:p>
          <a:p>
            <a:pPr lvl="1"/>
            <a:endParaRPr lang="en-US" sz="3200" dirty="0">
              <a:solidFill>
                <a:srgbClr val="FFC000"/>
              </a:solidFill>
            </a:endParaRPr>
          </a:p>
          <a:p>
            <a:pPr lvl="1"/>
            <a:endParaRPr lang="en-US" sz="1200" dirty="0">
              <a:solidFill>
                <a:srgbClr val="FFC000"/>
              </a:solidFill>
            </a:endParaRPr>
          </a:p>
          <a:p>
            <a:endParaRPr lang="en-US" sz="2800" dirty="0">
              <a:solidFill>
                <a:srgbClr val="FFC000"/>
              </a:solidFill>
            </a:endParaRPr>
          </a:p>
        </p:txBody>
      </p:sp>
      <p:pic>
        <p:nvPicPr>
          <p:cNvPr id="4" name="Picture 3">
            <a:extLst>
              <a:ext uri="{FF2B5EF4-FFF2-40B4-BE49-F238E27FC236}">
                <a16:creationId xmlns:a16="http://schemas.microsoft.com/office/drawing/2014/main" id="{2B00CB9A-FA04-48D9-BBB3-7912E02E1383}"/>
              </a:ext>
            </a:extLst>
          </p:cNvPr>
          <p:cNvPicPr>
            <a:picLocks noChangeAspect="1"/>
          </p:cNvPicPr>
          <p:nvPr/>
        </p:nvPicPr>
        <p:blipFill>
          <a:blip r:embed="rId2"/>
          <a:stretch>
            <a:fillRect/>
          </a:stretch>
        </p:blipFill>
        <p:spPr>
          <a:xfrm>
            <a:off x="4546833" y="2994870"/>
            <a:ext cx="4513496" cy="3012759"/>
          </a:xfrm>
          <a:prstGeom prst="rect">
            <a:avLst/>
          </a:prstGeom>
        </p:spPr>
      </p:pic>
    </p:spTree>
    <p:extLst>
      <p:ext uri="{BB962C8B-B14F-4D97-AF65-F5344CB8AC3E}">
        <p14:creationId xmlns:p14="http://schemas.microsoft.com/office/powerpoint/2010/main" val="2645780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365125"/>
            <a:ext cx="12129856" cy="1325563"/>
          </a:xfrm>
        </p:spPr>
        <p:txBody>
          <a:bodyPr>
            <a:normAutofit/>
          </a:bodyPr>
          <a:lstStyle/>
          <a:p>
            <a:pPr algn="ctr"/>
            <a:r>
              <a:rPr lang="en-US" sz="7200" dirty="0">
                <a:solidFill>
                  <a:srgbClr val="FFC000"/>
                </a:solidFill>
              </a:rPr>
              <a:t>First Amendment</a:t>
            </a:r>
          </a:p>
        </p:txBody>
      </p:sp>
      <p:sp>
        <p:nvSpPr>
          <p:cNvPr id="3" name="Content Placeholder 2"/>
          <p:cNvSpPr>
            <a:spLocks noGrp="1"/>
          </p:cNvSpPr>
          <p:nvPr>
            <p:ph idx="1"/>
          </p:nvPr>
        </p:nvSpPr>
        <p:spPr>
          <a:xfrm>
            <a:off x="674703" y="1593909"/>
            <a:ext cx="10608075" cy="4060272"/>
          </a:xfrm>
        </p:spPr>
        <p:txBody>
          <a:bodyPr>
            <a:normAutofit/>
          </a:bodyPr>
          <a:lstStyle/>
          <a:p>
            <a:r>
              <a:rPr lang="en-US" sz="3600" dirty="0">
                <a:solidFill>
                  <a:srgbClr val="FFC000"/>
                </a:solidFill>
              </a:rPr>
              <a:t>Can employees lose their jobs for things they post on personal social media pages?</a:t>
            </a:r>
          </a:p>
          <a:p>
            <a:r>
              <a:rPr lang="en-US" sz="3600" dirty="0">
                <a:solidFill>
                  <a:srgbClr val="FFC000"/>
                </a:solidFill>
              </a:rPr>
              <a:t>How is the social media site created and maintained?</a:t>
            </a:r>
          </a:p>
          <a:p>
            <a:r>
              <a:rPr lang="en-US" sz="3600" dirty="0">
                <a:solidFill>
                  <a:srgbClr val="FFC000"/>
                </a:solidFill>
              </a:rPr>
              <a:t>Does the posting color or impact the person’s ability to do their job?</a:t>
            </a:r>
          </a:p>
          <a:p>
            <a:endParaRPr lang="en-US" sz="3600" dirty="0">
              <a:solidFill>
                <a:srgbClr val="FFC000"/>
              </a:solidFill>
            </a:endParaRPr>
          </a:p>
          <a:p>
            <a:endParaRPr lang="en-US" sz="3600" dirty="0">
              <a:solidFill>
                <a:srgbClr val="FFC000"/>
              </a:solidFill>
            </a:endParaRPr>
          </a:p>
          <a:p>
            <a:endParaRPr lang="en-US" sz="2800" dirty="0">
              <a:solidFill>
                <a:srgbClr val="FFC000"/>
              </a:solidFill>
            </a:endParaRPr>
          </a:p>
        </p:txBody>
      </p:sp>
      <p:pic>
        <p:nvPicPr>
          <p:cNvPr id="4" name="Picture 3">
            <a:extLst>
              <a:ext uri="{FF2B5EF4-FFF2-40B4-BE49-F238E27FC236}">
                <a16:creationId xmlns:a16="http://schemas.microsoft.com/office/drawing/2014/main" id="{7E697378-78ED-4FD9-9D03-DE81EBBA79DA}"/>
              </a:ext>
            </a:extLst>
          </p:cNvPr>
          <p:cNvPicPr>
            <a:picLocks noChangeAspect="1"/>
          </p:cNvPicPr>
          <p:nvPr/>
        </p:nvPicPr>
        <p:blipFill>
          <a:blip r:embed="rId2"/>
          <a:stretch>
            <a:fillRect/>
          </a:stretch>
        </p:blipFill>
        <p:spPr>
          <a:xfrm>
            <a:off x="5053392" y="4118995"/>
            <a:ext cx="6096000" cy="2582756"/>
          </a:xfrm>
          <a:prstGeom prst="rect">
            <a:avLst/>
          </a:prstGeom>
        </p:spPr>
      </p:pic>
    </p:spTree>
    <p:extLst>
      <p:ext uri="{BB962C8B-B14F-4D97-AF65-F5344CB8AC3E}">
        <p14:creationId xmlns:p14="http://schemas.microsoft.com/office/powerpoint/2010/main" val="2707728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MA Presentation Template [Read-Only]" id="{B126886F-4060-41B7-BA00-2D23D29441F1}" vid="{CC9D5475-A77A-426C-B08C-E4297CCC1A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GMA Presentation Template</Template>
  <TotalTime>4672</TotalTime>
  <Words>844</Words>
  <Application>Microsoft Office PowerPoint</Application>
  <PresentationFormat>Widescreen</PresentationFormat>
  <Paragraphs>115</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Georgia Open Records/Open Meetings and Social Media</vt:lpstr>
      <vt:lpstr>Two Life Lessons </vt:lpstr>
      <vt:lpstr>Legal Issues </vt:lpstr>
      <vt:lpstr>First Amendment</vt:lpstr>
      <vt:lpstr>First Amendment</vt:lpstr>
      <vt:lpstr>First Amendment</vt:lpstr>
      <vt:lpstr>First Amendment</vt:lpstr>
      <vt:lpstr>First Amendment</vt:lpstr>
      <vt:lpstr>First Amendment</vt:lpstr>
      <vt:lpstr>First Amendment</vt:lpstr>
      <vt:lpstr>First Amendment</vt:lpstr>
      <vt:lpstr>Open Meetings</vt:lpstr>
      <vt:lpstr>Open Meetings</vt:lpstr>
      <vt:lpstr>Open Records</vt:lpstr>
      <vt:lpstr>Local Government Records Retention Schedules</vt:lpstr>
      <vt:lpstr>Local Government Records Retention Schedules</vt:lpstr>
      <vt:lpstr>Electioneering</vt:lpstr>
      <vt:lpstr>Copyright</vt:lpstr>
      <vt:lpstr>Copyright</vt:lpstr>
      <vt:lpstr>Accessibility</vt:lpstr>
      <vt:lpstr>Bad Behavior</vt:lpstr>
      <vt:lpstr>The Intersection of Public and Private Pages</vt:lpstr>
      <vt:lpstr>The Intersection of Public and Private Pages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Blight and Redevelopment</dc:title>
  <dc:creator>Rusi Patel</dc:creator>
  <cp:lastModifiedBy>Chris Obenschain</cp:lastModifiedBy>
  <cp:revision>64</cp:revision>
  <cp:lastPrinted>2018-05-31T16:07:54Z</cp:lastPrinted>
  <dcterms:created xsi:type="dcterms:W3CDTF">2018-05-29T12:22:41Z</dcterms:created>
  <dcterms:modified xsi:type="dcterms:W3CDTF">2019-09-05T21:57:32Z</dcterms:modified>
</cp:coreProperties>
</file>