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notesMasterIdLst>
    <p:notesMasterId r:id="rId13"/>
  </p:notesMasterIdLst>
  <p:sldIdLst>
    <p:sldId id="256" r:id="rId2"/>
    <p:sldId id="258" r:id="rId3"/>
    <p:sldId id="257" r:id="rId4"/>
    <p:sldId id="259" r:id="rId5"/>
    <p:sldId id="261" r:id="rId6"/>
    <p:sldId id="262" r:id="rId7"/>
    <p:sldId id="267" r:id="rId8"/>
    <p:sldId id="260" r:id="rId9"/>
    <p:sldId id="263" r:id="rId10"/>
    <p:sldId id="264" r:id="rId11"/>
    <p:sldId id="266"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3837" autoAdjust="0"/>
  </p:normalViewPr>
  <p:slideViewPr>
    <p:cSldViewPr snapToGrid="0">
      <p:cViewPr varScale="1">
        <p:scale>
          <a:sx n="49" d="100"/>
          <a:sy n="49" d="100"/>
        </p:scale>
        <p:origin x="130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950D35-4516-4DC5-9CCF-026A7281D84D}" type="datetimeFigureOut">
              <a:rPr lang="en-US" smtClean="0"/>
              <a:t>8/15/2019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9E8A12-F66F-42EF-AD6D-7AE34FCA2B2C}" type="slidenum">
              <a:rPr lang="en-US" smtClean="0"/>
              <a:t>‹#›</a:t>
            </a:fld>
            <a:endParaRPr lang="en-US"/>
          </a:p>
        </p:txBody>
      </p:sp>
    </p:spTree>
    <p:extLst>
      <p:ext uri="{BB962C8B-B14F-4D97-AF65-F5344CB8AC3E}">
        <p14:creationId xmlns:p14="http://schemas.microsoft.com/office/powerpoint/2010/main" val="2470072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explain</a:t>
            </a:r>
            <a:r>
              <a:rPr lang="en-US" baseline="0" dirty="0"/>
              <a:t> why later. </a:t>
            </a:r>
            <a:endParaRPr lang="en-US" dirty="0"/>
          </a:p>
        </p:txBody>
      </p:sp>
      <p:sp>
        <p:nvSpPr>
          <p:cNvPr id="4" name="Slide Number Placeholder 3"/>
          <p:cNvSpPr>
            <a:spLocks noGrp="1"/>
          </p:cNvSpPr>
          <p:nvPr>
            <p:ph type="sldNum" sz="quarter" idx="10"/>
          </p:nvPr>
        </p:nvSpPr>
        <p:spPr/>
        <p:txBody>
          <a:bodyPr/>
          <a:lstStyle/>
          <a:p>
            <a:fld id="{B69E8A12-F66F-42EF-AD6D-7AE34FCA2B2C}" type="slidenum">
              <a:rPr lang="en-US" smtClean="0"/>
              <a:t>2</a:t>
            </a:fld>
            <a:endParaRPr lang="en-US"/>
          </a:p>
        </p:txBody>
      </p:sp>
    </p:spTree>
    <p:extLst>
      <p:ext uri="{BB962C8B-B14F-4D97-AF65-F5344CB8AC3E}">
        <p14:creationId xmlns:p14="http://schemas.microsoft.com/office/powerpoint/2010/main" val="2815584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9E8A12-F66F-42EF-AD6D-7AE34FCA2B2C}" type="slidenum">
              <a:rPr lang="en-US" smtClean="0"/>
              <a:t>3</a:t>
            </a:fld>
            <a:endParaRPr lang="en-US"/>
          </a:p>
        </p:txBody>
      </p:sp>
    </p:spTree>
    <p:extLst>
      <p:ext uri="{BB962C8B-B14F-4D97-AF65-F5344CB8AC3E}">
        <p14:creationId xmlns:p14="http://schemas.microsoft.com/office/powerpoint/2010/main" val="957581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FY07-08</a:t>
            </a:r>
            <a:r>
              <a:rPr lang="en-US" baseline="0" dirty="0"/>
              <a:t> added the budget narrative to document – it was departmentally focused</a:t>
            </a:r>
          </a:p>
          <a:p>
            <a:pPr marL="171450" indent="-171450">
              <a:buFont typeface="Arial" panose="020B0604020202020204" pitchFamily="34" charset="0"/>
              <a:buChar char="•"/>
            </a:pPr>
            <a:r>
              <a:rPr lang="en-US" baseline="0" dirty="0"/>
              <a:t>2010 Strategic Plan was adopted late 2010 </a:t>
            </a:r>
          </a:p>
          <a:p>
            <a:pPr marL="171450" indent="-171450">
              <a:buFont typeface="Arial" panose="020B0604020202020204" pitchFamily="34" charset="0"/>
              <a:buChar char="•"/>
            </a:pPr>
            <a:r>
              <a:rPr lang="en-US" baseline="0" dirty="0"/>
              <a:t>FY11-12 changed narrative focus to strategic plan principles.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Like other books, some are only interested in what happens at the beginning and the end</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Rounded out the book with more words and pictures in the appendices. Includes budget guide, NCS results, benchmarking report and </a:t>
            </a:r>
            <a:r>
              <a:rPr lang="en-US" baseline="0"/>
              <a:t>financial policies…</a:t>
            </a:r>
            <a:endParaRPr lang="en-US" dirty="0"/>
          </a:p>
          <a:p>
            <a:endParaRPr lang="en-US" dirty="0"/>
          </a:p>
        </p:txBody>
      </p:sp>
      <p:sp>
        <p:nvSpPr>
          <p:cNvPr id="4" name="Slide Number Placeholder 3"/>
          <p:cNvSpPr>
            <a:spLocks noGrp="1"/>
          </p:cNvSpPr>
          <p:nvPr>
            <p:ph type="sldNum" sz="quarter" idx="10"/>
          </p:nvPr>
        </p:nvSpPr>
        <p:spPr/>
        <p:txBody>
          <a:bodyPr/>
          <a:lstStyle/>
          <a:p>
            <a:fld id="{B69E8A12-F66F-42EF-AD6D-7AE34FCA2B2C}" type="slidenum">
              <a:rPr lang="en-US" smtClean="0"/>
              <a:t>4</a:t>
            </a:fld>
            <a:endParaRPr lang="en-US"/>
          </a:p>
        </p:txBody>
      </p:sp>
    </p:spTree>
    <p:extLst>
      <p:ext uri="{BB962C8B-B14F-4D97-AF65-F5344CB8AC3E}">
        <p14:creationId xmlns:p14="http://schemas.microsoft.com/office/powerpoint/2010/main" val="1181551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a:t>
            </a:r>
            <a:r>
              <a:rPr lang="en-US" baseline="0" dirty="0"/>
              <a:t> year approach – quantitative and qualitative</a:t>
            </a:r>
          </a:p>
          <a:p>
            <a:r>
              <a:rPr lang="en-US" baseline="0" dirty="0"/>
              <a:t>Started with the what and why; followed by the how much; and finally noting the how well we were doing</a:t>
            </a:r>
            <a:endParaRPr lang="en-US" dirty="0"/>
          </a:p>
        </p:txBody>
      </p:sp>
      <p:sp>
        <p:nvSpPr>
          <p:cNvPr id="4" name="Slide Number Placeholder 3"/>
          <p:cNvSpPr>
            <a:spLocks noGrp="1"/>
          </p:cNvSpPr>
          <p:nvPr>
            <p:ph type="sldNum" sz="quarter" idx="10"/>
          </p:nvPr>
        </p:nvSpPr>
        <p:spPr/>
        <p:txBody>
          <a:bodyPr/>
          <a:lstStyle/>
          <a:p>
            <a:fld id="{B69E8A12-F66F-42EF-AD6D-7AE34FCA2B2C}" type="slidenum">
              <a:rPr lang="en-US" smtClean="0"/>
              <a:t>5</a:t>
            </a:fld>
            <a:endParaRPr lang="en-US"/>
          </a:p>
        </p:txBody>
      </p:sp>
    </p:spTree>
    <p:extLst>
      <p:ext uri="{BB962C8B-B14F-4D97-AF65-F5344CB8AC3E}">
        <p14:creationId xmlns:p14="http://schemas.microsoft.com/office/powerpoint/2010/main" val="4223148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Staff bring the items recommended for funding</a:t>
            </a:r>
            <a:r>
              <a:rPr lang="en-US" baseline="0" dirty="0"/>
              <a:t> in the upcoming fiscal year so that community members can touch and talk and see for themselves. Allows staff to make connections with each other as well as residents. Recommend snacks and music, prizes and good weather.</a:t>
            </a:r>
          </a:p>
          <a:p>
            <a:endParaRPr lang="en-US" baseline="0" dirty="0"/>
          </a:p>
          <a:p>
            <a:r>
              <a:rPr lang="en-US" baseline="0" dirty="0"/>
              <a:t>Bingo, Tic-tac-toe, Cards against Humanity</a:t>
            </a:r>
          </a:p>
          <a:p>
            <a:endParaRPr lang="en-US" baseline="0" dirty="0"/>
          </a:p>
          <a:p>
            <a:r>
              <a:rPr lang="en-US" baseline="0" dirty="0"/>
              <a:t>Other things we’ve tried – beer and budget and budget focus groups</a:t>
            </a:r>
            <a:endParaRPr lang="en-US" dirty="0"/>
          </a:p>
        </p:txBody>
      </p:sp>
      <p:sp>
        <p:nvSpPr>
          <p:cNvPr id="4" name="Slide Number Placeholder 3"/>
          <p:cNvSpPr>
            <a:spLocks noGrp="1"/>
          </p:cNvSpPr>
          <p:nvPr>
            <p:ph type="sldNum" sz="quarter" idx="10"/>
          </p:nvPr>
        </p:nvSpPr>
        <p:spPr/>
        <p:txBody>
          <a:bodyPr/>
          <a:lstStyle/>
          <a:p>
            <a:fld id="{B69E8A12-F66F-42EF-AD6D-7AE34FCA2B2C}" type="slidenum">
              <a:rPr lang="en-US" smtClean="0"/>
              <a:t>8</a:t>
            </a:fld>
            <a:endParaRPr lang="en-US"/>
          </a:p>
        </p:txBody>
      </p:sp>
    </p:spTree>
    <p:extLst>
      <p:ext uri="{BB962C8B-B14F-4D97-AF65-F5344CB8AC3E}">
        <p14:creationId xmlns:p14="http://schemas.microsoft.com/office/powerpoint/2010/main" val="2797088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Penny Exercise</a:t>
            </a:r>
            <a:r>
              <a:rPr lang="en-US" baseline="0" dirty="0"/>
              <a:t> – Overall budget translated into $1, given 100 pennies to distribute among a few funds and departments. Allows us to understand others priorities and allows users to understand how decisions are made.</a:t>
            </a:r>
          </a:p>
          <a:p>
            <a:endParaRPr lang="en-US" baseline="0" dirty="0"/>
          </a:p>
          <a:p>
            <a:r>
              <a:rPr lang="en-US" dirty="0"/>
              <a:t>Teams draft the five sections of the narrative – enjoy food together while working. Some groups have made t-shirts.</a:t>
            </a:r>
          </a:p>
          <a:p>
            <a:endParaRPr lang="en-US" dirty="0"/>
          </a:p>
          <a:p>
            <a:r>
              <a:rPr lang="en-US" dirty="0"/>
              <a:t>CD produced for 4</a:t>
            </a:r>
            <a:r>
              <a:rPr lang="en-US" baseline="0" dirty="0"/>
              <a:t> years.</a:t>
            </a:r>
          </a:p>
          <a:p>
            <a:r>
              <a:rPr lang="en-US" baseline="0" dirty="0"/>
              <a:t>Examples of A side = Sister Sledge “We Are Family” (CED); Louis Prima “Pennies from Heaven” (ASD); Talking Heads “Burning Down the House” (Fire); Jackson Five “I’ll Be There” (Police)</a:t>
            </a:r>
          </a:p>
          <a:p>
            <a:endParaRPr lang="en-US" baseline="0" dirty="0"/>
          </a:p>
          <a:p>
            <a:r>
              <a:rPr lang="en-US" baseline="0" dirty="0"/>
              <a:t>Examples of B side = Jefferson Starship “We Built This City” (CED); Men with Hats “Safety Dance” (Fire); Queen ”Bicycle Ride” (AL); The Clash “I Fought The Law (Police)</a:t>
            </a:r>
            <a:endParaRPr lang="en-US" dirty="0"/>
          </a:p>
        </p:txBody>
      </p:sp>
      <p:sp>
        <p:nvSpPr>
          <p:cNvPr id="4" name="Slide Number Placeholder 3"/>
          <p:cNvSpPr>
            <a:spLocks noGrp="1"/>
          </p:cNvSpPr>
          <p:nvPr>
            <p:ph type="sldNum" sz="quarter" idx="10"/>
          </p:nvPr>
        </p:nvSpPr>
        <p:spPr/>
        <p:txBody>
          <a:bodyPr/>
          <a:lstStyle/>
          <a:p>
            <a:fld id="{B69E8A12-F66F-42EF-AD6D-7AE34FCA2B2C}" type="slidenum">
              <a:rPr lang="en-US" smtClean="0"/>
              <a:t>10</a:t>
            </a:fld>
            <a:endParaRPr lang="en-US"/>
          </a:p>
        </p:txBody>
      </p:sp>
    </p:spTree>
    <p:extLst>
      <p:ext uri="{BB962C8B-B14F-4D97-AF65-F5344CB8AC3E}">
        <p14:creationId xmlns:p14="http://schemas.microsoft.com/office/powerpoint/2010/main" val="37724223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43" y="5687568"/>
            <a:ext cx="1828800" cy="1170432"/>
          </a:xfrm>
          <a:prstGeom prst="rect">
            <a:avLst/>
          </a:prstGeom>
        </p:spPr>
      </p:pic>
    </p:spTree>
    <p:extLst>
      <p:ext uri="{BB962C8B-B14F-4D97-AF65-F5344CB8AC3E}">
        <p14:creationId xmlns:p14="http://schemas.microsoft.com/office/powerpoint/2010/main" val="399081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8/15/2019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332527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B61BEF0D-F0BB-DE4B-95CE-6DB70DBA9567}" type="datetimeFigureOut">
              <a:rPr lang="en-US" smtClean="0"/>
              <a:pPr/>
              <a:t>8/15/2019</a:t>
            </a:fld>
            <a:endParaRPr lang="en-US" dirty="0"/>
          </a:p>
        </p:txBody>
      </p:sp>
      <p:sp>
        <p:nvSpPr>
          <p:cNvPr id="5" name="Footer Placeholder 4"/>
          <p:cNvSpPr>
            <a:spLocks noGrp="1"/>
          </p:cNvSpPr>
          <p:nvPr>
            <p:ph type="ftr" sz="quarter" idx="11"/>
          </p:nvPr>
        </p:nvSpPr>
        <p:spPr>
          <a:xfrm>
            <a:off x="3776135" y="6422854"/>
            <a:ext cx="4279669" cy="365125"/>
          </a:xfrm>
        </p:spPr>
        <p:txBody>
          <a:bodyPr/>
          <a:lstStyle/>
          <a:p>
            <a:endParaRPr lang="en-US" dirty="0"/>
          </a:p>
        </p:txBody>
      </p:sp>
      <p:sp>
        <p:nvSpPr>
          <p:cNvPr id="6" name="Slide Number Placeholder 5"/>
          <p:cNvSpPr>
            <a:spLocks noGrp="1"/>
          </p:cNvSpPr>
          <p:nvPr>
            <p:ph type="sldNum" sz="quarter" idx="12"/>
          </p:nvPr>
        </p:nvSpPr>
        <p:spPr>
          <a:xfrm>
            <a:off x="8073048" y="6422854"/>
            <a:ext cx="879759"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44723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smtClean="0"/>
              <a:t>8/15/2019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smtClean="0"/>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687568"/>
            <a:ext cx="1828800" cy="1170432"/>
          </a:xfrm>
          <a:prstGeom prst="rect">
            <a:avLst/>
          </a:prstGeom>
        </p:spPr>
      </p:pic>
    </p:spTree>
    <p:extLst>
      <p:ext uri="{BB962C8B-B14F-4D97-AF65-F5344CB8AC3E}">
        <p14:creationId xmlns:p14="http://schemas.microsoft.com/office/powerpoint/2010/main" val="3867962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B61BEF0D-F0BB-DE4B-95CE-6DB70DBA9567}" type="datetimeFigureOut">
              <a:rPr lang="en-US" smtClean="0"/>
              <a:pPr/>
              <a:t>8/15/2019</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687568"/>
            <a:ext cx="1828800" cy="1170432"/>
          </a:xfrm>
          <a:prstGeom prst="rect">
            <a:avLst/>
          </a:prstGeom>
        </p:spPr>
      </p:pic>
    </p:spTree>
    <p:extLst>
      <p:ext uri="{BB962C8B-B14F-4D97-AF65-F5344CB8AC3E}">
        <p14:creationId xmlns:p14="http://schemas.microsoft.com/office/powerpoint/2010/main" val="352368208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smtClean="0"/>
              <a:t>8/15/2019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35171"/>
            <a:ext cx="1828800" cy="1170432"/>
          </a:xfrm>
          <a:prstGeom prst="rect">
            <a:avLst/>
          </a:prstGeom>
        </p:spPr>
      </p:pic>
    </p:spTree>
    <p:extLst>
      <p:ext uri="{BB962C8B-B14F-4D97-AF65-F5344CB8AC3E}">
        <p14:creationId xmlns:p14="http://schemas.microsoft.com/office/powerpoint/2010/main" val="3279329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8/15/2019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687568"/>
            <a:ext cx="1828800" cy="1170432"/>
          </a:xfrm>
          <a:prstGeom prst="rect">
            <a:avLst/>
          </a:prstGeom>
        </p:spPr>
      </p:pic>
    </p:spTree>
    <p:extLst>
      <p:ext uri="{BB962C8B-B14F-4D97-AF65-F5344CB8AC3E}">
        <p14:creationId xmlns:p14="http://schemas.microsoft.com/office/powerpoint/2010/main" val="3343156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8/15/2019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687568"/>
            <a:ext cx="1828800" cy="1170432"/>
          </a:xfrm>
          <a:prstGeom prst="rect">
            <a:avLst/>
          </a:prstGeom>
        </p:spPr>
      </p:pic>
    </p:spTree>
    <p:extLst>
      <p:ext uri="{BB962C8B-B14F-4D97-AF65-F5344CB8AC3E}">
        <p14:creationId xmlns:p14="http://schemas.microsoft.com/office/powerpoint/2010/main" val="2651934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8/15/2019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687568"/>
            <a:ext cx="1828800" cy="1170432"/>
          </a:xfrm>
          <a:prstGeom prst="rect">
            <a:avLst/>
          </a:prstGeom>
        </p:spPr>
      </p:pic>
    </p:spTree>
    <p:extLst>
      <p:ext uri="{BB962C8B-B14F-4D97-AF65-F5344CB8AC3E}">
        <p14:creationId xmlns:p14="http://schemas.microsoft.com/office/powerpoint/2010/main" val="1998675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8/15/2019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687568"/>
            <a:ext cx="1828800" cy="1170432"/>
          </a:xfrm>
          <a:prstGeom prst="rect">
            <a:avLst/>
          </a:prstGeom>
        </p:spPr>
      </p:pic>
    </p:spTree>
    <p:extLst>
      <p:ext uri="{BB962C8B-B14F-4D97-AF65-F5344CB8AC3E}">
        <p14:creationId xmlns:p14="http://schemas.microsoft.com/office/powerpoint/2010/main" val="2385128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288" y="5697918"/>
            <a:ext cx="1828800" cy="1170432"/>
          </a:xfrm>
          <a:prstGeom prst="rect">
            <a:avLst/>
          </a:prstGeom>
        </p:spPr>
      </p:pic>
    </p:spTree>
    <p:extLst>
      <p:ext uri="{BB962C8B-B14F-4D97-AF65-F5344CB8AC3E}">
        <p14:creationId xmlns:p14="http://schemas.microsoft.com/office/powerpoint/2010/main" val="64148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B61BEF0D-F0BB-DE4B-95CE-6DB70DBA9567}" type="datetimeFigureOut">
              <a:rPr lang="en-US" smtClean="0"/>
              <a:pPr/>
              <a:t>8/15/2019</a:t>
            </a:fld>
            <a:endParaRPr lang="en-US" dirty="0"/>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dirty="0"/>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61443199"/>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mailto:Meredith.Roark@decaturga.co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Power of Storytelling</a:t>
            </a:r>
          </a:p>
        </p:txBody>
      </p:sp>
      <p:sp>
        <p:nvSpPr>
          <p:cNvPr id="3" name="Subtitle 2"/>
          <p:cNvSpPr>
            <a:spLocks noGrp="1"/>
          </p:cNvSpPr>
          <p:nvPr>
            <p:ph type="subTitle" idx="1"/>
          </p:nvPr>
        </p:nvSpPr>
        <p:spPr>
          <a:xfrm>
            <a:off x="1524000" y="3996250"/>
            <a:ext cx="9144000" cy="2088461"/>
          </a:xfrm>
        </p:spPr>
        <p:txBody>
          <a:bodyPr>
            <a:normAutofit fontScale="62500" lnSpcReduction="20000"/>
          </a:bodyPr>
          <a:lstStyle/>
          <a:p>
            <a:r>
              <a:rPr lang="en-US" sz="3600" dirty="0">
                <a:solidFill>
                  <a:srgbClr val="FFC000"/>
                </a:solidFill>
              </a:rPr>
              <a:t>Or How to Move a Budget Book </a:t>
            </a:r>
          </a:p>
          <a:p>
            <a:r>
              <a:rPr lang="en-US" sz="3600" dirty="0">
                <a:solidFill>
                  <a:srgbClr val="FFC000"/>
                </a:solidFill>
              </a:rPr>
              <a:t>from Boring to Brilliant </a:t>
            </a:r>
          </a:p>
          <a:p>
            <a:endParaRPr lang="en-US" sz="3600" dirty="0"/>
          </a:p>
          <a:p>
            <a:r>
              <a:rPr lang="en-US" sz="3600" dirty="0"/>
              <a:t>15 August 2019</a:t>
            </a:r>
          </a:p>
          <a:p>
            <a:r>
              <a:rPr lang="en-US" sz="3600" dirty="0"/>
              <a:t>Georgia Government Communicators Conference</a:t>
            </a:r>
          </a:p>
        </p:txBody>
      </p:sp>
    </p:spTree>
    <p:extLst>
      <p:ext uri="{BB962C8B-B14F-4D97-AF65-F5344CB8AC3E}">
        <p14:creationId xmlns:p14="http://schemas.microsoft.com/office/powerpoint/2010/main" val="5934862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Have fun</a:t>
            </a:r>
          </a:p>
        </p:txBody>
      </p:sp>
      <p:sp>
        <p:nvSpPr>
          <p:cNvPr id="3" name="Text Placeholder 2"/>
          <p:cNvSpPr>
            <a:spLocks noGrp="1"/>
          </p:cNvSpPr>
          <p:nvPr>
            <p:ph idx="1"/>
          </p:nvPr>
        </p:nvSpPr>
        <p:spPr>
          <a:xfrm>
            <a:off x="1643186" y="1955236"/>
            <a:ext cx="9784080" cy="4206240"/>
          </a:xfrm>
        </p:spPr>
        <p:txBody>
          <a:bodyPr>
            <a:normAutofit fontScale="92500" lnSpcReduction="10000"/>
          </a:bodyPr>
          <a:lstStyle/>
          <a:p>
            <a:r>
              <a:rPr lang="en-US" sz="3200" dirty="0"/>
              <a:t>Play Games</a:t>
            </a:r>
          </a:p>
          <a:p>
            <a:pPr lvl="1"/>
            <a:r>
              <a:rPr lang="en-US" sz="3000" dirty="0"/>
              <a:t>Budget Expo Bingo</a:t>
            </a:r>
          </a:p>
          <a:p>
            <a:pPr lvl="1"/>
            <a:r>
              <a:rPr lang="en-US" sz="3000" dirty="0"/>
              <a:t>Penny Exercise</a:t>
            </a:r>
          </a:p>
          <a:p>
            <a:r>
              <a:rPr lang="en-US" sz="3200" dirty="0"/>
              <a:t>Work in Teams</a:t>
            </a:r>
          </a:p>
          <a:p>
            <a:pPr lvl="1"/>
            <a:r>
              <a:rPr lang="en-US" sz="3200" dirty="0"/>
              <a:t>Budget Narrative Team</a:t>
            </a:r>
          </a:p>
          <a:p>
            <a:pPr lvl="1"/>
            <a:r>
              <a:rPr lang="en-US" sz="3200" dirty="0"/>
              <a:t>Performance Management Team</a:t>
            </a:r>
          </a:p>
          <a:p>
            <a:r>
              <a:rPr lang="en-US" sz="3200" dirty="0"/>
              <a:t>Budget Theme Song CD</a:t>
            </a:r>
          </a:p>
          <a:p>
            <a:pPr lvl="1"/>
            <a:r>
              <a:rPr lang="en-US" sz="3200" dirty="0"/>
              <a:t>Departments made the “A Side” selection</a:t>
            </a:r>
          </a:p>
          <a:p>
            <a:pPr lvl="1"/>
            <a:r>
              <a:rPr lang="en-US" sz="3200" dirty="0"/>
              <a:t>City Manager’s Office made the “B Side” selection</a:t>
            </a:r>
          </a:p>
        </p:txBody>
      </p:sp>
    </p:spTree>
    <p:extLst>
      <p:ext uri="{BB962C8B-B14F-4D97-AF65-F5344CB8AC3E}">
        <p14:creationId xmlns:p14="http://schemas.microsoft.com/office/powerpoint/2010/main" val="1423545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Content Placeholder 2"/>
          <p:cNvSpPr>
            <a:spLocks noGrp="1"/>
          </p:cNvSpPr>
          <p:nvPr>
            <p:ph idx="1"/>
          </p:nvPr>
        </p:nvSpPr>
        <p:spPr>
          <a:xfrm>
            <a:off x="1202919" y="2621280"/>
            <a:ext cx="9784080" cy="2413564"/>
          </a:xfrm>
        </p:spPr>
        <p:txBody>
          <a:bodyPr>
            <a:normAutofit/>
          </a:bodyPr>
          <a:lstStyle/>
          <a:p>
            <a:pPr marL="0" indent="0">
              <a:buNone/>
            </a:pPr>
            <a:r>
              <a:rPr lang="en-US" sz="3200" dirty="0"/>
              <a:t>Meredith Roark, City Clerk/Budget Director</a:t>
            </a:r>
          </a:p>
          <a:p>
            <a:pPr marL="0" indent="0">
              <a:buNone/>
            </a:pPr>
            <a:r>
              <a:rPr lang="en-US" sz="3200" dirty="0">
                <a:hlinkClick r:id="rId2"/>
              </a:rPr>
              <a:t>Meredith.Roark@decaturga.com</a:t>
            </a:r>
            <a:r>
              <a:rPr lang="en-US" sz="3200" dirty="0"/>
              <a:t> or 404.370-4102</a:t>
            </a:r>
          </a:p>
        </p:txBody>
      </p:sp>
    </p:spTree>
    <p:extLst>
      <p:ext uri="{BB962C8B-B14F-4D97-AF65-F5344CB8AC3E}">
        <p14:creationId xmlns:p14="http://schemas.microsoft.com/office/powerpoint/2010/main" val="2556263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Name that tune</a:t>
            </a:r>
          </a:p>
        </p:txBody>
      </p:sp>
      <p:sp>
        <p:nvSpPr>
          <p:cNvPr id="3" name="Text Placeholder 2"/>
          <p:cNvSpPr>
            <a:spLocks noGrp="1"/>
          </p:cNvSpPr>
          <p:nvPr>
            <p:ph type="body" idx="1"/>
          </p:nvPr>
        </p:nvSpPr>
        <p:spPr/>
        <p:txBody>
          <a:bodyPr>
            <a:normAutofit/>
          </a:bodyPr>
          <a:lstStyle/>
          <a:p>
            <a:r>
              <a:rPr lang="en-US" sz="3200" dirty="0"/>
              <a:t>Think about your organization &amp;/or your department. </a:t>
            </a:r>
          </a:p>
          <a:p>
            <a:r>
              <a:rPr lang="en-US" sz="3200" dirty="0"/>
              <a:t>What is your theme song for the year?</a:t>
            </a:r>
          </a:p>
        </p:txBody>
      </p:sp>
    </p:spTree>
    <p:extLst>
      <p:ext uri="{BB962C8B-B14F-4D97-AF65-F5344CB8AC3E}">
        <p14:creationId xmlns:p14="http://schemas.microsoft.com/office/powerpoint/2010/main" val="4223873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Budgets don’t have to be boring</a:t>
            </a:r>
          </a:p>
        </p:txBody>
      </p:sp>
      <p:sp>
        <p:nvSpPr>
          <p:cNvPr id="3" name="Content Placeholder 2"/>
          <p:cNvSpPr>
            <a:spLocks noGrp="1"/>
          </p:cNvSpPr>
          <p:nvPr>
            <p:ph idx="1"/>
          </p:nvPr>
        </p:nvSpPr>
        <p:spPr/>
        <p:txBody>
          <a:bodyPr>
            <a:normAutofit/>
          </a:bodyPr>
          <a:lstStyle/>
          <a:p>
            <a:r>
              <a:rPr lang="en-US" sz="3200" dirty="0"/>
              <a:t>Focus on words, not the numbers</a:t>
            </a:r>
          </a:p>
          <a:p>
            <a:r>
              <a:rPr lang="en-US" sz="3200" dirty="0"/>
              <a:t>Use photos and graphics</a:t>
            </a:r>
          </a:p>
          <a:p>
            <a:r>
              <a:rPr lang="en-US" sz="3200" dirty="0"/>
              <a:t>Engage staff and the community</a:t>
            </a:r>
          </a:p>
          <a:p>
            <a:r>
              <a:rPr lang="en-US" sz="3200" dirty="0"/>
              <a:t>Have fun</a:t>
            </a:r>
          </a:p>
        </p:txBody>
      </p:sp>
    </p:spTree>
    <p:extLst>
      <p:ext uri="{BB962C8B-B14F-4D97-AF65-F5344CB8AC3E}">
        <p14:creationId xmlns:p14="http://schemas.microsoft.com/office/powerpoint/2010/main" val="462015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Storybook budget	</a:t>
            </a:r>
          </a:p>
        </p:txBody>
      </p:sp>
      <p:sp>
        <p:nvSpPr>
          <p:cNvPr id="3" name="Content Placeholder 2"/>
          <p:cNvSpPr>
            <a:spLocks noGrp="1"/>
          </p:cNvSpPr>
          <p:nvPr>
            <p:ph idx="1"/>
          </p:nvPr>
        </p:nvSpPr>
        <p:spPr/>
        <p:txBody>
          <a:bodyPr/>
          <a:lstStyle/>
          <a:p>
            <a:r>
              <a:rPr lang="en-US" sz="2800" dirty="0"/>
              <a:t>The Budget Narrative</a:t>
            </a:r>
          </a:p>
          <a:p>
            <a:pPr lvl="1"/>
            <a:r>
              <a:rPr lang="en-US" sz="2800" dirty="0"/>
              <a:t>Words – Not everyone is a “numbers” person</a:t>
            </a:r>
          </a:p>
          <a:p>
            <a:pPr lvl="1"/>
            <a:r>
              <a:rPr lang="en-US" sz="2800" dirty="0"/>
              <a:t>Performance Metrics – Data helps illustrate the complete picture</a:t>
            </a:r>
          </a:p>
          <a:p>
            <a:pPr lvl="1"/>
            <a:r>
              <a:rPr lang="en-US" sz="2800" dirty="0"/>
              <a:t>Photos – A picture tells a thousand words</a:t>
            </a:r>
          </a:p>
          <a:p>
            <a:r>
              <a:rPr lang="en-US" sz="2800" dirty="0"/>
              <a:t>Moved the Numbers to the middle of the book</a:t>
            </a:r>
          </a:p>
          <a:p>
            <a:r>
              <a:rPr lang="en-US" sz="2800" dirty="0"/>
              <a:t>Additional “Wordy” components in the back</a:t>
            </a:r>
          </a:p>
          <a:p>
            <a:pPr marL="228600" lvl="1" indent="0">
              <a:buNone/>
            </a:pPr>
            <a:endParaRPr lang="en-US" dirty="0"/>
          </a:p>
        </p:txBody>
      </p:sp>
    </p:spTree>
    <p:extLst>
      <p:ext uri="{BB962C8B-B14F-4D97-AF65-F5344CB8AC3E}">
        <p14:creationId xmlns:p14="http://schemas.microsoft.com/office/powerpoint/2010/main" val="1710225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rot="21234796">
            <a:off x="288500" y="370394"/>
            <a:ext cx="2792413" cy="3613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rot="591369">
            <a:off x="1439128" y="2643448"/>
            <a:ext cx="2791978" cy="36131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Content Placeholder 7"/>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rot="20763803">
            <a:off x="3845796" y="624578"/>
            <a:ext cx="2791978" cy="36131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Content Placeholder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76512">
            <a:off x="6273166" y="724090"/>
            <a:ext cx="2791978" cy="3613149"/>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8" name="Content Placeholder 7"/>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rot="21080770">
            <a:off x="7925087" y="2768743"/>
            <a:ext cx="2791978" cy="3613148"/>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9" name="Content Placeholder 7"/>
          <p:cNvPicPr>
            <a:picLocks noChangeAspect="1"/>
          </p:cNvPicPr>
          <p:nvPr/>
        </p:nvPicPr>
        <p:blipFill>
          <a:blip r:embed="rId8">
            <a:extLst>
              <a:ext uri="{28A0092B-C50C-407E-A947-70E740481C1C}">
                <a14:useLocalDpi xmlns:a14="http://schemas.microsoft.com/office/drawing/2010/main" val="0"/>
              </a:ext>
            </a:extLst>
          </a:blip>
          <a:stretch>
            <a:fillRect/>
          </a:stretch>
        </p:blipFill>
        <p:spPr bwMode="auto">
          <a:xfrm rot="366513">
            <a:off x="8972976" y="370828"/>
            <a:ext cx="2791978" cy="3613148"/>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94312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1651" y="104422"/>
            <a:ext cx="4649483" cy="60169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2942" y="623711"/>
            <a:ext cx="4649484" cy="6016978"/>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200327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89" y="265398"/>
            <a:ext cx="3787743" cy="495859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9705" y="1651054"/>
            <a:ext cx="3812053" cy="4933245"/>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9231" y="219924"/>
            <a:ext cx="3901916" cy="5049538"/>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05399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Touch a budget – the budget expo</a:t>
            </a:r>
          </a:p>
        </p:txBody>
      </p:sp>
      <p:sp>
        <p:nvSpPr>
          <p:cNvPr id="3" name="Content Placeholder 2"/>
          <p:cNvSpPr>
            <a:spLocks noGrp="1"/>
          </p:cNvSpPr>
          <p:nvPr>
            <p:ph idx="1"/>
          </p:nvPr>
        </p:nvSpPr>
        <p:spPr>
          <a:xfrm>
            <a:off x="214488" y="2011680"/>
            <a:ext cx="5328355" cy="4206240"/>
          </a:xfrm>
        </p:spPr>
        <p:txBody>
          <a:bodyPr>
            <a:normAutofit/>
          </a:bodyPr>
          <a:lstStyle/>
          <a:p>
            <a:r>
              <a:rPr lang="en-US" sz="3200" dirty="0"/>
              <a:t>Combination of Touch-a-Truck event and a science fair</a:t>
            </a:r>
          </a:p>
          <a:p>
            <a:r>
              <a:rPr lang="en-US" sz="3200" dirty="0"/>
              <a:t>Use of a “game” to assist in circulation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75850"/>
            <a:ext cx="1873956" cy="1382149"/>
          </a:xfrm>
          <a:prstGeom prst="rect">
            <a:avLst/>
          </a:prstGeom>
        </p:spPr>
      </p:pic>
      <p:pic>
        <p:nvPicPr>
          <p:cNvPr id="5" name="Content Placeholder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3195" y="1987105"/>
            <a:ext cx="2568539" cy="4670072"/>
          </a:xfrm>
          <a:prstGeom prst="rect">
            <a:avLst/>
          </a:prstGeom>
          <a:ln>
            <a:noFill/>
          </a:ln>
          <a:effectLst>
            <a:outerShdw blurRad="292100" dist="139700" dir="2700000" algn="tl" rotWithShape="0">
              <a:srgbClr val="333333">
                <a:alpha val="65000"/>
              </a:srgbClr>
            </a:outerShdw>
          </a:effectLst>
        </p:spPr>
      </p:pic>
      <p:pic>
        <p:nvPicPr>
          <p:cNvPr id="6" name="Content Placeholder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43019" y="1987105"/>
            <a:ext cx="2607114" cy="46700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503074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75850"/>
            <a:ext cx="1862667" cy="1382149"/>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015" t="11402" r="13947" b="12442"/>
          <a:stretch/>
        </p:blipFill>
        <p:spPr>
          <a:xfrm>
            <a:off x="3852333" y="842097"/>
            <a:ext cx="3228623" cy="19981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5095" r="10614"/>
          <a:stretch/>
        </p:blipFill>
        <p:spPr>
          <a:xfrm rot="21225984">
            <a:off x="321734" y="375824"/>
            <a:ext cx="2923822" cy="26237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87303">
            <a:off x="7687733" y="718725"/>
            <a:ext cx="3935589" cy="26237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41893">
            <a:off x="6443000" y="3782718"/>
            <a:ext cx="3935589" cy="26237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r="18537"/>
          <a:stretch/>
        </p:blipFill>
        <p:spPr>
          <a:xfrm rot="21331748">
            <a:off x="2506130" y="3454399"/>
            <a:ext cx="3206045" cy="26237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1326706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TM03090430[[fn=Banded]]</Template>
  <TotalTime>1360</TotalTime>
  <Words>533</Words>
  <Application>Microsoft Office PowerPoint</Application>
  <PresentationFormat>Widescreen</PresentationFormat>
  <Paragraphs>67</Paragraphs>
  <Slides>11</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Corbel</vt:lpstr>
      <vt:lpstr>Wingdings</vt:lpstr>
      <vt:lpstr>Banded</vt:lpstr>
      <vt:lpstr>The Power of Storytelling</vt:lpstr>
      <vt:lpstr>Name that tune</vt:lpstr>
      <vt:lpstr>Budgets don’t have to be boring</vt:lpstr>
      <vt:lpstr>Storybook budget </vt:lpstr>
      <vt:lpstr>PowerPoint Presentation</vt:lpstr>
      <vt:lpstr>PowerPoint Presentation</vt:lpstr>
      <vt:lpstr>PowerPoint Presentation</vt:lpstr>
      <vt:lpstr>Touch a budget – the budget expo</vt:lpstr>
      <vt:lpstr>PowerPoint Presentation</vt:lpstr>
      <vt:lpstr>Have fun</vt:lpstr>
      <vt:lpstr>Thank you</vt:lpstr>
    </vt:vector>
  </TitlesOfParts>
  <Company>VC3</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Power of Storytelling</dc:title>
  <dc:creator>Meredith Roark</dc:creator>
  <cp:lastModifiedBy>Aileen Harris</cp:lastModifiedBy>
  <cp:revision>20</cp:revision>
  <dcterms:created xsi:type="dcterms:W3CDTF">2019-08-14T15:58:41Z</dcterms:created>
  <dcterms:modified xsi:type="dcterms:W3CDTF">2019-08-15T19:38:03Z</dcterms:modified>
</cp:coreProperties>
</file>