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2" r:id="rId2"/>
    <p:sldId id="256" r:id="rId3"/>
    <p:sldId id="258" r:id="rId4"/>
    <p:sldId id="284" r:id="rId5"/>
    <p:sldId id="259" r:id="rId6"/>
    <p:sldId id="279" r:id="rId7"/>
    <p:sldId id="260" r:id="rId8"/>
    <p:sldId id="280" r:id="rId9"/>
    <p:sldId id="261" r:id="rId10"/>
    <p:sldId id="285" r:id="rId11"/>
    <p:sldId id="262" r:id="rId12"/>
    <p:sldId id="282" r:id="rId13"/>
    <p:sldId id="277" r:id="rId14"/>
    <p:sldId id="281" r:id="rId15"/>
    <p:sldId id="286" r:id="rId16"/>
    <p:sldId id="263" r:id="rId17"/>
    <p:sldId id="287" r:id="rId18"/>
    <p:sldId id="264" r:id="rId19"/>
    <p:sldId id="293" r:id="rId20"/>
    <p:sldId id="290" r:id="rId21"/>
    <p:sldId id="303" r:id="rId22"/>
    <p:sldId id="266" r:id="rId23"/>
    <p:sldId id="291" r:id="rId24"/>
    <p:sldId id="267" r:id="rId25"/>
    <p:sldId id="292" r:id="rId26"/>
    <p:sldId id="269" r:id="rId27"/>
    <p:sldId id="271" r:id="rId28"/>
    <p:sldId id="283" r:id="rId29"/>
    <p:sldId id="294" r:id="rId30"/>
    <p:sldId id="270" r:id="rId31"/>
    <p:sldId id="296" r:id="rId32"/>
    <p:sldId id="295" r:id="rId33"/>
    <p:sldId id="273" r:id="rId34"/>
    <p:sldId id="300" r:id="rId35"/>
    <p:sldId id="288" r:id="rId36"/>
    <p:sldId id="299" r:id="rId37"/>
    <p:sldId id="289" r:id="rId38"/>
    <p:sldId id="274" r:id="rId39"/>
    <p:sldId id="297" r:id="rId40"/>
    <p:sldId id="275" r:id="rId41"/>
    <p:sldId id="29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6600"/>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98" d="100"/>
          <a:sy n="98" d="100"/>
        </p:scale>
        <p:origin x="96" y="360"/>
      </p:cViewPr>
      <p:guideLst/>
    </p:cSldViewPr>
  </p:slideViewPr>
  <p:notesTextViewPr>
    <p:cViewPr>
      <p:scale>
        <a:sx n="1" d="1"/>
        <a:sy n="1" d="1"/>
      </p:scale>
      <p:origin x="0" y="0"/>
    </p:cViewPr>
  </p:notesTextViewPr>
  <p:notesViewPr>
    <p:cSldViewPr snapToGrid="0">
      <p:cViewPr>
        <p:scale>
          <a:sx n="100" d="100"/>
          <a:sy n="100" d="100"/>
        </p:scale>
        <p:origin x="1628" y="-14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D2EE5-1F80-4D57-88E4-A6D7C8B202E7}" type="datetimeFigureOut">
              <a:rPr lang="en-US" smtClean="0"/>
              <a:t>9/17/2019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EFDC0-689B-479E-A94C-D287081B0765}" type="slidenum">
              <a:rPr lang="en-US" smtClean="0"/>
              <a:t>‹#›</a:t>
            </a:fld>
            <a:endParaRPr lang="en-US"/>
          </a:p>
        </p:txBody>
      </p:sp>
    </p:spTree>
    <p:extLst>
      <p:ext uri="{BB962C8B-B14F-4D97-AF65-F5344CB8AC3E}">
        <p14:creationId xmlns:p14="http://schemas.microsoft.com/office/powerpoint/2010/main" val="1256448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and Thank you all for attending.  I am Denise Joyce, Director of Life and Health Services.  All of us in the Life &amp; Health department at GMA are planning and working diligently to make this Open Enrollment as streamlined as possible.  </a:t>
            </a:r>
          </a:p>
          <a:p>
            <a:pPr marL="171450" indent="-171450">
              <a:buFont typeface="Arial" panose="020B0604020202020204" pitchFamily="34" charset="0"/>
              <a:buChar char="•"/>
            </a:pPr>
            <a:r>
              <a:rPr lang="en-US" dirty="0"/>
              <a:t>The purpose of this webinar is to empower you with the information you need as Life &amp; Health contact to:</a:t>
            </a:r>
          </a:p>
          <a:p>
            <a:pPr marL="628650" lvl="1" indent="-171450">
              <a:buFont typeface="Arial" panose="020B0604020202020204" pitchFamily="34" charset="0"/>
              <a:buChar char="•"/>
            </a:pPr>
            <a:r>
              <a:rPr lang="en-US" dirty="0"/>
              <a:t>meet your responsibilities as the contact </a:t>
            </a:r>
          </a:p>
          <a:p>
            <a:pPr marL="628650" lvl="1" indent="-171450">
              <a:buFont typeface="Arial" panose="020B0604020202020204" pitchFamily="34" charset="0"/>
              <a:buChar char="•"/>
            </a:pPr>
            <a:r>
              <a:rPr lang="en-US" dirty="0"/>
              <a:t>gain a better understanding what you are offering through the Life &amp; Health program.</a:t>
            </a:r>
          </a:p>
          <a:p>
            <a:pPr marL="628650" lvl="1" indent="-171450">
              <a:buFont typeface="Arial" panose="020B0604020202020204" pitchFamily="34" charset="0"/>
              <a:buChar char="•"/>
            </a:pPr>
            <a:r>
              <a:rPr lang="en-US" dirty="0"/>
              <a:t>but most importantly to help your employees with the steps they need to take so that they and their families go into 2020 feeling assured about the benefits you have opted to provide them.</a:t>
            </a:r>
          </a:p>
          <a:p>
            <a:pPr marL="171450" indent="-171450">
              <a:buFont typeface="Arial" panose="020B0604020202020204" pitchFamily="34" charset="0"/>
              <a:buChar char="•"/>
            </a:pPr>
            <a:r>
              <a:rPr lang="en-US" dirty="0"/>
              <a:t>At this end of this webinar, there will be some time to submit some questions.  But Let’s get started…</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F3EFDC0-689B-479E-A94C-D287081B0765}" type="slidenum">
              <a:rPr lang="en-US" smtClean="0"/>
              <a:t>2</a:t>
            </a:fld>
            <a:endParaRPr lang="en-US"/>
          </a:p>
        </p:txBody>
      </p:sp>
    </p:spTree>
    <p:extLst>
      <p:ext uri="{BB962C8B-B14F-4D97-AF65-F5344CB8AC3E}">
        <p14:creationId xmlns:p14="http://schemas.microsoft.com/office/powerpoint/2010/main" val="284551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F3EFDC0-689B-479E-A94C-D287081B0765}" type="slidenum">
              <a:rPr lang="en-US" smtClean="0"/>
              <a:t>11</a:t>
            </a:fld>
            <a:endParaRPr lang="en-US"/>
          </a:p>
        </p:txBody>
      </p:sp>
    </p:spTree>
    <p:extLst>
      <p:ext uri="{BB962C8B-B14F-4D97-AF65-F5344CB8AC3E}">
        <p14:creationId xmlns:p14="http://schemas.microsoft.com/office/powerpoint/2010/main" val="2277957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Authorizaton</a:t>
            </a:r>
            <a:r>
              <a:rPr lang="en-US" dirty="0"/>
              <a:t> form can be found on the GMA website for any one who is not a who is not a designated </a:t>
            </a:r>
            <a:r>
              <a:rPr lang="en-US" dirty="0" err="1"/>
              <a:t>contac</a:t>
            </a:r>
            <a:r>
              <a:rPr lang="en-US" dirty="0"/>
              <a:t> but is needing to contact Life &amp; Health on behalf of an employee.</a:t>
            </a:r>
          </a:p>
          <a:p>
            <a:endParaRPr lang="en-US" dirty="0"/>
          </a:p>
          <a:p>
            <a:r>
              <a:rPr lang="en-US" dirty="0"/>
              <a:t>Examples include….</a:t>
            </a:r>
          </a:p>
          <a:p>
            <a:endParaRPr lang="en-US" dirty="0"/>
          </a:p>
          <a:p>
            <a:r>
              <a:rPr lang="en-US" dirty="0"/>
              <a:t>[BULLETS]</a:t>
            </a:r>
          </a:p>
        </p:txBody>
      </p:sp>
      <p:sp>
        <p:nvSpPr>
          <p:cNvPr id="4" name="Slide Number Placeholder 3"/>
          <p:cNvSpPr>
            <a:spLocks noGrp="1"/>
          </p:cNvSpPr>
          <p:nvPr>
            <p:ph type="sldNum" sz="quarter" idx="5"/>
          </p:nvPr>
        </p:nvSpPr>
        <p:spPr/>
        <p:txBody>
          <a:bodyPr/>
          <a:lstStyle/>
          <a:p>
            <a:fld id="{3F3EFDC0-689B-479E-A94C-D287081B0765}" type="slidenum">
              <a:rPr lang="en-US" smtClean="0"/>
              <a:t>12</a:t>
            </a:fld>
            <a:endParaRPr lang="en-US"/>
          </a:p>
        </p:txBody>
      </p:sp>
    </p:spTree>
    <p:extLst>
      <p:ext uri="{BB962C8B-B14F-4D97-AF65-F5344CB8AC3E}">
        <p14:creationId xmlns:p14="http://schemas.microsoft.com/office/powerpoint/2010/main" val="1455379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the sensitive nature of individual data…</a:t>
            </a:r>
          </a:p>
          <a:p>
            <a:endParaRPr lang="en-US" dirty="0"/>
          </a:p>
          <a:p>
            <a:r>
              <a:rPr lang="en-US" dirty="0"/>
              <a:t>Shown here from the Participation agreement is the understanding regarding Enrollment and Billing information…  [BULLETS}</a:t>
            </a:r>
          </a:p>
        </p:txBody>
      </p:sp>
      <p:sp>
        <p:nvSpPr>
          <p:cNvPr id="4" name="Slide Number Placeholder 3"/>
          <p:cNvSpPr>
            <a:spLocks noGrp="1"/>
          </p:cNvSpPr>
          <p:nvPr>
            <p:ph type="sldNum" sz="quarter" idx="5"/>
          </p:nvPr>
        </p:nvSpPr>
        <p:spPr/>
        <p:txBody>
          <a:bodyPr/>
          <a:lstStyle/>
          <a:p>
            <a:fld id="{3F3EFDC0-689B-479E-A94C-D287081B0765}" type="slidenum">
              <a:rPr lang="en-US" smtClean="0"/>
              <a:t>13</a:t>
            </a:fld>
            <a:endParaRPr lang="en-US"/>
          </a:p>
        </p:txBody>
      </p:sp>
    </p:spTree>
    <p:extLst>
      <p:ext uri="{BB962C8B-B14F-4D97-AF65-F5344CB8AC3E}">
        <p14:creationId xmlns:p14="http://schemas.microsoft.com/office/powerpoint/2010/main" val="4108430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 &amp; Important things to remember regarding Information Privacy &amp; Security…</a:t>
            </a:r>
          </a:p>
          <a:p>
            <a:endParaRPr lang="en-US" dirty="0"/>
          </a:p>
          <a:p>
            <a:r>
              <a:rPr lang="en-US" dirty="0"/>
              <a:t>You are the Life and Health contact. Only the Primary Contact add Secondary contacts or change Secondary contacts</a:t>
            </a:r>
          </a:p>
          <a:p>
            <a:endParaRPr lang="en-US" dirty="0"/>
          </a:p>
          <a:p>
            <a:r>
              <a:rPr lang="en-US" dirty="0"/>
              <a:t>Please identify yourself as a Life &amp; Health contact.  Life and Health may need to confirm your role prior to discussing Enrollment &amp; Billing Information to you.</a:t>
            </a:r>
          </a:p>
          <a:p>
            <a:endParaRPr lang="en-US" dirty="0"/>
          </a:p>
          <a:p>
            <a:r>
              <a:rPr lang="en-US" dirty="0"/>
              <a:t>Each year before the ACA reporting is distributed, we will confirm your role again as it is required since sensitive data is being sent to only the Primary Life &amp; Health contact.</a:t>
            </a:r>
          </a:p>
          <a:p>
            <a:endParaRPr lang="en-US" dirty="0"/>
          </a:p>
          <a:p>
            <a:r>
              <a:rPr lang="en-US" dirty="0"/>
              <a:t>In regard to sending Enrollment and Billing information to us:</a:t>
            </a:r>
          </a:p>
          <a:p>
            <a:pPr marL="171450" indent="-171450">
              <a:buFontTx/>
              <a:buChar char="-"/>
            </a:pPr>
            <a:r>
              <a:rPr lang="en-US" dirty="0"/>
              <a:t>Anytime you reply to a SECURE: email sent from GMA it will be returned secure</a:t>
            </a:r>
          </a:p>
          <a:p>
            <a:pPr marL="171450" indent="-171450">
              <a:buFontTx/>
              <a:buChar char="-"/>
            </a:pPr>
            <a:r>
              <a:rPr lang="en-US" dirty="0"/>
              <a:t>Fax to 678-XXX-xxxx</a:t>
            </a:r>
          </a:p>
          <a:p>
            <a:pPr marL="171450" indent="-171450">
              <a:buFontTx/>
              <a:buChar char="-"/>
            </a:pPr>
            <a:r>
              <a:rPr lang="en-US" dirty="0"/>
              <a:t>A New Option will be the ability to uploading securely to PEP </a:t>
            </a:r>
          </a:p>
          <a:p>
            <a:pPr marL="171450" indent="-171450">
              <a:buFontTx/>
              <a:buChar char="-"/>
            </a:pPr>
            <a:endParaRPr lang="en-US" dirty="0"/>
          </a:p>
          <a:p>
            <a:r>
              <a:rPr lang="en-US" dirty="0"/>
              <a:t>So by now you may be wondering what does 2020 and Open Enrollment have in store for you and your employees…</a:t>
            </a:r>
          </a:p>
          <a:p>
            <a:endParaRPr lang="en-US" dirty="0"/>
          </a:p>
        </p:txBody>
      </p:sp>
      <p:sp>
        <p:nvSpPr>
          <p:cNvPr id="4" name="Slide Number Placeholder 3"/>
          <p:cNvSpPr>
            <a:spLocks noGrp="1"/>
          </p:cNvSpPr>
          <p:nvPr>
            <p:ph type="sldNum" sz="quarter" idx="5"/>
          </p:nvPr>
        </p:nvSpPr>
        <p:spPr/>
        <p:txBody>
          <a:bodyPr/>
          <a:lstStyle/>
          <a:p>
            <a:fld id="{3F3EFDC0-689B-479E-A94C-D287081B0765}" type="slidenum">
              <a:rPr lang="en-US" smtClean="0"/>
              <a:t>14</a:t>
            </a:fld>
            <a:endParaRPr lang="en-US"/>
          </a:p>
        </p:txBody>
      </p:sp>
    </p:spTree>
    <p:extLst>
      <p:ext uri="{BB962C8B-B14F-4D97-AF65-F5344CB8AC3E}">
        <p14:creationId xmlns:p14="http://schemas.microsoft.com/office/powerpoint/2010/main" val="1456180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F3EFDC0-689B-479E-A94C-D287081B0765}" type="slidenum">
              <a:rPr lang="en-US" smtClean="0"/>
              <a:t>15</a:t>
            </a:fld>
            <a:endParaRPr lang="en-US"/>
          </a:p>
        </p:txBody>
      </p:sp>
    </p:spTree>
    <p:extLst>
      <p:ext uri="{BB962C8B-B14F-4D97-AF65-F5344CB8AC3E}">
        <p14:creationId xmlns:p14="http://schemas.microsoft.com/office/powerpoint/2010/main" val="396623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3EFDC0-689B-479E-A94C-D287081B0765}" type="slidenum">
              <a:rPr lang="en-US" smtClean="0"/>
              <a:t>16</a:t>
            </a:fld>
            <a:endParaRPr lang="en-US"/>
          </a:p>
        </p:txBody>
      </p:sp>
    </p:spTree>
    <p:extLst>
      <p:ext uri="{BB962C8B-B14F-4D97-AF65-F5344CB8AC3E}">
        <p14:creationId xmlns:p14="http://schemas.microsoft.com/office/powerpoint/2010/main" val="1960397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3EFDC0-689B-479E-A94C-D287081B0765}" type="slidenum">
              <a:rPr lang="en-US" smtClean="0"/>
              <a:t>17</a:t>
            </a:fld>
            <a:endParaRPr lang="en-US"/>
          </a:p>
        </p:txBody>
      </p:sp>
    </p:spTree>
    <p:extLst>
      <p:ext uri="{BB962C8B-B14F-4D97-AF65-F5344CB8AC3E}">
        <p14:creationId xmlns:p14="http://schemas.microsoft.com/office/powerpoint/2010/main" val="4056927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3EFDC0-689B-479E-A94C-D287081B0765}" type="slidenum">
              <a:rPr lang="en-US" smtClean="0"/>
              <a:t>18</a:t>
            </a:fld>
            <a:endParaRPr lang="en-US"/>
          </a:p>
        </p:txBody>
      </p:sp>
    </p:spTree>
    <p:extLst>
      <p:ext uri="{BB962C8B-B14F-4D97-AF65-F5344CB8AC3E}">
        <p14:creationId xmlns:p14="http://schemas.microsoft.com/office/powerpoint/2010/main" val="3158150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3EFDC0-689B-479E-A94C-D287081B0765}" type="slidenum">
              <a:rPr lang="en-US" smtClean="0"/>
              <a:t>19</a:t>
            </a:fld>
            <a:endParaRPr lang="en-US"/>
          </a:p>
        </p:txBody>
      </p:sp>
    </p:spTree>
    <p:extLst>
      <p:ext uri="{BB962C8B-B14F-4D97-AF65-F5344CB8AC3E}">
        <p14:creationId xmlns:p14="http://schemas.microsoft.com/office/powerpoint/2010/main" val="3158039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F3EFDC0-689B-479E-A94C-D287081B0765}" type="slidenum">
              <a:rPr lang="en-US" smtClean="0"/>
              <a:t>20</a:t>
            </a:fld>
            <a:endParaRPr lang="en-US"/>
          </a:p>
        </p:txBody>
      </p:sp>
    </p:spTree>
    <p:extLst>
      <p:ext uri="{BB962C8B-B14F-4D97-AF65-F5344CB8AC3E}">
        <p14:creationId xmlns:p14="http://schemas.microsoft.com/office/powerpoint/2010/main" val="4035750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jump right in with the information we will be covering to help prepare you for this open enrollment period.  If some of the information to be covered seems redundant to you because this is your 10</a:t>
            </a:r>
            <a:r>
              <a:rPr lang="en-US" baseline="30000" dirty="0"/>
              <a:t>th</a:t>
            </a:r>
            <a:r>
              <a:rPr lang="en-US" dirty="0"/>
              <a:t> open enrollment with GMA, please be patient as there are many newcomers to the role of Life &amp; Health contact.</a:t>
            </a:r>
          </a:p>
          <a:p>
            <a:endParaRPr lang="en-US" dirty="0"/>
          </a:p>
          <a:p>
            <a:r>
              <a:rPr lang="en-US" dirty="0"/>
              <a:t>And many of this topics could warrant their own webinar but for the purposes of this webinar we want to share what is most necessary to assist you over the next couple of months and into 2020.</a:t>
            </a:r>
          </a:p>
          <a:p>
            <a:endParaRPr lang="en-US" dirty="0"/>
          </a:p>
          <a:p>
            <a:r>
              <a:rPr lang="en-US" dirty="0"/>
              <a:t>List off the topics: Ad Lib</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F3EFDC0-689B-479E-A94C-D287081B0765}" type="slidenum">
              <a:rPr lang="en-US" smtClean="0"/>
              <a:t>3</a:t>
            </a:fld>
            <a:endParaRPr lang="en-US"/>
          </a:p>
        </p:txBody>
      </p:sp>
    </p:spTree>
    <p:extLst>
      <p:ext uri="{BB962C8B-B14F-4D97-AF65-F5344CB8AC3E}">
        <p14:creationId xmlns:p14="http://schemas.microsoft.com/office/powerpoint/2010/main" val="567412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clean text to read</a:t>
            </a:r>
          </a:p>
        </p:txBody>
      </p:sp>
      <p:sp>
        <p:nvSpPr>
          <p:cNvPr id="4" name="Slide Number Placeholder 3"/>
          <p:cNvSpPr>
            <a:spLocks noGrp="1"/>
          </p:cNvSpPr>
          <p:nvPr>
            <p:ph type="sldNum" sz="quarter" idx="5"/>
          </p:nvPr>
        </p:nvSpPr>
        <p:spPr/>
        <p:txBody>
          <a:bodyPr/>
          <a:lstStyle/>
          <a:p>
            <a:fld id="{3F3EFDC0-689B-479E-A94C-D287081B0765}" type="slidenum">
              <a:rPr lang="en-US" smtClean="0"/>
              <a:t>21</a:t>
            </a:fld>
            <a:endParaRPr lang="en-US"/>
          </a:p>
        </p:txBody>
      </p:sp>
    </p:spTree>
    <p:extLst>
      <p:ext uri="{BB962C8B-B14F-4D97-AF65-F5344CB8AC3E}">
        <p14:creationId xmlns:p14="http://schemas.microsoft.com/office/powerpoint/2010/main" val="1658989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3EFDC0-689B-479E-A94C-D287081B0765}" type="slidenum">
              <a:rPr lang="en-US" smtClean="0"/>
              <a:t>22</a:t>
            </a:fld>
            <a:endParaRPr lang="en-US"/>
          </a:p>
        </p:txBody>
      </p:sp>
    </p:spTree>
    <p:extLst>
      <p:ext uri="{BB962C8B-B14F-4D97-AF65-F5344CB8AC3E}">
        <p14:creationId xmlns:p14="http://schemas.microsoft.com/office/powerpoint/2010/main" val="1276808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F3EFDC0-689B-479E-A94C-D287081B0765}" type="slidenum">
              <a:rPr lang="en-US" smtClean="0"/>
              <a:t>23</a:t>
            </a:fld>
            <a:endParaRPr lang="en-US"/>
          </a:p>
        </p:txBody>
      </p:sp>
    </p:spTree>
    <p:extLst>
      <p:ext uri="{BB962C8B-B14F-4D97-AF65-F5344CB8AC3E}">
        <p14:creationId xmlns:p14="http://schemas.microsoft.com/office/powerpoint/2010/main" val="1260564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3EFDC0-689B-479E-A94C-D287081B0765}" type="slidenum">
              <a:rPr lang="en-US" smtClean="0"/>
              <a:t>24</a:t>
            </a:fld>
            <a:endParaRPr lang="en-US"/>
          </a:p>
        </p:txBody>
      </p:sp>
    </p:spTree>
    <p:extLst>
      <p:ext uri="{BB962C8B-B14F-4D97-AF65-F5344CB8AC3E}">
        <p14:creationId xmlns:p14="http://schemas.microsoft.com/office/powerpoint/2010/main" val="3797582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3EFDC0-689B-479E-A94C-D287081B0765}" type="slidenum">
              <a:rPr lang="en-US" smtClean="0"/>
              <a:t>25</a:t>
            </a:fld>
            <a:endParaRPr lang="en-US"/>
          </a:p>
        </p:txBody>
      </p:sp>
    </p:spTree>
    <p:extLst>
      <p:ext uri="{BB962C8B-B14F-4D97-AF65-F5344CB8AC3E}">
        <p14:creationId xmlns:p14="http://schemas.microsoft.com/office/powerpoint/2010/main" val="3608384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3EFDC0-689B-479E-A94C-D287081B0765}" type="slidenum">
              <a:rPr lang="en-US" smtClean="0"/>
              <a:t>26</a:t>
            </a:fld>
            <a:endParaRPr lang="en-US"/>
          </a:p>
        </p:txBody>
      </p:sp>
    </p:spTree>
    <p:extLst>
      <p:ext uri="{BB962C8B-B14F-4D97-AF65-F5344CB8AC3E}">
        <p14:creationId xmlns:p14="http://schemas.microsoft.com/office/powerpoint/2010/main" val="1149799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3EFDC0-689B-479E-A94C-D287081B0765}" type="slidenum">
              <a:rPr lang="en-US" smtClean="0"/>
              <a:t>27</a:t>
            </a:fld>
            <a:endParaRPr lang="en-US"/>
          </a:p>
        </p:txBody>
      </p:sp>
    </p:spTree>
    <p:extLst>
      <p:ext uri="{BB962C8B-B14F-4D97-AF65-F5344CB8AC3E}">
        <p14:creationId xmlns:p14="http://schemas.microsoft.com/office/powerpoint/2010/main" val="3151129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3EFDC0-689B-479E-A94C-D287081B0765}" type="slidenum">
              <a:rPr lang="en-US" smtClean="0"/>
              <a:t>28</a:t>
            </a:fld>
            <a:endParaRPr lang="en-US"/>
          </a:p>
        </p:txBody>
      </p:sp>
    </p:spTree>
    <p:extLst>
      <p:ext uri="{BB962C8B-B14F-4D97-AF65-F5344CB8AC3E}">
        <p14:creationId xmlns:p14="http://schemas.microsoft.com/office/powerpoint/2010/main" val="263258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F3EFDC0-689B-479E-A94C-D287081B0765}" type="slidenum">
              <a:rPr lang="en-US" smtClean="0"/>
              <a:t>29</a:t>
            </a:fld>
            <a:endParaRPr lang="en-US"/>
          </a:p>
        </p:txBody>
      </p:sp>
    </p:spTree>
    <p:extLst>
      <p:ext uri="{BB962C8B-B14F-4D97-AF65-F5344CB8AC3E}">
        <p14:creationId xmlns:p14="http://schemas.microsoft.com/office/powerpoint/2010/main" val="3103909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3EFDC0-689B-479E-A94C-D287081B0765}" type="slidenum">
              <a:rPr lang="en-US" smtClean="0"/>
              <a:t>30</a:t>
            </a:fld>
            <a:endParaRPr lang="en-US"/>
          </a:p>
        </p:txBody>
      </p:sp>
    </p:spTree>
    <p:extLst>
      <p:ext uri="{BB962C8B-B14F-4D97-AF65-F5344CB8AC3E}">
        <p14:creationId xmlns:p14="http://schemas.microsoft.com/office/powerpoint/2010/main" val="316082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F3EFDC0-689B-479E-A94C-D287081B0765}" type="slidenum">
              <a:rPr lang="en-US" smtClean="0"/>
              <a:t>4</a:t>
            </a:fld>
            <a:endParaRPr lang="en-US"/>
          </a:p>
        </p:txBody>
      </p:sp>
    </p:spTree>
    <p:extLst>
      <p:ext uri="{BB962C8B-B14F-4D97-AF65-F5344CB8AC3E}">
        <p14:creationId xmlns:p14="http://schemas.microsoft.com/office/powerpoint/2010/main" val="4085496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F3EFDC0-689B-479E-A94C-D287081B0765}" type="slidenum">
              <a:rPr lang="en-US" smtClean="0"/>
              <a:t>32</a:t>
            </a:fld>
            <a:endParaRPr lang="en-US"/>
          </a:p>
        </p:txBody>
      </p:sp>
    </p:spTree>
    <p:extLst>
      <p:ext uri="{BB962C8B-B14F-4D97-AF65-F5344CB8AC3E}">
        <p14:creationId xmlns:p14="http://schemas.microsoft.com/office/powerpoint/2010/main" val="4280919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FF6600"/>
                </a:solidFill>
              </a:rPr>
              <a:t>Participating Employer Portal (PEP) </a:t>
            </a:r>
          </a:p>
          <a:p>
            <a:r>
              <a:rPr lang="en-US" dirty="0"/>
              <a:t>In July 2019, GMA upgraded to a new eligibility database platform.</a:t>
            </a:r>
          </a:p>
          <a:p>
            <a:r>
              <a:rPr lang="en-US" dirty="0"/>
              <a:t>The New Platform will allow you and your designated benefit contacts to add, update and terminate eligibility by keying and uploading documents into the system eliminating the need to fax, securely email or mail.</a:t>
            </a:r>
          </a:p>
          <a:p>
            <a:r>
              <a:rPr lang="en-US" dirty="0"/>
              <a:t>Training and transition to the PEP will begin in January 2020.</a:t>
            </a:r>
          </a:p>
          <a:p>
            <a:r>
              <a:rPr lang="en-US" dirty="0"/>
              <a:t>However, for Open Enrollment 2019, you will have the option securely upload forms and documentation into PEP.  </a:t>
            </a:r>
          </a:p>
          <a:p>
            <a:endParaRPr lang="en-US" dirty="0"/>
          </a:p>
        </p:txBody>
      </p:sp>
      <p:sp>
        <p:nvSpPr>
          <p:cNvPr id="4" name="Slide Number Placeholder 3"/>
          <p:cNvSpPr>
            <a:spLocks noGrp="1"/>
          </p:cNvSpPr>
          <p:nvPr>
            <p:ph type="sldNum" sz="quarter" idx="5"/>
          </p:nvPr>
        </p:nvSpPr>
        <p:spPr/>
        <p:txBody>
          <a:bodyPr/>
          <a:lstStyle/>
          <a:p>
            <a:fld id="{3F3EFDC0-689B-479E-A94C-D287081B0765}" type="slidenum">
              <a:rPr lang="en-US" smtClean="0"/>
              <a:t>33</a:t>
            </a:fld>
            <a:endParaRPr lang="en-US"/>
          </a:p>
        </p:txBody>
      </p:sp>
    </p:spTree>
    <p:extLst>
      <p:ext uri="{BB962C8B-B14F-4D97-AF65-F5344CB8AC3E}">
        <p14:creationId xmlns:p14="http://schemas.microsoft.com/office/powerpoint/2010/main" val="1071377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3EFDC0-689B-479E-A94C-D287081B0765}" type="slidenum">
              <a:rPr lang="en-US" smtClean="0"/>
              <a:t>34</a:t>
            </a:fld>
            <a:endParaRPr lang="en-US"/>
          </a:p>
        </p:txBody>
      </p:sp>
    </p:spTree>
    <p:extLst>
      <p:ext uri="{BB962C8B-B14F-4D97-AF65-F5344CB8AC3E}">
        <p14:creationId xmlns:p14="http://schemas.microsoft.com/office/powerpoint/2010/main" val="2438257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3EFDC0-689B-479E-A94C-D287081B0765}" type="slidenum">
              <a:rPr lang="en-US" smtClean="0"/>
              <a:t>35</a:t>
            </a:fld>
            <a:endParaRPr lang="en-US"/>
          </a:p>
        </p:txBody>
      </p:sp>
    </p:spTree>
    <p:extLst>
      <p:ext uri="{BB962C8B-B14F-4D97-AF65-F5344CB8AC3E}">
        <p14:creationId xmlns:p14="http://schemas.microsoft.com/office/powerpoint/2010/main" val="3750982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3EFDC0-689B-479E-A94C-D287081B0765}" type="slidenum">
              <a:rPr lang="en-US" smtClean="0"/>
              <a:t>36</a:t>
            </a:fld>
            <a:endParaRPr lang="en-US"/>
          </a:p>
        </p:txBody>
      </p:sp>
    </p:spTree>
    <p:extLst>
      <p:ext uri="{BB962C8B-B14F-4D97-AF65-F5344CB8AC3E}">
        <p14:creationId xmlns:p14="http://schemas.microsoft.com/office/powerpoint/2010/main" val="1799202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3EFDC0-689B-479E-A94C-D287081B0765}" type="slidenum">
              <a:rPr lang="en-US" smtClean="0"/>
              <a:t>37</a:t>
            </a:fld>
            <a:endParaRPr lang="en-US"/>
          </a:p>
        </p:txBody>
      </p:sp>
    </p:spTree>
    <p:extLst>
      <p:ext uri="{BB962C8B-B14F-4D97-AF65-F5344CB8AC3E}">
        <p14:creationId xmlns:p14="http://schemas.microsoft.com/office/powerpoint/2010/main" val="4185476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F3EFDC0-689B-479E-A94C-D287081B0765}" type="slidenum">
              <a:rPr lang="en-US" smtClean="0"/>
              <a:t>41</a:t>
            </a:fld>
            <a:endParaRPr lang="en-US"/>
          </a:p>
        </p:txBody>
      </p:sp>
    </p:spTree>
    <p:extLst>
      <p:ext uri="{BB962C8B-B14F-4D97-AF65-F5344CB8AC3E}">
        <p14:creationId xmlns:p14="http://schemas.microsoft.com/office/powerpoint/2010/main" val="118536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07416"/>
            <a:ext cx="5486400" cy="4252384"/>
          </a:xfrm>
        </p:spPr>
        <p:txBody>
          <a:bodyPr/>
          <a:lstStyle/>
          <a:p>
            <a:r>
              <a:rPr lang="en-US" dirty="0"/>
              <a:t>As we begin in our first topic - The basics. </a:t>
            </a:r>
          </a:p>
          <a:p>
            <a:r>
              <a:rPr lang="en-US" dirty="0"/>
              <a:t>We at GMA the Life &amp; Health program can not stress enough:</a:t>
            </a:r>
          </a:p>
          <a:p>
            <a:pPr marL="171450" indent="-171450">
              <a:buFont typeface="Arial" panose="020B0604020202020204" pitchFamily="34" charset="0"/>
              <a:buChar char="•"/>
            </a:pPr>
            <a:r>
              <a:rPr lang="en-US" dirty="0"/>
              <a:t>how important timely and accurate submissions of completed benefit forms and the supporting documentation create a positive experience for you and your employees as they interact with their insurance and benefits.  The not so good forms and supporting documents that do get submitted can take on a life of their own because this first important step impacts… [BULLETS}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Timely enrollments &amp; terminations protect your program from liability and reduce costs for everyone.</a:t>
            </a:r>
          </a:p>
          <a:p>
            <a:pPr marL="628650" lvl="1" indent="-171450">
              <a:buFont typeface="Arial" panose="020B0604020202020204" pitchFamily="34" charset="0"/>
              <a:buChar char="•"/>
            </a:pPr>
            <a:r>
              <a:rPr lang="en-US" dirty="0"/>
              <a:t>We want the folks that should be covered be covered.  As eligible employees they should be using their plans to stay healthy and actively at work.</a:t>
            </a:r>
          </a:p>
          <a:p>
            <a:pPr marL="628650" lvl="1" indent="-171450">
              <a:buFont typeface="Arial" panose="020B0604020202020204" pitchFamily="34" charset="0"/>
              <a:buChar char="•"/>
            </a:pPr>
            <a:r>
              <a:rPr lang="en-US" dirty="0"/>
              <a:t>When an employee is not enrolled timely or does not makes changes timely or is not removed timely.</a:t>
            </a:r>
          </a:p>
          <a:p>
            <a:pPr marL="1085850" lvl="2" indent="-171450">
              <a:buFont typeface="Arial" panose="020B0604020202020204" pitchFamily="34" charset="0"/>
              <a:buChar char="•"/>
            </a:pPr>
            <a:r>
              <a:rPr lang="en-US" dirty="0"/>
              <a:t>It can be more than a tale of an unhappy employee </a:t>
            </a:r>
          </a:p>
          <a:p>
            <a:pPr marL="1085850" lvl="2" indent="-171450">
              <a:buFont typeface="Arial" panose="020B0604020202020204" pitchFamily="34" charset="0"/>
              <a:buChar char="•"/>
            </a:pPr>
            <a:r>
              <a:rPr lang="en-US" dirty="0"/>
              <a:t>It  could result in claims not being paid when they should be or even worse claims being paid when they shouldn’t be.  </a:t>
            </a:r>
          </a:p>
          <a:p>
            <a:pPr marL="1085850" lvl="2" indent="-171450">
              <a:buFont typeface="Arial" panose="020B0604020202020204" pitchFamily="34" charset="0"/>
              <a:buChar char="•"/>
            </a:pPr>
            <a:r>
              <a:rPr lang="en-US" dirty="0"/>
              <a:t>This means next year’s pricing could be directly impacted or possibly the city be responsible for claims directly.</a:t>
            </a:r>
          </a:p>
          <a:p>
            <a:pPr marL="1085850" lvl="2" indent="-171450">
              <a:buFont typeface="Arial" panose="020B0604020202020204" pitchFamily="34" charset="0"/>
              <a:buChar char="•"/>
            </a:pPr>
            <a:r>
              <a:rPr lang="en-US" dirty="0"/>
              <a:t>In addition, there could be legal violations or disputes that could occur and fall back to your city or entity.</a:t>
            </a:r>
          </a:p>
          <a:p>
            <a:pPr marL="1085850" lvl="2"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are a lot important aspects to what appears to be just a form…</a:t>
            </a:r>
          </a:p>
          <a:p>
            <a:pPr marL="628650" lvl="1"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F3EFDC0-689B-479E-A94C-D287081B0765}" type="slidenum">
              <a:rPr lang="en-US" smtClean="0"/>
              <a:t>5</a:t>
            </a:fld>
            <a:endParaRPr lang="en-US"/>
          </a:p>
        </p:txBody>
      </p:sp>
    </p:spTree>
    <p:extLst>
      <p:ext uri="{BB962C8B-B14F-4D97-AF65-F5344CB8AC3E}">
        <p14:creationId xmlns:p14="http://schemas.microsoft.com/office/powerpoint/2010/main" val="4184808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let’s touch briefly on some core guidelines and where these stem from when interacting with Life &amp; Health:  </a:t>
            </a:r>
          </a:p>
          <a:p>
            <a:endParaRPr lang="en-US" dirty="0"/>
          </a:p>
          <a:p>
            <a:r>
              <a:rPr lang="en-US" dirty="0"/>
              <a:t>When your government entity entered into the Life &amp; Health program, a Participation Agreement and Declaration document were executed with these understandings. </a:t>
            </a:r>
          </a:p>
          <a:p>
            <a:endParaRPr lang="en-US" dirty="0"/>
          </a:p>
          <a:p>
            <a:r>
              <a:rPr lang="en-US" dirty="0"/>
              <a:t>These documents guide and assist us in administering your coverage along with your help.  </a:t>
            </a:r>
          </a:p>
          <a:p>
            <a:endParaRPr lang="en-US" dirty="0"/>
          </a:p>
          <a:p>
            <a:r>
              <a:rPr lang="en-US" dirty="0"/>
              <a:t>[BULLETS]</a:t>
            </a:r>
          </a:p>
          <a:p>
            <a:endParaRPr lang="en-US" dirty="0"/>
          </a:p>
          <a:p>
            <a:endParaRPr lang="en-US" dirty="0"/>
          </a:p>
        </p:txBody>
      </p:sp>
      <p:sp>
        <p:nvSpPr>
          <p:cNvPr id="4" name="Slide Number Placeholder 3"/>
          <p:cNvSpPr>
            <a:spLocks noGrp="1"/>
          </p:cNvSpPr>
          <p:nvPr>
            <p:ph type="sldNum" sz="quarter" idx="5"/>
          </p:nvPr>
        </p:nvSpPr>
        <p:spPr/>
        <p:txBody>
          <a:bodyPr/>
          <a:lstStyle/>
          <a:p>
            <a:fld id="{3F3EFDC0-689B-479E-A94C-D287081B0765}" type="slidenum">
              <a:rPr lang="en-US" smtClean="0"/>
              <a:t>6</a:t>
            </a:fld>
            <a:endParaRPr lang="en-US"/>
          </a:p>
        </p:txBody>
      </p:sp>
    </p:spTree>
    <p:extLst>
      <p:ext uri="{BB962C8B-B14F-4D97-AF65-F5344CB8AC3E}">
        <p14:creationId xmlns:p14="http://schemas.microsoft.com/office/powerpoint/2010/main" val="1381775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up – New coverage or changing coverage – this applies throughout the year and during Open Enrollment.</a:t>
            </a:r>
          </a:p>
          <a:p>
            <a:endParaRPr lang="en-US" dirty="0"/>
          </a:p>
          <a:p>
            <a:r>
              <a:rPr lang="en-US" dirty="0"/>
              <a:t>[BULLET] – new / change</a:t>
            </a:r>
          </a:p>
          <a:p>
            <a:endParaRPr lang="en-US" dirty="0"/>
          </a:p>
          <a:p>
            <a:r>
              <a:rPr lang="en-US" dirty="0"/>
              <a:t>The new hire tends to be the most common “addition” for your employees</a:t>
            </a:r>
          </a:p>
          <a:p>
            <a:endParaRPr lang="en-US" dirty="0"/>
          </a:p>
          <a:p>
            <a:r>
              <a:rPr lang="en-US" dirty="0"/>
              <a:t>However, sometimes an event happens, that is considered a Special Enrollment event (such marriage).  In this case, a Benefit Change form is needed.  And this change needs to addressed within 30 days of the event occurring.  In addition to the Benefit Change form, supporting documentation must be included as well (ex. Copy of marriage certificate).  </a:t>
            </a:r>
          </a:p>
          <a:p>
            <a:endParaRPr lang="en-US" dirty="0"/>
          </a:p>
          <a:p>
            <a:r>
              <a:rPr lang="en-US" dirty="0"/>
              <a:t>Remember for Open enrollment, if an employee is adding coverage for a spouse or children we will still need copies of the marriage certificate and/or birth certificates.  Open Enrollment does not remove this requirement.</a:t>
            </a:r>
          </a:p>
          <a:p>
            <a:endParaRPr lang="en-US" dirty="0"/>
          </a:p>
          <a:p>
            <a:r>
              <a:rPr lang="en-US" dirty="0">
                <a:highlight>
                  <a:srgbClr val="00FFFF"/>
                </a:highlight>
              </a:rPr>
              <a:t>Need to add snips of forms on this slide…</a:t>
            </a:r>
          </a:p>
          <a:p>
            <a:endParaRPr lang="en-US" dirty="0"/>
          </a:p>
        </p:txBody>
      </p:sp>
      <p:sp>
        <p:nvSpPr>
          <p:cNvPr id="4" name="Slide Number Placeholder 3"/>
          <p:cNvSpPr>
            <a:spLocks noGrp="1"/>
          </p:cNvSpPr>
          <p:nvPr>
            <p:ph type="sldNum" sz="quarter" idx="5"/>
          </p:nvPr>
        </p:nvSpPr>
        <p:spPr/>
        <p:txBody>
          <a:bodyPr/>
          <a:lstStyle/>
          <a:p>
            <a:fld id="{3F3EFDC0-689B-479E-A94C-D287081B0765}" type="slidenum">
              <a:rPr lang="en-US" smtClean="0"/>
              <a:t>7</a:t>
            </a:fld>
            <a:endParaRPr lang="en-US"/>
          </a:p>
        </p:txBody>
      </p:sp>
    </p:spTree>
    <p:extLst>
      <p:ext uri="{BB962C8B-B14F-4D97-AF65-F5344CB8AC3E}">
        <p14:creationId xmlns:p14="http://schemas.microsoft.com/office/powerpoint/2010/main" val="1414792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touched on what happens when someone becomes eligible or needs to make a change.  What happens when they are no longer eligible or no longer in need of the coverage.</a:t>
            </a:r>
          </a:p>
          <a:p>
            <a:endParaRPr lang="en-US" dirty="0"/>
          </a:p>
          <a:p>
            <a:r>
              <a:rPr lang="en-US" dirty="0"/>
              <a:t>[BULLETS]</a:t>
            </a:r>
          </a:p>
          <a:p>
            <a:endParaRPr lang="en-US" dirty="0"/>
          </a:p>
          <a:p>
            <a:endParaRPr lang="en-US" dirty="0"/>
          </a:p>
        </p:txBody>
      </p:sp>
      <p:sp>
        <p:nvSpPr>
          <p:cNvPr id="4" name="Slide Number Placeholder 3"/>
          <p:cNvSpPr>
            <a:spLocks noGrp="1"/>
          </p:cNvSpPr>
          <p:nvPr>
            <p:ph type="sldNum" sz="quarter" idx="5"/>
          </p:nvPr>
        </p:nvSpPr>
        <p:spPr/>
        <p:txBody>
          <a:bodyPr/>
          <a:lstStyle/>
          <a:p>
            <a:fld id="{3F3EFDC0-689B-479E-A94C-D287081B0765}" type="slidenum">
              <a:rPr lang="en-US" smtClean="0"/>
              <a:t>8</a:t>
            </a:fld>
            <a:endParaRPr lang="en-US"/>
          </a:p>
        </p:txBody>
      </p:sp>
    </p:spTree>
    <p:extLst>
      <p:ext uri="{BB962C8B-B14F-4D97-AF65-F5344CB8AC3E}">
        <p14:creationId xmlns:p14="http://schemas.microsoft.com/office/powerpoint/2010/main" val="3969844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who have been in the Life and Health program for while, you may have already heard the term “Retro Rule”.  As we have shared so far this throughout this webinar, timeliness and good forms and documentation are needed.  However, what happens, when unusual circumstances occur.</a:t>
            </a:r>
          </a:p>
          <a:p>
            <a:endParaRPr lang="en-US" dirty="0"/>
          </a:p>
          <a:p>
            <a:r>
              <a:rPr lang="en-US" dirty="0"/>
              <a:t>[BULLET]</a:t>
            </a:r>
          </a:p>
          <a:p>
            <a:endParaRPr lang="en-US" dirty="0"/>
          </a:p>
          <a:p>
            <a:endParaRPr lang="en-US" dirty="0"/>
          </a:p>
          <a:p>
            <a:r>
              <a:rPr lang="en-US" dirty="0"/>
              <a:t>We hope that this re-cap of eligibility practices will help you and your employees a great deal.</a:t>
            </a:r>
          </a:p>
          <a:p>
            <a:endParaRPr lang="en-US" dirty="0"/>
          </a:p>
          <a:p>
            <a:r>
              <a:rPr lang="en-US" dirty="0"/>
              <a:t>Let’s move on to another important part of the Life and Health program…</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F3EFDC0-689B-479E-A94C-D287081B0765}" type="slidenum">
              <a:rPr lang="en-US" smtClean="0"/>
              <a:t>9</a:t>
            </a:fld>
            <a:endParaRPr lang="en-US"/>
          </a:p>
        </p:txBody>
      </p:sp>
    </p:spTree>
    <p:extLst>
      <p:ext uri="{BB962C8B-B14F-4D97-AF65-F5344CB8AC3E}">
        <p14:creationId xmlns:p14="http://schemas.microsoft.com/office/powerpoint/2010/main" val="1076159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F3EFDC0-689B-479E-A94C-D287081B0765}" type="slidenum">
              <a:rPr lang="en-US" smtClean="0"/>
              <a:t>10</a:t>
            </a:fld>
            <a:endParaRPr lang="en-US"/>
          </a:p>
        </p:txBody>
      </p:sp>
    </p:spTree>
    <p:extLst>
      <p:ext uri="{BB962C8B-B14F-4D97-AF65-F5344CB8AC3E}">
        <p14:creationId xmlns:p14="http://schemas.microsoft.com/office/powerpoint/2010/main" val="2327806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8F1D-7F5C-4F55-9754-ACFE9E617374}"/>
              </a:ext>
            </a:extLst>
          </p:cNvPr>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a:extLst>
              <a:ext uri="{FF2B5EF4-FFF2-40B4-BE49-F238E27FC236}">
                <a16:creationId xmlns:a16="http://schemas.microsoft.com/office/drawing/2014/main" id="{156300F3-3828-4643-BE4E-B419173B8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CB3A85-BE2C-4358-90AE-9EE812E1783F}"/>
              </a:ext>
            </a:extLst>
          </p:cNvPr>
          <p:cNvSpPr>
            <a:spLocks noGrp="1"/>
          </p:cNvSpPr>
          <p:nvPr>
            <p:ph type="dt" sz="half" idx="10"/>
          </p:nvPr>
        </p:nvSpPr>
        <p:spPr/>
        <p:txBody>
          <a:bodyPr/>
          <a:lstStyle/>
          <a:p>
            <a:fld id="{19833349-F3A1-4A5E-8C69-1F50A8ABD765}" type="datetimeFigureOut">
              <a:rPr lang="en-US" smtClean="0"/>
              <a:t>9/17/2019</a:t>
            </a:fld>
            <a:endParaRPr lang="en-US"/>
          </a:p>
        </p:txBody>
      </p:sp>
      <p:sp>
        <p:nvSpPr>
          <p:cNvPr id="5" name="Footer Placeholder 4">
            <a:extLst>
              <a:ext uri="{FF2B5EF4-FFF2-40B4-BE49-F238E27FC236}">
                <a16:creationId xmlns:a16="http://schemas.microsoft.com/office/drawing/2014/main" id="{5176C8F1-174B-4A49-9CE8-AB1F09277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6F0CB-83D0-4509-801B-A78E44CB64C8}"/>
              </a:ext>
            </a:extLst>
          </p:cNvPr>
          <p:cNvSpPr>
            <a:spLocks noGrp="1"/>
          </p:cNvSpPr>
          <p:nvPr>
            <p:ph type="sldNum" sz="quarter" idx="12"/>
          </p:nvPr>
        </p:nvSpPr>
        <p:spPr/>
        <p:txBody>
          <a:bodyPr/>
          <a:lstStyle/>
          <a:p>
            <a:fld id="{84B1BF43-2C03-4A9E-B9B8-62985743DB5C}" type="slidenum">
              <a:rPr lang="en-US" smtClean="0"/>
              <a:t>‹#›</a:t>
            </a:fld>
            <a:endParaRPr lang="en-US"/>
          </a:p>
        </p:txBody>
      </p:sp>
    </p:spTree>
    <p:extLst>
      <p:ext uri="{BB962C8B-B14F-4D97-AF65-F5344CB8AC3E}">
        <p14:creationId xmlns:p14="http://schemas.microsoft.com/office/powerpoint/2010/main" val="94951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B3C02-1D8A-4CA4-8557-022E638C33CC}"/>
              </a:ext>
            </a:extLst>
          </p:cNvPr>
          <p:cNvSpPr>
            <a:spLocks noGrp="1"/>
          </p:cNvSpPr>
          <p:nvPr>
            <p:ph type="title"/>
          </p:nvPr>
        </p:nvSpPr>
        <p:spPr/>
        <p:txBody>
          <a:bodyPr/>
          <a:lstStyle>
            <a:lvl1pPr>
              <a:defRPr b="1"/>
            </a:lvl1pPr>
          </a:lstStyle>
          <a:p>
            <a:r>
              <a:rPr lang="en-US" dirty="0"/>
              <a:t>Click to edit Master title style</a:t>
            </a:r>
          </a:p>
        </p:txBody>
      </p:sp>
      <p:sp>
        <p:nvSpPr>
          <p:cNvPr id="3" name="Vertical Text Placeholder 2">
            <a:extLst>
              <a:ext uri="{FF2B5EF4-FFF2-40B4-BE49-F238E27FC236}">
                <a16:creationId xmlns:a16="http://schemas.microsoft.com/office/drawing/2014/main" id="{56205715-69E8-45EE-A741-4D91714BD0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DFC6F-D817-4024-9396-A2F9C85ABA8D}"/>
              </a:ext>
            </a:extLst>
          </p:cNvPr>
          <p:cNvSpPr>
            <a:spLocks noGrp="1"/>
          </p:cNvSpPr>
          <p:nvPr>
            <p:ph type="dt" sz="half" idx="10"/>
          </p:nvPr>
        </p:nvSpPr>
        <p:spPr/>
        <p:txBody>
          <a:bodyPr/>
          <a:lstStyle/>
          <a:p>
            <a:fld id="{19833349-F3A1-4A5E-8C69-1F50A8ABD765}" type="datetimeFigureOut">
              <a:rPr lang="en-US" smtClean="0"/>
              <a:t>9/17/2019</a:t>
            </a:fld>
            <a:endParaRPr lang="en-US"/>
          </a:p>
        </p:txBody>
      </p:sp>
      <p:sp>
        <p:nvSpPr>
          <p:cNvPr id="5" name="Footer Placeholder 4">
            <a:extLst>
              <a:ext uri="{FF2B5EF4-FFF2-40B4-BE49-F238E27FC236}">
                <a16:creationId xmlns:a16="http://schemas.microsoft.com/office/drawing/2014/main" id="{A961933E-66D2-4337-A57D-E366C17A9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E10A0-ED8C-4708-89B6-F2FFA1E96BCA}"/>
              </a:ext>
            </a:extLst>
          </p:cNvPr>
          <p:cNvSpPr>
            <a:spLocks noGrp="1"/>
          </p:cNvSpPr>
          <p:nvPr>
            <p:ph type="sldNum" sz="quarter" idx="12"/>
          </p:nvPr>
        </p:nvSpPr>
        <p:spPr/>
        <p:txBody>
          <a:bodyPr/>
          <a:lstStyle/>
          <a:p>
            <a:fld id="{84B1BF43-2C03-4A9E-B9B8-62985743DB5C}" type="slidenum">
              <a:rPr lang="en-US" smtClean="0"/>
              <a:t>‹#›</a:t>
            </a:fld>
            <a:endParaRPr lang="en-US"/>
          </a:p>
        </p:txBody>
      </p:sp>
      <p:cxnSp>
        <p:nvCxnSpPr>
          <p:cNvPr id="7" name="Straight Connector 6">
            <a:extLst>
              <a:ext uri="{FF2B5EF4-FFF2-40B4-BE49-F238E27FC236}">
                <a16:creationId xmlns:a16="http://schemas.microsoft.com/office/drawing/2014/main" id="{18CC7BA7-0970-4070-AAE8-0CD87159831C}"/>
              </a:ext>
            </a:extLst>
          </p:cNvPr>
          <p:cNvCxnSpPr/>
          <p:nvPr userDrawn="1"/>
        </p:nvCxnSpPr>
        <p:spPr>
          <a:xfrm>
            <a:off x="838200" y="1640819"/>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82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35D102-D1A2-44C0-A2DC-421AC4FB8058}"/>
              </a:ext>
            </a:extLst>
          </p:cNvPr>
          <p:cNvSpPr>
            <a:spLocks noGrp="1"/>
          </p:cNvSpPr>
          <p:nvPr>
            <p:ph type="title" orient="vert"/>
          </p:nvPr>
        </p:nvSpPr>
        <p:spPr>
          <a:xfrm>
            <a:off x="8724900" y="365125"/>
            <a:ext cx="2628900" cy="5811838"/>
          </a:xfrm>
        </p:spPr>
        <p:txBody>
          <a:bodyPr vert="eaVert"/>
          <a:lstStyle>
            <a:lvl1pPr>
              <a:defRPr b="1"/>
            </a:lvl1pPr>
          </a:lstStyle>
          <a:p>
            <a:r>
              <a:rPr lang="en-US" dirty="0"/>
              <a:t>Click to edit Master title style</a:t>
            </a:r>
          </a:p>
        </p:txBody>
      </p:sp>
      <p:sp>
        <p:nvSpPr>
          <p:cNvPr id="3" name="Vertical Text Placeholder 2">
            <a:extLst>
              <a:ext uri="{FF2B5EF4-FFF2-40B4-BE49-F238E27FC236}">
                <a16:creationId xmlns:a16="http://schemas.microsoft.com/office/drawing/2014/main" id="{F9B2C5A4-1ECF-44FA-8AD7-CA9713AFC7C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223201B-486E-4406-9BD2-8E889449EB9F}"/>
              </a:ext>
            </a:extLst>
          </p:cNvPr>
          <p:cNvSpPr>
            <a:spLocks noGrp="1"/>
          </p:cNvSpPr>
          <p:nvPr>
            <p:ph type="dt" sz="half" idx="10"/>
          </p:nvPr>
        </p:nvSpPr>
        <p:spPr/>
        <p:txBody>
          <a:bodyPr/>
          <a:lstStyle/>
          <a:p>
            <a:fld id="{19833349-F3A1-4A5E-8C69-1F50A8ABD765}" type="datetimeFigureOut">
              <a:rPr lang="en-US" smtClean="0"/>
              <a:t>9/17/2019</a:t>
            </a:fld>
            <a:endParaRPr lang="en-US"/>
          </a:p>
        </p:txBody>
      </p:sp>
      <p:sp>
        <p:nvSpPr>
          <p:cNvPr id="5" name="Footer Placeholder 4">
            <a:extLst>
              <a:ext uri="{FF2B5EF4-FFF2-40B4-BE49-F238E27FC236}">
                <a16:creationId xmlns:a16="http://schemas.microsoft.com/office/drawing/2014/main" id="{28F9675B-A02F-4442-A01C-53B63D679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63E4C-972E-4A9F-906D-0BDBFB688F93}"/>
              </a:ext>
            </a:extLst>
          </p:cNvPr>
          <p:cNvSpPr>
            <a:spLocks noGrp="1"/>
          </p:cNvSpPr>
          <p:nvPr>
            <p:ph type="sldNum" sz="quarter" idx="12"/>
          </p:nvPr>
        </p:nvSpPr>
        <p:spPr/>
        <p:txBody>
          <a:bodyPr/>
          <a:lstStyle/>
          <a:p>
            <a:fld id="{84B1BF43-2C03-4A9E-B9B8-62985743DB5C}" type="slidenum">
              <a:rPr lang="en-US" smtClean="0"/>
              <a:t>‹#›</a:t>
            </a:fld>
            <a:endParaRPr lang="en-US"/>
          </a:p>
        </p:txBody>
      </p:sp>
    </p:spTree>
    <p:extLst>
      <p:ext uri="{BB962C8B-B14F-4D97-AF65-F5344CB8AC3E}">
        <p14:creationId xmlns:p14="http://schemas.microsoft.com/office/powerpoint/2010/main" val="158569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3B70-E1F6-4BF2-98B2-5E2074779571}"/>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0709DD24-84FE-4347-8AC5-CE9EE0E2ACEF}"/>
              </a:ext>
            </a:extLst>
          </p:cNvPr>
          <p:cNvSpPr>
            <a:spLocks noGrp="1"/>
          </p:cNvSpPr>
          <p:nvPr>
            <p:ph idx="1"/>
          </p:nvPr>
        </p:nvSpPr>
        <p:spPr/>
        <p:txBody>
          <a:bodyPr/>
          <a:lstStyle>
            <a:lvl3pPr>
              <a:defRPr i="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203A80-A5EF-4D37-AF39-9C3383A64F2F}"/>
              </a:ext>
            </a:extLst>
          </p:cNvPr>
          <p:cNvSpPr>
            <a:spLocks noGrp="1"/>
          </p:cNvSpPr>
          <p:nvPr>
            <p:ph type="dt" sz="half" idx="10"/>
          </p:nvPr>
        </p:nvSpPr>
        <p:spPr/>
        <p:txBody>
          <a:bodyPr/>
          <a:lstStyle/>
          <a:p>
            <a:fld id="{19833349-F3A1-4A5E-8C69-1F50A8ABD765}" type="datetimeFigureOut">
              <a:rPr lang="en-US" smtClean="0"/>
              <a:t>9/17/2019</a:t>
            </a:fld>
            <a:endParaRPr lang="en-US"/>
          </a:p>
        </p:txBody>
      </p:sp>
      <p:sp>
        <p:nvSpPr>
          <p:cNvPr id="5" name="Footer Placeholder 4">
            <a:extLst>
              <a:ext uri="{FF2B5EF4-FFF2-40B4-BE49-F238E27FC236}">
                <a16:creationId xmlns:a16="http://schemas.microsoft.com/office/drawing/2014/main" id="{D89B6554-530D-425B-BCEB-6E891E523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DD959-9EDF-4410-9C24-F409CCAA4E5F}"/>
              </a:ext>
            </a:extLst>
          </p:cNvPr>
          <p:cNvSpPr>
            <a:spLocks noGrp="1"/>
          </p:cNvSpPr>
          <p:nvPr>
            <p:ph type="sldNum" sz="quarter" idx="12"/>
          </p:nvPr>
        </p:nvSpPr>
        <p:spPr/>
        <p:txBody>
          <a:bodyPr/>
          <a:lstStyle/>
          <a:p>
            <a:fld id="{84B1BF43-2C03-4A9E-B9B8-62985743DB5C}" type="slidenum">
              <a:rPr lang="en-US" smtClean="0"/>
              <a:t>‹#›</a:t>
            </a:fld>
            <a:endParaRPr lang="en-US"/>
          </a:p>
        </p:txBody>
      </p:sp>
      <p:cxnSp>
        <p:nvCxnSpPr>
          <p:cNvPr id="8" name="Straight Connector 7">
            <a:extLst>
              <a:ext uri="{FF2B5EF4-FFF2-40B4-BE49-F238E27FC236}">
                <a16:creationId xmlns:a16="http://schemas.microsoft.com/office/drawing/2014/main" id="{7C7FA5CD-F66C-42BC-BC20-0EB04EA15196}"/>
              </a:ext>
            </a:extLst>
          </p:cNvPr>
          <p:cNvCxnSpPr/>
          <p:nvPr userDrawn="1"/>
        </p:nvCxnSpPr>
        <p:spPr>
          <a:xfrm>
            <a:off x="838200" y="1640819"/>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54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D020-F78F-4A7E-B8B3-08355585F1F5}"/>
              </a:ext>
            </a:extLst>
          </p:cNvPr>
          <p:cNvSpPr>
            <a:spLocks noGrp="1"/>
          </p:cNvSpPr>
          <p:nvPr>
            <p:ph type="title"/>
          </p:nvPr>
        </p:nvSpPr>
        <p:spPr>
          <a:xfrm>
            <a:off x="831850" y="1709738"/>
            <a:ext cx="10515600" cy="2852737"/>
          </a:xfrm>
        </p:spPr>
        <p:txBody>
          <a:bodyPr anchor="b"/>
          <a:lstStyle>
            <a:lvl1pPr>
              <a:defRPr sz="6000" b="1"/>
            </a:lvl1pPr>
          </a:lstStyle>
          <a:p>
            <a:r>
              <a:rPr lang="en-US" dirty="0"/>
              <a:t>Click to edit Master title style</a:t>
            </a:r>
          </a:p>
        </p:txBody>
      </p:sp>
      <p:sp>
        <p:nvSpPr>
          <p:cNvPr id="3" name="Text Placeholder 2">
            <a:extLst>
              <a:ext uri="{FF2B5EF4-FFF2-40B4-BE49-F238E27FC236}">
                <a16:creationId xmlns:a16="http://schemas.microsoft.com/office/drawing/2014/main" id="{977E9875-AF41-4B29-8EE1-D41BE7BF3475}"/>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8C885FF-879B-4AF9-8796-131BE7E29B49}"/>
              </a:ext>
            </a:extLst>
          </p:cNvPr>
          <p:cNvSpPr>
            <a:spLocks noGrp="1"/>
          </p:cNvSpPr>
          <p:nvPr>
            <p:ph type="dt" sz="half" idx="10"/>
          </p:nvPr>
        </p:nvSpPr>
        <p:spPr/>
        <p:txBody>
          <a:bodyPr/>
          <a:lstStyle/>
          <a:p>
            <a:fld id="{19833349-F3A1-4A5E-8C69-1F50A8ABD765}" type="datetimeFigureOut">
              <a:rPr lang="en-US" smtClean="0"/>
              <a:t>9/17/2019</a:t>
            </a:fld>
            <a:endParaRPr lang="en-US"/>
          </a:p>
        </p:txBody>
      </p:sp>
      <p:sp>
        <p:nvSpPr>
          <p:cNvPr id="5" name="Footer Placeholder 4">
            <a:extLst>
              <a:ext uri="{FF2B5EF4-FFF2-40B4-BE49-F238E27FC236}">
                <a16:creationId xmlns:a16="http://schemas.microsoft.com/office/drawing/2014/main" id="{2E6D3FBF-896D-457D-B5FA-7F955E80B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4AC2B-D763-4D6B-A179-D7C002F0E068}"/>
              </a:ext>
            </a:extLst>
          </p:cNvPr>
          <p:cNvSpPr>
            <a:spLocks noGrp="1"/>
          </p:cNvSpPr>
          <p:nvPr>
            <p:ph type="sldNum" sz="quarter" idx="12"/>
          </p:nvPr>
        </p:nvSpPr>
        <p:spPr/>
        <p:txBody>
          <a:bodyPr/>
          <a:lstStyle/>
          <a:p>
            <a:fld id="{84B1BF43-2C03-4A9E-B9B8-62985743DB5C}" type="slidenum">
              <a:rPr lang="en-US" smtClean="0"/>
              <a:t>‹#›</a:t>
            </a:fld>
            <a:endParaRPr lang="en-US"/>
          </a:p>
        </p:txBody>
      </p:sp>
    </p:spTree>
    <p:extLst>
      <p:ext uri="{BB962C8B-B14F-4D97-AF65-F5344CB8AC3E}">
        <p14:creationId xmlns:p14="http://schemas.microsoft.com/office/powerpoint/2010/main" val="382105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BA73-1DC4-4CD3-8EF3-A66057F4365E}"/>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BF335152-E22D-426A-97F5-DA4358A95B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C1DC11-EBC2-4737-9136-8D53B4F881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27B03F-3332-40A8-A7A1-CEA7DF7A4677}"/>
              </a:ext>
            </a:extLst>
          </p:cNvPr>
          <p:cNvSpPr>
            <a:spLocks noGrp="1"/>
          </p:cNvSpPr>
          <p:nvPr>
            <p:ph type="dt" sz="half" idx="10"/>
          </p:nvPr>
        </p:nvSpPr>
        <p:spPr/>
        <p:txBody>
          <a:bodyPr/>
          <a:lstStyle/>
          <a:p>
            <a:fld id="{19833349-F3A1-4A5E-8C69-1F50A8ABD765}" type="datetimeFigureOut">
              <a:rPr lang="en-US" smtClean="0"/>
              <a:t>9/17/2019</a:t>
            </a:fld>
            <a:endParaRPr lang="en-US"/>
          </a:p>
        </p:txBody>
      </p:sp>
      <p:sp>
        <p:nvSpPr>
          <p:cNvPr id="6" name="Footer Placeholder 5">
            <a:extLst>
              <a:ext uri="{FF2B5EF4-FFF2-40B4-BE49-F238E27FC236}">
                <a16:creationId xmlns:a16="http://schemas.microsoft.com/office/drawing/2014/main" id="{4C1AF315-D9E5-4823-98F8-AACDD77FA7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DCECA4-C45D-4A2A-83BD-8FA66D6B929D}"/>
              </a:ext>
            </a:extLst>
          </p:cNvPr>
          <p:cNvSpPr>
            <a:spLocks noGrp="1"/>
          </p:cNvSpPr>
          <p:nvPr>
            <p:ph type="sldNum" sz="quarter" idx="12"/>
          </p:nvPr>
        </p:nvSpPr>
        <p:spPr/>
        <p:txBody>
          <a:bodyPr/>
          <a:lstStyle/>
          <a:p>
            <a:fld id="{84B1BF43-2C03-4A9E-B9B8-62985743DB5C}" type="slidenum">
              <a:rPr lang="en-US" smtClean="0"/>
              <a:t>‹#›</a:t>
            </a:fld>
            <a:endParaRPr lang="en-US"/>
          </a:p>
        </p:txBody>
      </p:sp>
      <p:cxnSp>
        <p:nvCxnSpPr>
          <p:cNvPr id="8" name="Straight Connector 7">
            <a:extLst>
              <a:ext uri="{FF2B5EF4-FFF2-40B4-BE49-F238E27FC236}">
                <a16:creationId xmlns:a16="http://schemas.microsoft.com/office/drawing/2014/main" id="{53A35388-791B-4511-B7F4-01937D382554}"/>
              </a:ext>
            </a:extLst>
          </p:cNvPr>
          <p:cNvCxnSpPr/>
          <p:nvPr userDrawn="1"/>
        </p:nvCxnSpPr>
        <p:spPr>
          <a:xfrm>
            <a:off x="838200" y="1640819"/>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06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B487-BF06-46CA-A5DB-374B5AF84161}"/>
              </a:ext>
            </a:extLst>
          </p:cNvPr>
          <p:cNvSpPr>
            <a:spLocks noGrp="1"/>
          </p:cNvSpPr>
          <p:nvPr>
            <p:ph type="title"/>
          </p:nvPr>
        </p:nvSpPr>
        <p:spPr>
          <a:xfrm>
            <a:off x="839788" y="365125"/>
            <a:ext cx="10515600" cy="1325563"/>
          </a:xfrm>
        </p:spPr>
        <p:txBody>
          <a:bodyPr/>
          <a:lstStyle>
            <a:lvl1pPr>
              <a:defRPr b="1"/>
            </a:lvl1pPr>
          </a:lstStyle>
          <a:p>
            <a:r>
              <a:rPr lang="en-US" dirty="0"/>
              <a:t>Click to edit Master title style</a:t>
            </a:r>
          </a:p>
        </p:txBody>
      </p:sp>
      <p:sp>
        <p:nvSpPr>
          <p:cNvPr id="3" name="Text Placeholder 2">
            <a:extLst>
              <a:ext uri="{FF2B5EF4-FFF2-40B4-BE49-F238E27FC236}">
                <a16:creationId xmlns:a16="http://schemas.microsoft.com/office/drawing/2014/main" id="{BC3A413A-B783-4CE3-8E5F-DB8EF9F682A9}"/>
              </a:ext>
            </a:extLst>
          </p:cNvPr>
          <p:cNvSpPr>
            <a:spLocks noGrp="1"/>
          </p:cNvSpPr>
          <p:nvPr>
            <p:ph type="body" idx="1"/>
          </p:nvPr>
        </p:nvSpPr>
        <p:spPr>
          <a:xfrm>
            <a:off x="839788" y="1681163"/>
            <a:ext cx="5157787"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69D2E0B-7426-4B01-9820-AA66B3B8650E}"/>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6E9CDA4-4F98-4059-98A6-30BD7567C7B0}"/>
              </a:ext>
            </a:extLst>
          </p:cNvPr>
          <p:cNvSpPr>
            <a:spLocks noGrp="1"/>
          </p:cNvSpPr>
          <p:nvPr>
            <p:ph type="body" sz="quarter" idx="3"/>
          </p:nvPr>
        </p:nvSpPr>
        <p:spPr>
          <a:xfrm>
            <a:off x="6172200" y="1681163"/>
            <a:ext cx="5183188"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E57A9C-F2E7-465A-8CC5-F95C4DEC2884}"/>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8780A06-A6D9-492A-89E2-92426466AC6C}"/>
              </a:ext>
            </a:extLst>
          </p:cNvPr>
          <p:cNvSpPr>
            <a:spLocks noGrp="1"/>
          </p:cNvSpPr>
          <p:nvPr>
            <p:ph type="dt" sz="half" idx="10"/>
          </p:nvPr>
        </p:nvSpPr>
        <p:spPr/>
        <p:txBody>
          <a:bodyPr/>
          <a:lstStyle/>
          <a:p>
            <a:fld id="{19833349-F3A1-4A5E-8C69-1F50A8ABD765}" type="datetimeFigureOut">
              <a:rPr lang="en-US" smtClean="0"/>
              <a:t>9/17/2019</a:t>
            </a:fld>
            <a:endParaRPr lang="en-US"/>
          </a:p>
        </p:txBody>
      </p:sp>
      <p:sp>
        <p:nvSpPr>
          <p:cNvPr id="8" name="Footer Placeholder 7">
            <a:extLst>
              <a:ext uri="{FF2B5EF4-FFF2-40B4-BE49-F238E27FC236}">
                <a16:creationId xmlns:a16="http://schemas.microsoft.com/office/drawing/2014/main" id="{41F90A73-8620-4784-B197-4DE63F8C13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69259A-E28B-4CED-9F95-43095299C959}"/>
              </a:ext>
            </a:extLst>
          </p:cNvPr>
          <p:cNvSpPr>
            <a:spLocks noGrp="1"/>
          </p:cNvSpPr>
          <p:nvPr>
            <p:ph type="sldNum" sz="quarter" idx="12"/>
          </p:nvPr>
        </p:nvSpPr>
        <p:spPr/>
        <p:txBody>
          <a:bodyPr/>
          <a:lstStyle/>
          <a:p>
            <a:fld id="{84B1BF43-2C03-4A9E-B9B8-62985743DB5C}" type="slidenum">
              <a:rPr lang="en-US" smtClean="0"/>
              <a:t>‹#›</a:t>
            </a:fld>
            <a:endParaRPr lang="en-US"/>
          </a:p>
        </p:txBody>
      </p:sp>
      <p:cxnSp>
        <p:nvCxnSpPr>
          <p:cNvPr id="10" name="Straight Connector 9">
            <a:extLst>
              <a:ext uri="{FF2B5EF4-FFF2-40B4-BE49-F238E27FC236}">
                <a16:creationId xmlns:a16="http://schemas.microsoft.com/office/drawing/2014/main" id="{9D86CFA3-6FC0-4539-8D40-0CAC0DB2C99A}"/>
              </a:ext>
            </a:extLst>
          </p:cNvPr>
          <p:cNvCxnSpPr/>
          <p:nvPr userDrawn="1"/>
        </p:nvCxnSpPr>
        <p:spPr>
          <a:xfrm>
            <a:off x="838200" y="1640819"/>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54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56C3-DEEE-4AFB-9346-DA240D045013}"/>
              </a:ext>
            </a:extLst>
          </p:cNvPr>
          <p:cNvSpPr>
            <a:spLocks noGrp="1"/>
          </p:cNvSpPr>
          <p:nvPr>
            <p:ph type="title"/>
          </p:nvPr>
        </p:nvSpPr>
        <p:spPr/>
        <p:txBody>
          <a:bodyPr/>
          <a:lstStyle>
            <a:lvl1pPr>
              <a:defRPr b="1"/>
            </a:lvl1pPr>
          </a:lstStyle>
          <a:p>
            <a:r>
              <a:rPr lang="en-US" dirty="0"/>
              <a:t>Click to edit Master title style</a:t>
            </a:r>
          </a:p>
        </p:txBody>
      </p:sp>
      <p:sp>
        <p:nvSpPr>
          <p:cNvPr id="3" name="Date Placeholder 2">
            <a:extLst>
              <a:ext uri="{FF2B5EF4-FFF2-40B4-BE49-F238E27FC236}">
                <a16:creationId xmlns:a16="http://schemas.microsoft.com/office/drawing/2014/main" id="{C1B99048-4724-444E-81FD-4D852DCE7887}"/>
              </a:ext>
            </a:extLst>
          </p:cNvPr>
          <p:cNvSpPr>
            <a:spLocks noGrp="1"/>
          </p:cNvSpPr>
          <p:nvPr>
            <p:ph type="dt" sz="half" idx="10"/>
          </p:nvPr>
        </p:nvSpPr>
        <p:spPr/>
        <p:txBody>
          <a:bodyPr/>
          <a:lstStyle/>
          <a:p>
            <a:fld id="{19833349-F3A1-4A5E-8C69-1F50A8ABD765}" type="datetimeFigureOut">
              <a:rPr lang="en-US" smtClean="0"/>
              <a:t>9/17/2019</a:t>
            </a:fld>
            <a:endParaRPr lang="en-US"/>
          </a:p>
        </p:txBody>
      </p:sp>
      <p:sp>
        <p:nvSpPr>
          <p:cNvPr id="4" name="Footer Placeholder 3">
            <a:extLst>
              <a:ext uri="{FF2B5EF4-FFF2-40B4-BE49-F238E27FC236}">
                <a16:creationId xmlns:a16="http://schemas.microsoft.com/office/drawing/2014/main" id="{DA7B963E-B590-44E2-9F61-56C6C4C045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8DC55A-254D-4FF3-872C-5D959CC8DBD9}"/>
              </a:ext>
            </a:extLst>
          </p:cNvPr>
          <p:cNvSpPr>
            <a:spLocks noGrp="1"/>
          </p:cNvSpPr>
          <p:nvPr>
            <p:ph type="sldNum" sz="quarter" idx="12"/>
          </p:nvPr>
        </p:nvSpPr>
        <p:spPr/>
        <p:txBody>
          <a:bodyPr/>
          <a:lstStyle/>
          <a:p>
            <a:fld id="{84B1BF43-2C03-4A9E-B9B8-62985743DB5C}" type="slidenum">
              <a:rPr lang="en-US" smtClean="0"/>
              <a:t>‹#›</a:t>
            </a:fld>
            <a:endParaRPr lang="en-US"/>
          </a:p>
        </p:txBody>
      </p:sp>
      <p:cxnSp>
        <p:nvCxnSpPr>
          <p:cNvPr id="6" name="Straight Connector 5">
            <a:extLst>
              <a:ext uri="{FF2B5EF4-FFF2-40B4-BE49-F238E27FC236}">
                <a16:creationId xmlns:a16="http://schemas.microsoft.com/office/drawing/2014/main" id="{D4891078-DAC5-47A2-A275-4F32294E56E2}"/>
              </a:ext>
            </a:extLst>
          </p:cNvPr>
          <p:cNvCxnSpPr/>
          <p:nvPr userDrawn="1"/>
        </p:nvCxnSpPr>
        <p:spPr>
          <a:xfrm>
            <a:off x="838200" y="1640819"/>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09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8BC9FF-6BA6-4277-82A7-AEBDB54C094B}"/>
              </a:ext>
            </a:extLst>
          </p:cNvPr>
          <p:cNvSpPr>
            <a:spLocks noGrp="1"/>
          </p:cNvSpPr>
          <p:nvPr>
            <p:ph type="dt" sz="half" idx="10"/>
          </p:nvPr>
        </p:nvSpPr>
        <p:spPr/>
        <p:txBody>
          <a:bodyPr/>
          <a:lstStyle/>
          <a:p>
            <a:fld id="{19833349-F3A1-4A5E-8C69-1F50A8ABD765}" type="datetimeFigureOut">
              <a:rPr lang="en-US" smtClean="0"/>
              <a:t>9/17/2019</a:t>
            </a:fld>
            <a:endParaRPr lang="en-US"/>
          </a:p>
        </p:txBody>
      </p:sp>
      <p:sp>
        <p:nvSpPr>
          <p:cNvPr id="3" name="Footer Placeholder 2">
            <a:extLst>
              <a:ext uri="{FF2B5EF4-FFF2-40B4-BE49-F238E27FC236}">
                <a16:creationId xmlns:a16="http://schemas.microsoft.com/office/drawing/2014/main" id="{1FDA3216-17F8-418E-9EBC-D0C568D44D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B70613-D805-4F93-AE1F-27BA304D88B0}"/>
              </a:ext>
            </a:extLst>
          </p:cNvPr>
          <p:cNvSpPr>
            <a:spLocks noGrp="1"/>
          </p:cNvSpPr>
          <p:nvPr>
            <p:ph type="sldNum" sz="quarter" idx="12"/>
          </p:nvPr>
        </p:nvSpPr>
        <p:spPr/>
        <p:txBody>
          <a:bodyPr/>
          <a:lstStyle/>
          <a:p>
            <a:fld id="{84B1BF43-2C03-4A9E-B9B8-62985743DB5C}" type="slidenum">
              <a:rPr lang="en-US" smtClean="0"/>
              <a:t>‹#›</a:t>
            </a:fld>
            <a:endParaRPr lang="en-US"/>
          </a:p>
        </p:txBody>
      </p:sp>
    </p:spTree>
    <p:extLst>
      <p:ext uri="{BB962C8B-B14F-4D97-AF65-F5344CB8AC3E}">
        <p14:creationId xmlns:p14="http://schemas.microsoft.com/office/powerpoint/2010/main" val="3127792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621AE-31BD-4739-A4EE-94DEFC521DB3}"/>
              </a:ext>
            </a:extLst>
          </p:cNvPr>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Content Placeholder 2">
            <a:extLst>
              <a:ext uri="{FF2B5EF4-FFF2-40B4-BE49-F238E27FC236}">
                <a16:creationId xmlns:a16="http://schemas.microsoft.com/office/drawing/2014/main" id="{CDBAADBD-F61F-4FDE-A240-DBEA3C0F89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7448BA7-D146-42CB-B953-24AC6B18C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670AE1C7-1D6C-4587-9FB3-50772A7DA94F}"/>
              </a:ext>
            </a:extLst>
          </p:cNvPr>
          <p:cNvSpPr>
            <a:spLocks noGrp="1"/>
          </p:cNvSpPr>
          <p:nvPr>
            <p:ph type="dt" sz="half" idx="10"/>
          </p:nvPr>
        </p:nvSpPr>
        <p:spPr/>
        <p:txBody>
          <a:bodyPr/>
          <a:lstStyle/>
          <a:p>
            <a:fld id="{19833349-F3A1-4A5E-8C69-1F50A8ABD765}" type="datetimeFigureOut">
              <a:rPr lang="en-US" smtClean="0"/>
              <a:t>9/17/2019</a:t>
            </a:fld>
            <a:endParaRPr lang="en-US"/>
          </a:p>
        </p:txBody>
      </p:sp>
      <p:sp>
        <p:nvSpPr>
          <p:cNvPr id="6" name="Footer Placeholder 5">
            <a:extLst>
              <a:ext uri="{FF2B5EF4-FFF2-40B4-BE49-F238E27FC236}">
                <a16:creationId xmlns:a16="http://schemas.microsoft.com/office/drawing/2014/main" id="{229E1BA7-A1A7-4F30-B8B8-72FFCC342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7B883-8FD7-4CB3-8F53-9E783DC238A4}"/>
              </a:ext>
            </a:extLst>
          </p:cNvPr>
          <p:cNvSpPr>
            <a:spLocks noGrp="1"/>
          </p:cNvSpPr>
          <p:nvPr>
            <p:ph type="sldNum" sz="quarter" idx="12"/>
          </p:nvPr>
        </p:nvSpPr>
        <p:spPr/>
        <p:txBody>
          <a:bodyPr/>
          <a:lstStyle/>
          <a:p>
            <a:fld id="{84B1BF43-2C03-4A9E-B9B8-62985743DB5C}" type="slidenum">
              <a:rPr lang="en-US" smtClean="0"/>
              <a:t>‹#›</a:t>
            </a:fld>
            <a:endParaRPr lang="en-US"/>
          </a:p>
        </p:txBody>
      </p:sp>
    </p:spTree>
    <p:extLst>
      <p:ext uri="{BB962C8B-B14F-4D97-AF65-F5344CB8AC3E}">
        <p14:creationId xmlns:p14="http://schemas.microsoft.com/office/powerpoint/2010/main" val="7464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6ADD-914A-4252-B148-67F86C2DEF59}"/>
              </a:ext>
            </a:extLst>
          </p:cNvPr>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Picture Placeholder 2">
            <a:extLst>
              <a:ext uri="{FF2B5EF4-FFF2-40B4-BE49-F238E27FC236}">
                <a16:creationId xmlns:a16="http://schemas.microsoft.com/office/drawing/2014/main" id="{E02F2F7A-D035-47B5-8F73-A83727B31E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1AFC6E-BC6B-42FC-9A41-C8B21B1AA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E09568-E74A-4842-A983-254C87B0D2AC}"/>
              </a:ext>
            </a:extLst>
          </p:cNvPr>
          <p:cNvSpPr>
            <a:spLocks noGrp="1"/>
          </p:cNvSpPr>
          <p:nvPr>
            <p:ph type="dt" sz="half" idx="10"/>
          </p:nvPr>
        </p:nvSpPr>
        <p:spPr/>
        <p:txBody>
          <a:bodyPr/>
          <a:lstStyle/>
          <a:p>
            <a:fld id="{19833349-F3A1-4A5E-8C69-1F50A8ABD765}" type="datetimeFigureOut">
              <a:rPr lang="en-US" smtClean="0"/>
              <a:t>9/17/2019</a:t>
            </a:fld>
            <a:endParaRPr lang="en-US"/>
          </a:p>
        </p:txBody>
      </p:sp>
      <p:sp>
        <p:nvSpPr>
          <p:cNvPr id="6" name="Footer Placeholder 5">
            <a:extLst>
              <a:ext uri="{FF2B5EF4-FFF2-40B4-BE49-F238E27FC236}">
                <a16:creationId xmlns:a16="http://schemas.microsoft.com/office/drawing/2014/main" id="{5421263D-CB29-42E4-A3D0-20B592BDF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1D13CB-6C93-4705-973B-C4F493B7C261}"/>
              </a:ext>
            </a:extLst>
          </p:cNvPr>
          <p:cNvSpPr>
            <a:spLocks noGrp="1"/>
          </p:cNvSpPr>
          <p:nvPr>
            <p:ph type="sldNum" sz="quarter" idx="12"/>
          </p:nvPr>
        </p:nvSpPr>
        <p:spPr/>
        <p:txBody>
          <a:bodyPr/>
          <a:lstStyle/>
          <a:p>
            <a:fld id="{84B1BF43-2C03-4A9E-B9B8-62985743DB5C}" type="slidenum">
              <a:rPr lang="en-US" smtClean="0"/>
              <a:t>‹#›</a:t>
            </a:fld>
            <a:endParaRPr lang="en-US"/>
          </a:p>
        </p:txBody>
      </p:sp>
    </p:spTree>
    <p:extLst>
      <p:ext uri="{BB962C8B-B14F-4D97-AF65-F5344CB8AC3E}">
        <p14:creationId xmlns:p14="http://schemas.microsoft.com/office/powerpoint/2010/main" val="411615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EFB66-50F2-4322-AEB6-1A5BBA7967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25FF9BF-2DE8-4525-A4A1-897204E45E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E772D5-3D29-4A34-AE0C-E7DFAE8D3A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33349-F3A1-4A5E-8C69-1F50A8ABD765}" type="datetimeFigureOut">
              <a:rPr lang="en-US" smtClean="0"/>
              <a:t>9/17/2019</a:t>
            </a:fld>
            <a:endParaRPr lang="en-US"/>
          </a:p>
        </p:txBody>
      </p:sp>
      <p:sp>
        <p:nvSpPr>
          <p:cNvPr id="5" name="Footer Placeholder 4">
            <a:extLst>
              <a:ext uri="{FF2B5EF4-FFF2-40B4-BE49-F238E27FC236}">
                <a16:creationId xmlns:a16="http://schemas.microsoft.com/office/drawing/2014/main" id="{A55B3933-7F12-4FFF-A0B0-77015CB6B2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DEF941-4975-4030-B180-F2D7D14DC6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1BF43-2C03-4A9E-B9B8-62985743DB5C}" type="slidenum">
              <a:rPr lang="en-US" smtClean="0"/>
              <a:t>‹#›</a:t>
            </a:fld>
            <a:endParaRPr lang="en-US"/>
          </a:p>
        </p:txBody>
      </p:sp>
    </p:spTree>
    <p:extLst>
      <p:ext uri="{BB962C8B-B14F-4D97-AF65-F5344CB8AC3E}">
        <p14:creationId xmlns:p14="http://schemas.microsoft.com/office/powerpoint/2010/main" val="58953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gacities.com/LHForm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gacities.com/LHForm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gacities.com/LHForm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gacities.com/"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3CA7B-C223-455A-A493-60511155799B}"/>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AFB00AE6-0F31-491C-AB33-F066C636BF34}"/>
              </a:ext>
            </a:extLst>
          </p:cNvPr>
          <p:cNvSpPr>
            <a:spLocks noGrp="1"/>
          </p:cNvSpPr>
          <p:nvPr>
            <p:ph idx="1"/>
          </p:nvPr>
        </p:nvSpPr>
        <p:spPr/>
        <p:txBody>
          <a:bodyPr/>
          <a:lstStyle/>
          <a:p>
            <a:pPr marL="0" indent="0">
              <a:buNone/>
            </a:pPr>
            <a:r>
              <a:rPr lang="en-US" dirty="0"/>
              <a:t>This presentation is a general overview for the Designated Benefits Contact at Participating Employers.</a:t>
            </a:r>
          </a:p>
          <a:p>
            <a:pPr marL="0" indent="0">
              <a:buNone/>
            </a:pPr>
            <a:endParaRPr lang="en-US" dirty="0"/>
          </a:p>
          <a:p>
            <a:pPr marL="0" indent="0">
              <a:buNone/>
            </a:pPr>
            <a:r>
              <a:rPr lang="en-US" dirty="0"/>
              <a:t>The employee benefits offered through the Life &amp; Health Fund are described in the applicable Benefits Booklets and Schedules of Benefits posted at </a:t>
            </a:r>
            <a:r>
              <a:rPr lang="en-US" dirty="0">
                <a:solidFill>
                  <a:srgbClr val="00FF00"/>
                </a:solidFill>
                <a:hlinkClick r:id="rId2"/>
              </a:rPr>
              <a:t>www.gacities.com/LHForms</a:t>
            </a:r>
            <a:r>
              <a:rPr lang="en-US" dirty="0"/>
              <a:t>, and in the Participating Employer’s Declaration Statement (together, the “Plan Documents”). In the event of a conflict between this presentation and the Plan Documents, the terms of the Plan Documents control.</a:t>
            </a:r>
          </a:p>
          <a:p>
            <a:pPr marL="0" indent="0">
              <a:buNone/>
            </a:pPr>
            <a:endParaRPr lang="en-US" dirty="0"/>
          </a:p>
        </p:txBody>
      </p:sp>
    </p:spTree>
    <p:extLst>
      <p:ext uri="{BB962C8B-B14F-4D97-AF65-F5344CB8AC3E}">
        <p14:creationId xmlns:p14="http://schemas.microsoft.com/office/powerpoint/2010/main" val="395924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B14C-E857-4430-988F-2B593D0B1FC3}"/>
              </a:ext>
            </a:extLst>
          </p:cNvPr>
          <p:cNvSpPr>
            <a:spLocks noGrp="1"/>
          </p:cNvSpPr>
          <p:nvPr>
            <p:ph type="ctrTitle"/>
          </p:nvPr>
        </p:nvSpPr>
        <p:spPr>
          <a:xfrm>
            <a:off x="1524000" y="2376487"/>
            <a:ext cx="9144000" cy="1147763"/>
          </a:xfrm>
        </p:spPr>
        <p:txBody>
          <a:bodyPr>
            <a:normAutofit/>
          </a:bodyPr>
          <a:lstStyle/>
          <a:p>
            <a:r>
              <a:rPr lang="en-US" dirty="0"/>
              <a:t>HIPAA Privacy &amp; Security</a:t>
            </a:r>
          </a:p>
        </p:txBody>
      </p:sp>
    </p:spTree>
    <p:extLst>
      <p:ext uri="{BB962C8B-B14F-4D97-AF65-F5344CB8AC3E}">
        <p14:creationId xmlns:p14="http://schemas.microsoft.com/office/powerpoint/2010/main" val="3944262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2FE8-6440-4020-86F9-1191535A2C4F}"/>
              </a:ext>
            </a:extLst>
          </p:cNvPr>
          <p:cNvSpPr>
            <a:spLocks noGrp="1"/>
          </p:cNvSpPr>
          <p:nvPr>
            <p:ph type="title"/>
          </p:nvPr>
        </p:nvSpPr>
        <p:spPr/>
        <p:txBody>
          <a:bodyPr/>
          <a:lstStyle/>
          <a:p>
            <a:r>
              <a:rPr lang="en-US" dirty="0"/>
              <a:t>HIPAA &amp; Information Privacy &amp; Security</a:t>
            </a:r>
          </a:p>
        </p:txBody>
      </p:sp>
      <p:sp>
        <p:nvSpPr>
          <p:cNvPr id="3" name="Content Placeholder 2">
            <a:extLst>
              <a:ext uri="{FF2B5EF4-FFF2-40B4-BE49-F238E27FC236}">
                <a16:creationId xmlns:a16="http://schemas.microsoft.com/office/drawing/2014/main" id="{06CA4587-767F-46A1-9A01-E21F352F6C9B}"/>
              </a:ext>
            </a:extLst>
          </p:cNvPr>
          <p:cNvSpPr>
            <a:spLocks noGrp="1"/>
          </p:cNvSpPr>
          <p:nvPr>
            <p:ph sz="half" idx="1"/>
          </p:nvPr>
        </p:nvSpPr>
        <p:spPr/>
        <p:txBody>
          <a:bodyPr>
            <a:normAutofit fontScale="92500"/>
          </a:bodyPr>
          <a:lstStyle/>
          <a:p>
            <a:r>
              <a:rPr lang="en-US" sz="2700" dirty="0"/>
              <a:t>The GMEBS Health Plans offered by GMA </a:t>
            </a:r>
            <a:r>
              <a:rPr lang="en-US" sz="2700" u="sng" dirty="0"/>
              <a:t>must</a:t>
            </a:r>
            <a:r>
              <a:rPr lang="en-US" sz="2700" dirty="0"/>
              <a:t> comply with HIPAA.</a:t>
            </a:r>
          </a:p>
          <a:p>
            <a:r>
              <a:rPr lang="en-US" dirty="0"/>
              <a:t>As Program Administrator for the Plans, GMA assumes most of the burden of the stringent and complex legal responsibilities under HIPAA.</a:t>
            </a:r>
          </a:p>
          <a:p>
            <a:r>
              <a:rPr lang="en-US" dirty="0"/>
              <a:t>This allows PEs to be “Hands Off” in relation to PHI (Protected Health Information) and act on behalf of employees, not the Plan.</a:t>
            </a:r>
          </a:p>
          <a:p>
            <a:endParaRPr lang="en-US" dirty="0"/>
          </a:p>
        </p:txBody>
      </p:sp>
      <p:sp>
        <p:nvSpPr>
          <p:cNvPr id="4" name="Content Placeholder 3">
            <a:extLst>
              <a:ext uri="{FF2B5EF4-FFF2-40B4-BE49-F238E27FC236}">
                <a16:creationId xmlns:a16="http://schemas.microsoft.com/office/drawing/2014/main" id="{4769669B-917A-4D0F-916A-5E3ED185B4BC}"/>
              </a:ext>
            </a:extLst>
          </p:cNvPr>
          <p:cNvSpPr>
            <a:spLocks noGrp="1"/>
          </p:cNvSpPr>
          <p:nvPr>
            <p:ph sz="half" idx="2"/>
          </p:nvPr>
        </p:nvSpPr>
        <p:spPr/>
        <p:txBody>
          <a:bodyPr>
            <a:normAutofit fontScale="92500"/>
          </a:bodyPr>
          <a:lstStyle/>
          <a:p>
            <a:r>
              <a:rPr lang="en-US" dirty="0"/>
              <a:t>Because of this, </a:t>
            </a:r>
            <a:r>
              <a:rPr lang="en-US" dirty="0">
                <a:solidFill>
                  <a:srgbClr val="FFC000"/>
                </a:solidFill>
              </a:rPr>
              <a:t>YOU (Life and Health contact) are SPECIAL!</a:t>
            </a:r>
            <a:r>
              <a:rPr lang="en-US" dirty="0"/>
              <a:t> </a:t>
            </a:r>
          </a:p>
          <a:p>
            <a:r>
              <a:rPr lang="en-US" dirty="0"/>
              <a:t>GMA L&amp;H Staff may share </a:t>
            </a:r>
            <a:r>
              <a:rPr lang="en-US" b="1" dirty="0"/>
              <a:t>ONLY Enrollment &amp; Billing Information &amp; ONLY with </a:t>
            </a:r>
            <a:r>
              <a:rPr lang="en-US" b="1" dirty="0">
                <a:solidFill>
                  <a:srgbClr val="FFC000"/>
                </a:solidFill>
              </a:rPr>
              <a:t>Designated Benefits Contacts</a:t>
            </a:r>
          </a:p>
          <a:p>
            <a:r>
              <a:rPr lang="en-US" dirty="0"/>
              <a:t>Other disclosures require individual’s written Authorization or oral consent (if individual is present by phone)</a:t>
            </a:r>
          </a:p>
          <a:p>
            <a:endParaRPr lang="en-US" dirty="0"/>
          </a:p>
        </p:txBody>
      </p:sp>
    </p:spTree>
    <p:extLst>
      <p:ext uri="{BB962C8B-B14F-4D97-AF65-F5344CB8AC3E}">
        <p14:creationId xmlns:p14="http://schemas.microsoft.com/office/powerpoint/2010/main" val="428236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8405-410D-442A-8578-9B686E95F188}"/>
              </a:ext>
            </a:extLst>
          </p:cNvPr>
          <p:cNvSpPr>
            <a:spLocks noGrp="1"/>
          </p:cNvSpPr>
          <p:nvPr>
            <p:ph type="title"/>
          </p:nvPr>
        </p:nvSpPr>
        <p:spPr>
          <a:xfrm>
            <a:off x="762000" y="377825"/>
            <a:ext cx="10515600" cy="1325563"/>
          </a:xfrm>
        </p:spPr>
        <p:txBody>
          <a:bodyPr>
            <a:normAutofit fontScale="90000"/>
          </a:bodyPr>
          <a:lstStyle/>
          <a:p>
            <a:r>
              <a:rPr lang="en-US" dirty="0"/>
              <a:t>Helpers – Authorization Required </a:t>
            </a:r>
            <a:br>
              <a:rPr lang="en-US" dirty="0"/>
            </a:br>
            <a:r>
              <a:rPr lang="en-US" dirty="0"/>
              <a:t>(or oral consent of individual while present)</a:t>
            </a:r>
            <a:br>
              <a:rPr lang="en-US" dirty="0"/>
            </a:br>
            <a:endParaRPr lang="en-US" dirty="0"/>
          </a:p>
        </p:txBody>
      </p:sp>
      <p:sp>
        <p:nvSpPr>
          <p:cNvPr id="3" name="Content Placeholder 2">
            <a:extLst>
              <a:ext uri="{FF2B5EF4-FFF2-40B4-BE49-F238E27FC236}">
                <a16:creationId xmlns:a16="http://schemas.microsoft.com/office/drawing/2014/main" id="{E28E7304-056B-4F65-A5F2-6524AEEAFCE1}"/>
              </a:ext>
            </a:extLst>
          </p:cNvPr>
          <p:cNvSpPr>
            <a:spLocks noGrp="1"/>
          </p:cNvSpPr>
          <p:nvPr>
            <p:ph sz="half" idx="1"/>
          </p:nvPr>
        </p:nvSpPr>
        <p:spPr/>
        <p:txBody>
          <a:bodyPr>
            <a:noAutofit/>
          </a:bodyPr>
          <a:lstStyle/>
          <a:p>
            <a:pPr lvl="1"/>
            <a:r>
              <a:rPr lang="en-US" sz="3200" dirty="0"/>
              <a:t>Spouse</a:t>
            </a:r>
          </a:p>
          <a:p>
            <a:pPr lvl="1"/>
            <a:r>
              <a:rPr lang="en-US" sz="3200" dirty="0"/>
              <a:t>Partner</a:t>
            </a:r>
          </a:p>
          <a:p>
            <a:pPr lvl="1"/>
            <a:r>
              <a:rPr lang="en-US" sz="3200" dirty="0"/>
              <a:t>Adult child</a:t>
            </a:r>
          </a:p>
          <a:p>
            <a:pPr lvl="1"/>
            <a:r>
              <a:rPr lang="en-US" sz="3200" dirty="0"/>
              <a:t>Parent of adult</a:t>
            </a:r>
          </a:p>
          <a:p>
            <a:pPr lvl="1"/>
            <a:r>
              <a:rPr lang="en-US" sz="3200" dirty="0"/>
              <a:t>Parent of minor (for certain medical issues)</a:t>
            </a:r>
          </a:p>
          <a:p>
            <a:pPr lvl="1"/>
            <a:endParaRPr lang="en-US" sz="3200" dirty="0"/>
          </a:p>
        </p:txBody>
      </p:sp>
      <p:sp>
        <p:nvSpPr>
          <p:cNvPr id="4" name="Content Placeholder 3">
            <a:extLst>
              <a:ext uri="{FF2B5EF4-FFF2-40B4-BE49-F238E27FC236}">
                <a16:creationId xmlns:a16="http://schemas.microsoft.com/office/drawing/2014/main" id="{3E157409-1631-4BD5-A948-52904607721C}"/>
              </a:ext>
            </a:extLst>
          </p:cNvPr>
          <p:cNvSpPr>
            <a:spLocks noGrp="1"/>
          </p:cNvSpPr>
          <p:nvPr>
            <p:ph sz="half" idx="2"/>
          </p:nvPr>
        </p:nvSpPr>
        <p:spPr/>
        <p:txBody>
          <a:bodyPr>
            <a:normAutofit/>
          </a:bodyPr>
          <a:lstStyle/>
          <a:p>
            <a:pPr lvl="1"/>
            <a:r>
              <a:rPr lang="en-US" sz="3200" dirty="0"/>
              <a:t>Friend</a:t>
            </a:r>
          </a:p>
          <a:p>
            <a:pPr lvl="1"/>
            <a:r>
              <a:rPr lang="en-US" sz="3200" dirty="0"/>
              <a:t>Co-worker </a:t>
            </a:r>
          </a:p>
          <a:p>
            <a:pPr lvl="1"/>
            <a:r>
              <a:rPr lang="en-US" sz="3200" dirty="0"/>
              <a:t>Broker</a:t>
            </a:r>
          </a:p>
          <a:p>
            <a:pPr lvl="1"/>
            <a:r>
              <a:rPr lang="en-US" sz="3200" dirty="0"/>
              <a:t>Benefits Contact (for any information other than enrollment/billing)</a:t>
            </a:r>
          </a:p>
          <a:p>
            <a:endParaRPr lang="en-US" sz="2000" dirty="0"/>
          </a:p>
        </p:txBody>
      </p:sp>
      <p:sp>
        <p:nvSpPr>
          <p:cNvPr id="6" name="TextBox 5">
            <a:extLst>
              <a:ext uri="{FF2B5EF4-FFF2-40B4-BE49-F238E27FC236}">
                <a16:creationId xmlns:a16="http://schemas.microsoft.com/office/drawing/2014/main" id="{D488F27B-7F41-4A08-BDA7-83EEFD6D767B}"/>
              </a:ext>
            </a:extLst>
          </p:cNvPr>
          <p:cNvSpPr txBox="1"/>
          <p:nvPr/>
        </p:nvSpPr>
        <p:spPr>
          <a:xfrm>
            <a:off x="3638549" y="5244108"/>
            <a:ext cx="6648451" cy="923330"/>
          </a:xfrm>
          <a:prstGeom prst="rect">
            <a:avLst/>
          </a:prstGeom>
          <a:noFill/>
        </p:spPr>
        <p:txBody>
          <a:bodyPr wrap="square" rtlCol="0">
            <a:spAutoFit/>
          </a:bodyPr>
          <a:lstStyle/>
          <a:p>
            <a:pPr algn="ctr"/>
            <a:r>
              <a:rPr lang="en-US" dirty="0">
                <a:solidFill>
                  <a:schemeClr val="bg1"/>
                </a:solidFill>
              </a:rPr>
              <a:t>Authorization forms can be found under the Miscellaneous section – </a:t>
            </a:r>
            <a:r>
              <a:rPr lang="en-US" dirty="0">
                <a:solidFill>
                  <a:schemeClr val="bg1"/>
                </a:solidFill>
                <a:hlinkClick r:id="rId3"/>
              </a:rPr>
              <a:t>www.gacities.com/LHForms</a:t>
            </a:r>
            <a:r>
              <a:rPr lang="en-US" dirty="0">
                <a:solidFill>
                  <a:schemeClr val="bg1"/>
                </a:solidFill>
              </a:rPr>
              <a:t> </a:t>
            </a:r>
          </a:p>
          <a:p>
            <a:endParaRPr lang="en-US" dirty="0"/>
          </a:p>
        </p:txBody>
      </p:sp>
    </p:spTree>
    <p:extLst>
      <p:ext uri="{BB962C8B-B14F-4D97-AF65-F5344CB8AC3E}">
        <p14:creationId xmlns:p14="http://schemas.microsoft.com/office/powerpoint/2010/main" val="320469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49F079-17AC-44E8-B5C3-07C4E4BE8CBB}"/>
              </a:ext>
            </a:extLst>
          </p:cNvPr>
          <p:cNvSpPr/>
          <p:nvPr/>
        </p:nvSpPr>
        <p:spPr>
          <a:xfrm>
            <a:off x="925059" y="1239421"/>
            <a:ext cx="9756397" cy="4139595"/>
          </a:xfrm>
          <a:prstGeom prst="rect">
            <a:avLst/>
          </a:prstGeom>
        </p:spPr>
        <p:txBody>
          <a:bodyPr wrap="square">
            <a:spAutoFit/>
          </a:bodyPr>
          <a:lstStyle/>
          <a:p>
            <a:pPr lvl="1" algn="just">
              <a:tabLst>
                <a:tab pos="457200" algn="l"/>
                <a:tab pos="457200" algn="l"/>
              </a:tabLst>
            </a:pPr>
            <a:r>
              <a:rPr lang="en-US" sz="2800" dirty="0">
                <a:solidFill>
                  <a:srgbClr val="FFC000"/>
                </a:solidFill>
              </a:rPr>
              <a:t>YOU must secure confidential information!</a:t>
            </a:r>
          </a:p>
          <a:p>
            <a:pPr marR="0" lvl="1" algn="just">
              <a:spcBef>
                <a:spcPts val="0"/>
              </a:spcBef>
              <a:spcAft>
                <a:spcPts val="0"/>
              </a:spcAft>
              <a:tabLst>
                <a:tab pos="457200" algn="l"/>
                <a:tab pos="457200" algn="l"/>
              </a:tabLst>
            </a:pPr>
            <a:endParaRPr lang="en-US" sz="1100" u="sng" dirty="0">
              <a:solidFill>
                <a:schemeClr val="bg1"/>
              </a:solidFill>
              <a:ea typeface="Times New Roman" panose="02020603050405020304" pitchFamily="18" charset="0"/>
              <a:cs typeface="Times New Roman" panose="02020603050405020304" pitchFamily="18" charset="0"/>
            </a:endParaRPr>
          </a:p>
          <a:p>
            <a:pPr marR="0" lvl="1" algn="just">
              <a:spcBef>
                <a:spcPts val="0"/>
              </a:spcBef>
              <a:spcAft>
                <a:spcPts val="0"/>
              </a:spcAft>
              <a:tabLst>
                <a:tab pos="457200" algn="l"/>
                <a:tab pos="457200" algn="l"/>
              </a:tabLst>
            </a:pPr>
            <a:r>
              <a:rPr lang="en-US" sz="2800" u="sng" dirty="0">
                <a:solidFill>
                  <a:schemeClr val="bg1"/>
                </a:solidFill>
                <a:ea typeface="Times New Roman" panose="02020603050405020304" pitchFamily="18" charset="0"/>
                <a:cs typeface="Times New Roman" panose="02020603050405020304" pitchFamily="18" charset="0"/>
              </a:rPr>
              <a:t>From Participation Agreement:</a:t>
            </a:r>
          </a:p>
          <a:p>
            <a:pPr marL="914400" marR="0" lvl="1" indent="-457200" algn="just">
              <a:spcBef>
                <a:spcPts val="0"/>
              </a:spcBef>
              <a:spcAft>
                <a:spcPts val="0"/>
              </a:spcAft>
              <a:tabLst>
                <a:tab pos="457200" algn="l"/>
                <a:tab pos="914400" algn="l"/>
              </a:tabLst>
            </a:pPr>
            <a:r>
              <a:rPr lang="en-US" sz="2000" dirty="0">
                <a:solidFill>
                  <a:schemeClr val="bg1"/>
                </a:solidFill>
                <a:ea typeface="Times New Roman" panose="02020603050405020304" pitchFamily="18" charset="0"/>
                <a:cs typeface="Times New Roman" panose="02020603050405020304" pitchFamily="18" charset="0"/>
              </a:rPr>
              <a:t>Enrollment and Billing Information</a:t>
            </a:r>
          </a:p>
          <a:p>
            <a:pPr marL="914400" marR="0" lvl="1" indent="-457200" algn="just">
              <a:spcBef>
                <a:spcPts val="0"/>
              </a:spcBef>
              <a:spcAft>
                <a:spcPts val="0"/>
              </a:spcAft>
              <a:buFont typeface="Arial" panose="020B0604020202020204" pitchFamily="34" charset="0"/>
              <a:buChar char="•"/>
              <a:tabLst>
                <a:tab pos="457200" algn="l"/>
                <a:tab pos="914400" algn="l"/>
              </a:tabLst>
            </a:pPr>
            <a:r>
              <a:rPr lang="en-US" sz="2000" dirty="0">
                <a:solidFill>
                  <a:schemeClr val="bg1"/>
                </a:solidFill>
                <a:ea typeface="Times New Roman" panose="02020603050405020304" pitchFamily="18" charset="0"/>
                <a:cs typeface="Times New Roman" panose="02020603050405020304" pitchFamily="18" charset="0"/>
              </a:rPr>
              <a:t>The Participating Employer shall designate . . . the position of a contact or contacts for receipt of billing information and other information necessary for proper enrollment of eligible employees.  </a:t>
            </a:r>
          </a:p>
          <a:p>
            <a:pPr marL="914400" marR="0" lvl="1" indent="-457200" algn="just">
              <a:spcBef>
                <a:spcPts val="0"/>
              </a:spcBef>
              <a:spcAft>
                <a:spcPts val="0"/>
              </a:spcAft>
              <a:tabLst>
                <a:tab pos="457200" algn="l"/>
                <a:tab pos="914400" algn="l"/>
              </a:tabLst>
            </a:pPr>
            <a:endParaRPr lang="en-US" sz="1400" dirty="0">
              <a:solidFill>
                <a:schemeClr val="bg1"/>
              </a:solidFill>
              <a:ea typeface="Times New Roman" panose="02020603050405020304" pitchFamily="18" charset="0"/>
              <a:cs typeface="Times New Roman" panose="02020603050405020304" pitchFamily="18" charset="0"/>
            </a:endParaRPr>
          </a:p>
          <a:p>
            <a:pPr marL="914400" marR="0" lvl="1" indent="-457200" algn="just">
              <a:spcBef>
                <a:spcPts val="0"/>
              </a:spcBef>
              <a:spcAft>
                <a:spcPts val="0"/>
              </a:spcAft>
              <a:buFont typeface="Arial" panose="020B0604020202020204" pitchFamily="34" charset="0"/>
              <a:buChar char="•"/>
              <a:tabLst>
                <a:tab pos="457200" algn="l"/>
                <a:tab pos="914400" algn="l"/>
              </a:tabLst>
            </a:pPr>
            <a:r>
              <a:rPr lang="en-US" sz="2000" dirty="0">
                <a:solidFill>
                  <a:schemeClr val="bg1"/>
                </a:solidFill>
                <a:ea typeface="Times New Roman" panose="02020603050405020304" pitchFamily="18" charset="0"/>
                <a:cs typeface="Times New Roman" panose="02020603050405020304" pitchFamily="18" charset="0"/>
              </a:rPr>
              <a:t>The Participating Employer is solely responsible for ensuring that any designated contact properly secures this information and uses it only for permissible purposes.</a:t>
            </a:r>
          </a:p>
          <a:p>
            <a:pPr marL="914400" marR="0" lvl="1" indent="-457200" algn="just">
              <a:spcBef>
                <a:spcPts val="0"/>
              </a:spcBef>
              <a:spcAft>
                <a:spcPts val="0"/>
              </a:spcAft>
              <a:tabLst>
                <a:tab pos="457200" algn="l"/>
                <a:tab pos="914400" algn="l"/>
              </a:tabLst>
            </a:pPr>
            <a:endParaRPr lang="en-US" sz="1400" dirty="0">
              <a:solidFill>
                <a:schemeClr val="bg1"/>
              </a:solidFill>
              <a:ea typeface="Times New Roman" panose="02020603050405020304" pitchFamily="18" charset="0"/>
              <a:cs typeface="Times New Roman" panose="02020603050405020304" pitchFamily="18" charset="0"/>
            </a:endParaRPr>
          </a:p>
          <a:p>
            <a:pPr marL="914400" marR="0" lvl="1" indent="-457200" algn="just">
              <a:spcBef>
                <a:spcPts val="0"/>
              </a:spcBef>
              <a:spcAft>
                <a:spcPts val="0"/>
              </a:spcAft>
              <a:buFont typeface="Arial" panose="020B0604020202020204" pitchFamily="34" charset="0"/>
              <a:buChar char="•"/>
              <a:tabLst>
                <a:tab pos="457200" algn="l"/>
                <a:tab pos="914400" algn="l"/>
              </a:tabLst>
            </a:pPr>
            <a:r>
              <a:rPr lang="en-US" sz="2000" dirty="0">
                <a:solidFill>
                  <a:schemeClr val="bg1"/>
                </a:solidFill>
                <a:ea typeface="Times New Roman" panose="02020603050405020304" pitchFamily="18" charset="0"/>
                <a:cs typeface="Times New Roman" panose="02020603050405020304" pitchFamily="18" charset="0"/>
              </a:rPr>
              <a:t> The Participating Employer agrees to promptly notify the Program Administrator if a designated contact is no longer authorized to receive this sensitive information.  </a:t>
            </a:r>
          </a:p>
        </p:txBody>
      </p:sp>
      <p:sp>
        <p:nvSpPr>
          <p:cNvPr id="4" name="Title 1">
            <a:extLst>
              <a:ext uri="{FF2B5EF4-FFF2-40B4-BE49-F238E27FC236}">
                <a16:creationId xmlns:a16="http://schemas.microsoft.com/office/drawing/2014/main" id="{9B993F39-245F-44FB-BFFE-8AEB09F7F630}"/>
              </a:ext>
            </a:extLst>
          </p:cNvPr>
          <p:cNvSpPr txBox="1">
            <a:spLocks/>
          </p:cNvSpPr>
          <p:nvPr/>
        </p:nvSpPr>
        <p:spPr>
          <a:xfrm>
            <a:off x="751341" y="461773"/>
            <a:ext cx="10515600" cy="911225"/>
          </a:xfrm>
          <a:prstGeom prst="rect">
            <a:avLst/>
          </a:prstGeom>
        </p:spPr>
        <p:txBody>
          <a:bodyPr/>
          <a:lstStyle>
            <a:lvl1pPr algn="ctr" defTabSz="914400" rtl="0" eaLnBrk="1" latinLnBrk="0" hangingPunct="1">
              <a:lnSpc>
                <a:spcPct val="90000"/>
              </a:lnSpc>
              <a:spcBef>
                <a:spcPct val="0"/>
              </a:spcBef>
              <a:buNone/>
              <a:defRPr sz="4400" b="1" kern="1200">
                <a:solidFill>
                  <a:schemeClr val="bg1"/>
                </a:solidFill>
                <a:latin typeface="Calibri" panose="020F0502020204030204" pitchFamily="34" charset="0"/>
                <a:ea typeface="+mj-ea"/>
                <a:cs typeface="Calibri" panose="020F0502020204030204" pitchFamily="34" charset="0"/>
              </a:defRPr>
            </a:lvl1pPr>
          </a:lstStyle>
          <a:p>
            <a:r>
              <a:rPr lang="en-US" dirty="0"/>
              <a:t>HIPAA &amp; Information Privacy &amp; Security</a:t>
            </a:r>
          </a:p>
        </p:txBody>
      </p:sp>
      <p:sp>
        <p:nvSpPr>
          <p:cNvPr id="2" name="TextBox 1">
            <a:extLst>
              <a:ext uri="{FF2B5EF4-FFF2-40B4-BE49-F238E27FC236}">
                <a16:creationId xmlns:a16="http://schemas.microsoft.com/office/drawing/2014/main" id="{5E61EF4B-DF22-46E7-A298-0C0BAC1D5ED0}"/>
              </a:ext>
            </a:extLst>
          </p:cNvPr>
          <p:cNvSpPr txBox="1"/>
          <p:nvPr/>
        </p:nvSpPr>
        <p:spPr>
          <a:xfrm>
            <a:off x="3686174" y="5379016"/>
            <a:ext cx="6995281" cy="646331"/>
          </a:xfrm>
          <a:prstGeom prst="rect">
            <a:avLst/>
          </a:prstGeom>
          <a:noFill/>
        </p:spPr>
        <p:txBody>
          <a:bodyPr wrap="square" rtlCol="0">
            <a:spAutoFit/>
          </a:bodyPr>
          <a:lstStyle/>
          <a:p>
            <a:pPr algn="ctr"/>
            <a:r>
              <a:rPr lang="en-US" dirty="0">
                <a:solidFill>
                  <a:srgbClr val="FFC000"/>
                </a:solidFill>
              </a:rPr>
              <a:t>GMA is committed to protecting the Personal &amp; Private Health Information of your employees!</a:t>
            </a:r>
          </a:p>
        </p:txBody>
      </p:sp>
    </p:spTree>
    <p:extLst>
      <p:ext uri="{BB962C8B-B14F-4D97-AF65-F5344CB8AC3E}">
        <p14:creationId xmlns:p14="http://schemas.microsoft.com/office/powerpoint/2010/main" val="186068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2FE8-6440-4020-86F9-1191535A2C4F}"/>
              </a:ext>
            </a:extLst>
          </p:cNvPr>
          <p:cNvSpPr>
            <a:spLocks noGrp="1"/>
          </p:cNvSpPr>
          <p:nvPr>
            <p:ph type="title"/>
          </p:nvPr>
        </p:nvSpPr>
        <p:spPr/>
        <p:txBody>
          <a:bodyPr/>
          <a:lstStyle/>
          <a:p>
            <a:r>
              <a:rPr lang="en-US" dirty="0"/>
              <a:t>Information Privacy &amp; Security</a:t>
            </a:r>
          </a:p>
        </p:txBody>
      </p:sp>
      <p:sp>
        <p:nvSpPr>
          <p:cNvPr id="3" name="Content Placeholder 2">
            <a:extLst>
              <a:ext uri="{FF2B5EF4-FFF2-40B4-BE49-F238E27FC236}">
                <a16:creationId xmlns:a16="http://schemas.microsoft.com/office/drawing/2014/main" id="{06CA4587-767F-46A1-9A01-E21F352F6C9B}"/>
              </a:ext>
            </a:extLst>
          </p:cNvPr>
          <p:cNvSpPr>
            <a:spLocks noGrp="1"/>
          </p:cNvSpPr>
          <p:nvPr>
            <p:ph sz="half" idx="1"/>
          </p:nvPr>
        </p:nvSpPr>
        <p:spPr>
          <a:xfrm>
            <a:off x="838201" y="1330325"/>
            <a:ext cx="5181600" cy="4667250"/>
          </a:xfrm>
        </p:spPr>
        <p:txBody>
          <a:bodyPr>
            <a:normAutofit/>
          </a:bodyPr>
          <a:lstStyle/>
          <a:p>
            <a:endParaRPr lang="en-US" dirty="0"/>
          </a:p>
          <a:p>
            <a:r>
              <a:rPr lang="en-US" dirty="0"/>
              <a:t>Life &amp; Health contact</a:t>
            </a:r>
          </a:p>
          <a:p>
            <a:pPr lvl="1"/>
            <a:r>
              <a:rPr lang="en-US" dirty="0"/>
              <a:t>Adding a secondary contact</a:t>
            </a:r>
          </a:p>
          <a:p>
            <a:pPr lvl="1"/>
            <a:r>
              <a:rPr lang="en-US" dirty="0"/>
              <a:t>Changing the contact</a:t>
            </a:r>
          </a:p>
          <a:p>
            <a:r>
              <a:rPr lang="en-US" dirty="0"/>
              <a:t>When calling identify yourself as the Life &amp; Health contact so we can confirm</a:t>
            </a:r>
          </a:p>
          <a:p>
            <a:r>
              <a:rPr lang="en-US" dirty="0"/>
              <a:t>ACA Report that is sent to you requires confirmation of role</a:t>
            </a:r>
          </a:p>
          <a:p>
            <a:pPr lvl="1"/>
            <a:endParaRPr lang="en-US" dirty="0"/>
          </a:p>
        </p:txBody>
      </p:sp>
      <p:sp>
        <p:nvSpPr>
          <p:cNvPr id="4" name="Content Placeholder 3">
            <a:extLst>
              <a:ext uri="{FF2B5EF4-FFF2-40B4-BE49-F238E27FC236}">
                <a16:creationId xmlns:a16="http://schemas.microsoft.com/office/drawing/2014/main" id="{CB488600-0C7A-4662-913E-E9BFC5F277F1}"/>
              </a:ext>
            </a:extLst>
          </p:cNvPr>
          <p:cNvSpPr>
            <a:spLocks noGrp="1"/>
          </p:cNvSpPr>
          <p:nvPr>
            <p:ph sz="half" idx="2"/>
          </p:nvPr>
        </p:nvSpPr>
        <p:spPr>
          <a:xfrm>
            <a:off x="6172200" y="1825625"/>
            <a:ext cx="5181600" cy="4667250"/>
          </a:xfrm>
        </p:spPr>
        <p:txBody>
          <a:bodyPr>
            <a:normAutofit/>
          </a:bodyPr>
          <a:lstStyle/>
          <a:p>
            <a:r>
              <a:rPr lang="en-US" dirty="0"/>
              <a:t>Always send forms and documents and information about individuals securely</a:t>
            </a:r>
          </a:p>
          <a:p>
            <a:pPr lvl="1"/>
            <a:r>
              <a:rPr lang="en-US" dirty="0"/>
              <a:t>Reply to a Secure Email from GMA – Subject Line should read Re: SECURE: _______</a:t>
            </a:r>
          </a:p>
          <a:p>
            <a:pPr lvl="1"/>
            <a:r>
              <a:rPr lang="en-US" dirty="0"/>
              <a:t>Fax to L&amp;H #</a:t>
            </a:r>
          </a:p>
          <a:p>
            <a:pPr lvl="1"/>
            <a:r>
              <a:rPr lang="en-US" dirty="0"/>
              <a:t>U.S. Mail, ATTN GMA Life &amp; Health</a:t>
            </a:r>
          </a:p>
          <a:p>
            <a:pPr lvl="1"/>
            <a:r>
              <a:rPr lang="en-US" i="1" dirty="0">
                <a:solidFill>
                  <a:srgbClr val="00FF00"/>
                </a:solidFill>
              </a:rPr>
              <a:t>*NEW* </a:t>
            </a:r>
            <a:r>
              <a:rPr lang="en-US" dirty="0"/>
              <a:t>Upload to the new GMA PEP (Participating Employer Portal)</a:t>
            </a:r>
          </a:p>
        </p:txBody>
      </p:sp>
    </p:spTree>
    <p:extLst>
      <p:ext uri="{BB962C8B-B14F-4D97-AF65-F5344CB8AC3E}">
        <p14:creationId xmlns:p14="http://schemas.microsoft.com/office/powerpoint/2010/main" val="237587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B14C-E857-4430-988F-2B593D0B1FC3}"/>
              </a:ext>
            </a:extLst>
          </p:cNvPr>
          <p:cNvSpPr>
            <a:spLocks noGrp="1"/>
          </p:cNvSpPr>
          <p:nvPr>
            <p:ph type="ctrTitle"/>
          </p:nvPr>
        </p:nvSpPr>
        <p:spPr>
          <a:xfrm>
            <a:off x="1524000" y="2376487"/>
            <a:ext cx="9144000" cy="1147763"/>
          </a:xfrm>
        </p:spPr>
        <p:txBody>
          <a:bodyPr>
            <a:normAutofit/>
          </a:bodyPr>
          <a:lstStyle/>
          <a:p>
            <a:r>
              <a:rPr lang="en-US" dirty="0"/>
              <a:t>What’s New - 2020</a:t>
            </a:r>
          </a:p>
        </p:txBody>
      </p:sp>
    </p:spTree>
    <p:extLst>
      <p:ext uri="{BB962C8B-B14F-4D97-AF65-F5344CB8AC3E}">
        <p14:creationId xmlns:p14="http://schemas.microsoft.com/office/powerpoint/2010/main" val="235080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9C82-B699-4B93-A931-43443F4D651E}"/>
              </a:ext>
            </a:extLst>
          </p:cNvPr>
          <p:cNvSpPr>
            <a:spLocks noGrp="1"/>
          </p:cNvSpPr>
          <p:nvPr>
            <p:ph type="title"/>
          </p:nvPr>
        </p:nvSpPr>
        <p:spPr/>
        <p:txBody>
          <a:bodyPr/>
          <a:lstStyle/>
          <a:p>
            <a:r>
              <a:rPr lang="en-US" dirty="0"/>
              <a:t>New 2020</a:t>
            </a:r>
          </a:p>
        </p:txBody>
      </p:sp>
      <p:sp>
        <p:nvSpPr>
          <p:cNvPr id="3" name="Content Placeholder 2">
            <a:extLst>
              <a:ext uri="{FF2B5EF4-FFF2-40B4-BE49-F238E27FC236}">
                <a16:creationId xmlns:a16="http://schemas.microsoft.com/office/drawing/2014/main" id="{8DD6DAA0-B265-42A1-8301-D2F7ED9749D0}"/>
              </a:ext>
            </a:extLst>
          </p:cNvPr>
          <p:cNvSpPr>
            <a:spLocks noGrp="1"/>
          </p:cNvSpPr>
          <p:nvPr>
            <p:ph sz="half" idx="1"/>
          </p:nvPr>
        </p:nvSpPr>
        <p:spPr/>
        <p:txBody>
          <a:bodyPr>
            <a:normAutofit lnSpcReduction="10000"/>
          </a:bodyPr>
          <a:lstStyle/>
          <a:p>
            <a:r>
              <a:rPr lang="en-US" dirty="0"/>
              <a:t>Renewal Rate letters were distributed for 2020 in August and go into effect 1/1/2020.  Any increases in premium rates will be for </a:t>
            </a:r>
            <a:r>
              <a:rPr lang="en-US" u="sng" dirty="0"/>
              <a:t>medical coverages only</a:t>
            </a:r>
            <a:r>
              <a:rPr lang="en-US" dirty="0"/>
              <a:t>.  </a:t>
            </a:r>
          </a:p>
          <a:p>
            <a:r>
              <a:rPr lang="en-US" dirty="0"/>
              <a:t>NO plan design changes for Medical plans. Current deductibles, co-pays, co-insurance, etc. will remain unchanged. </a:t>
            </a:r>
          </a:p>
        </p:txBody>
      </p:sp>
      <p:sp>
        <p:nvSpPr>
          <p:cNvPr id="4" name="Content Placeholder 3">
            <a:extLst>
              <a:ext uri="{FF2B5EF4-FFF2-40B4-BE49-F238E27FC236}">
                <a16:creationId xmlns:a16="http://schemas.microsoft.com/office/drawing/2014/main" id="{2F0A3ABD-EC3D-4C6A-BCC7-EECDA16D5A0B}"/>
              </a:ext>
            </a:extLst>
          </p:cNvPr>
          <p:cNvSpPr>
            <a:spLocks noGrp="1"/>
          </p:cNvSpPr>
          <p:nvPr>
            <p:ph sz="half" idx="2"/>
          </p:nvPr>
        </p:nvSpPr>
        <p:spPr/>
        <p:txBody>
          <a:bodyPr>
            <a:normAutofit lnSpcReduction="10000"/>
          </a:bodyPr>
          <a:lstStyle/>
          <a:p>
            <a:r>
              <a:rPr lang="en-US" dirty="0"/>
              <a:t>NEW Medical Plan option available:  POS 80/60 $3000 deductible</a:t>
            </a:r>
          </a:p>
          <a:p>
            <a:r>
              <a:rPr lang="en-US" dirty="0"/>
              <a:t>Dental premiums will remain unchanged. </a:t>
            </a:r>
          </a:p>
          <a:p>
            <a:r>
              <a:rPr lang="en-US" dirty="0"/>
              <a:t>NO plan design changes for the Dental plans.  Current deductibles, co-insurance, etc. will remain unchanged. </a:t>
            </a:r>
          </a:p>
        </p:txBody>
      </p:sp>
    </p:spTree>
    <p:extLst>
      <p:ext uri="{BB962C8B-B14F-4D97-AF65-F5344CB8AC3E}">
        <p14:creationId xmlns:p14="http://schemas.microsoft.com/office/powerpoint/2010/main" val="67385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9C82-B699-4B93-A931-43443F4D651E}"/>
              </a:ext>
            </a:extLst>
          </p:cNvPr>
          <p:cNvSpPr>
            <a:spLocks noGrp="1"/>
          </p:cNvSpPr>
          <p:nvPr>
            <p:ph type="title"/>
          </p:nvPr>
        </p:nvSpPr>
        <p:spPr/>
        <p:txBody>
          <a:bodyPr/>
          <a:lstStyle/>
          <a:p>
            <a:r>
              <a:rPr lang="en-US" dirty="0"/>
              <a:t>New 2020</a:t>
            </a:r>
          </a:p>
        </p:txBody>
      </p:sp>
      <p:sp>
        <p:nvSpPr>
          <p:cNvPr id="3" name="Content Placeholder 2">
            <a:extLst>
              <a:ext uri="{FF2B5EF4-FFF2-40B4-BE49-F238E27FC236}">
                <a16:creationId xmlns:a16="http://schemas.microsoft.com/office/drawing/2014/main" id="{8DD6DAA0-B265-42A1-8301-D2F7ED9749D0}"/>
              </a:ext>
            </a:extLst>
          </p:cNvPr>
          <p:cNvSpPr>
            <a:spLocks noGrp="1"/>
          </p:cNvSpPr>
          <p:nvPr>
            <p:ph idx="1"/>
          </p:nvPr>
        </p:nvSpPr>
        <p:spPr>
          <a:xfrm>
            <a:off x="838200" y="1690688"/>
            <a:ext cx="10515600" cy="4486275"/>
          </a:xfrm>
        </p:spPr>
        <p:txBody>
          <a:bodyPr>
            <a:normAutofit/>
          </a:bodyPr>
          <a:lstStyle/>
          <a:p>
            <a:r>
              <a:rPr lang="en-US" dirty="0"/>
              <a:t>Vision Plan is now available</a:t>
            </a:r>
          </a:p>
          <a:p>
            <a:pPr lvl="1"/>
            <a:r>
              <a:rPr lang="en-US" dirty="0"/>
              <a:t>GMA implemented the Anthem Blue View Vision plan in April 2019</a:t>
            </a:r>
          </a:p>
          <a:p>
            <a:pPr lvl="1"/>
            <a:r>
              <a:rPr lang="en-US" dirty="0"/>
              <a:t>Competitively priced option with $180 frame or contact allowance</a:t>
            </a:r>
          </a:p>
          <a:p>
            <a:pPr lvl="1"/>
            <a:r>
              <a:rPr lang="en-US" dirty="0"/>
              <a:t>If interested, a newly executed Declaration Page is required to add this option for 1/1/2020.</a:t>
            </a:r>
          </a:p>
          <a:p>
            <a:pPr marL="457200" lvl="1" indent="0">
              <a:buNone/>
            </a:pPr>
            <a:endParaRPr lang="en-US" sz="1050" dirty="0"/>
          </a:p>
          <a:p>
            <a:pPr marL="0" indent="0">
              <a:buNone/>
            </a:pPr>
            <a:r>
              <a:rPr lang="en-US" dirty="0"/>
              <a:t>Reminder -  Our network and carriers currently and for 2020 are:</a:t>
            </a:r>
          </a:p>
          <a:p>
            <a:pPr lvl="1"/>
            <a:r>
              <a:rPr lang="en-US" dirty="0"/>
              <a:t>Anthem, Inc (formerly Blue Cross Blue Shield of Georgia) – Medical &amp; Vision</a:t>
            </a:r>
          </a:p>
          <a:p>
            <a:pPr lvl="1"/>
            <a:r>
              <a:rPr lang="en-US" dirty="0"/>
              <a:t>Aetna – Prescription Benefit Manager </a:t>
            </a:r>
          </a:p>
          <a:p>
            <a:pPr lvl="1"/>
            <a:r>
              <a:rPr lang="en-US" dirty="0"/>
              <a:t>Delta Dental - Dental</a:t>
            </a:r>
          </a:p>
          <a:p>
            <a:pPr lvl="1"/>
            <a:endParaRPr lang="en-US" dirty="0"/>
          </a:p>
        </p:txBody>
      </p:sp>
    </p:spTree>
    <p:extLst>
      <p:ext uri="{BB962C8B-B14F-4D97-AF65-F5344CB8AC3E}">
        <p14:creationId xmlns:p14="http://schemas.microsoft.com/office/powerpoint/2010/main" val="1321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572A-892D-42B2-B212-F5E72DE318A3}"/>
              </a:ext>
            </a:extLst>
          </p:cNvPr>
          <p:cNvSpPr>
            <a:spLocks noGrp="1"/>
          </p:cNvSpPr>
          <p:nvPr>
            <p:ph type="title"/>
          </p:nvPr>
        </p:nvSpPr>
        <p:spPr/>
        <p:txBody>
          <a:bodyPr/>
          <a:lstStyle/>
          <a:p>
            <a:r>
              <a:rPr lang="en-US" dirty="0"/>
              <a:t>New 2020</a:t>
            </a:r>
          </a:p>
        </p:txBody>
      </p:sp>
      <p:sp>
        <p:nvSpPr>
          <p:cNvPr id="3" name="Content Placeholder 2">
            <a:extLst>
              <a:ext uri="{FF2B5EF4-FFF2-40B4-BE49-F238E27FC236}">
                <a16:creationId xmlns:a16="http://schemas.microsoft.com/office/drawing/2014/main" id="{02151984-645E-40FE-B7A9-09E1805DA6A3}"/>
              </a:ext>
            </a:extLst>
          </p:cNvPr>
          <p:cNvSpPr>
            <a:spLocks noGrp="1"/>
          </p:cNvSpPr>
          <p:nvPr>
            <p:ph idx="1"/>
          </p:nvPr>
        </p:nvSpPr>
        <p:spPr>
          <a:xfrm>
            <a:off x="838200" y="1690689"/>
            <a:ext cx="10515600" cy="4319694"/>
          </a:xfrm>
        </p:spPr>
        <p:txBody>
          <a:bodyPr>
            <a:normAutofit fontScale="77500" lnSpcReduction="20000"/>
          </a:bodyPr>
          <a:lstStyle/>
          <a:p>
            <a:pPr marL="0" indent="0">
              <a:buNone/>
            </a:pPr>
            <a:r>
              <a:rPr lang="en-US" sz="2600" u="sng" dirty="0"/>
              <a:t>Anthem Items</a:t>
            </a:r>
            <a:r>
              <a:rPr lang="en-US" sz="2600" dirty="0"/>
              <a:t>:</a:t>
            </a:r>
          </a:p>
          <a:p>
            <a:r>
              <a:rPr lang="en-US" sz="2600" dirty="0"/>
              <a:t>Anthem’s new app – Sydney</a:t>
            </a:r>
          </a:p>
          <a:p>
            <a:r>
              <a:rPr lang="en-US" sz="2600" dirty="0"/>
              <a:t>Live Health Online – No fee for GMEBS members</a:t>
            </a:r>
          </a:p>
          <a:p>
            <a:r>
              <a:rPr lang="en-US" sz="2600" dirty="0"/>
              <a:t>Northeast Georgia Health System – Negotiations for October 1</a:t>
            </a:r>
            <a:r>
              <a:rPr lang="en-US" sz="2600" baseline="30000" dirty="0"/>
              <a:t>st</a:t>
            </a:r>
            <a:endParaRPr lang="en-US" sz="2600" dirty="0"/>
          </a:p>
          <a:p>
            <a:pPr marL="0" indent="0">
              <a:buNone/>
            </a:pPr>
            <a:endParaRPr lang="en-US" sz="800" dirty="0"/>
          </a:p>
          <a:p>
            <a:pPr marL="0" indent="0">
              <a:buNone/>
            </a:pPr>
            <a:r>
              <a:rPr lang="en-US" sz="2600" u="sng" dirty="0"/>
              <a:t>Aetna Items</a:t>
            </a:r>
            <a:r>
              <a:rPr lang="en-US" sz="2600" dirty="0"/>
              <a:t>:</a:t>
            </a:r>
          </a:p>
          <a:p>
            <a:r>
              <a:rPr lang="en-US" sz="2600" dirty="0"/>
              <a:t>Aetna &amp; CVS –  PBM services merged to provide better services and discounts</a:t>
            </a:r>
          </a:p>
          <a:p>
            <a:pPr lvl="1"/>
            <a:r>
              <a:rPr lang="en-US" sz="2600" dirty="0"/>
              <a:t>Mail Order through Aetna or at a CVS pharmacy near you.  Employees &amp; the plan can reduce costs.</a:t>
            </a:r>
          </a:p>
          <a:p>
            <a:r>
              <a:rPr lang="en-US" sz="2600" dirty="0"/>
              <a:t>Quarterly Notice of Changes </a:t>
            </a:r>
          </a:p>
          <a:p>
            <a:pPr lvl="1"/>
            <a:r>
              <a:rPr lang="en-US" sz="2600" dirty="0"/>
              <a:t>Customized letters regarding formulary changes, prior authorization requirements, etc.</a:t>
            </a:r>
          </a:p>
          <a:p>
            <a:pPr lvl="1"/>
            <a:r>
              <a:rPr lang="en-US" sz="2600" dirty="0"/>
              <a:t>This may include any annual overall changes to the current formulary</a:t>
            </a:r>
          </a:p>
          <a:p>
            <a:pPr marL="457200" lvl="1" indent="0">
              <a:buNone/>
            </a:pPr>
            <a:endParaRPr lang="en-US" sz="1100" dirty="0"/>
          </a:p>
          <a:p>
            <a:pPr marL="0" indent="0">
              <a:buNone/>
            </a:pPr>
            <a:r>
              <a:rPr lang="en-US" sz="2300" dirty="0"/>
              <a:t>Reminder - Medical/Dental/Vision only (Open Enrollment does not apply for Life or STD)</a:t>
            </a:r>
          </a:p>
        </p:txBody>
      </p:sp>
      <p:pic>
        <p:nvPicPr>
          <p:cNvPr id="5" name="Picture 4">
            <a:extLst>
              <a:ext uri="{FF2B5EF4-FFF2-40B4-BE49-F238E27FC236}">
                <a16:creationId xmlns:a16="http://schemas.microsoft.com/office/drawing/2014/main" id="{B5DA5EB0-540B-4DA7-B9BF-779E4BB1D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4469" y="1700552"/>
            <a:ext cx="3359331" cy="1708625"/>
          </a:xfrm>
          <a:prstGeom prst="rect">
            <a:avLst/>
          </a:prstGeom>
          <a:effectLst>
            <a:softEdge rad="63500"/>
          </a:effectLst>
        </p:spPr>
      </p:pic>
    </p:spTree>
    <p:extLst>
      <p:ext uri="{BB962C8B-B14F-4D97-AF65-F5344CB8AC3E}">
        <p14:creationId xmlns:p14="http://schemas.microsoft.com/office/powerpoint/2010/main" val="358210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572A-892D-42B2-B212-F5E72DE318A3}"/>
              </a:ext>
            </a:extLst>
          </p:cNvPr>
          <p:cNvSpPr>
            <a:spLocks noGrp="1"/>
          </p:cNvSpPr>
          <p:nvPr>
            <p:ph type="title"/>
          </p:nvPr>
        </p:nvSpPr>
        <p:spPr/>
        <p:txBody>
          <a:bodyPr/>
          <a:lstStyle/>
          <a:p>
            <a:r>
              <a:rPr lang="en-US" dirty="0"/>
              <a:t>New 2020</a:t>
            </a:r>
          </a:p>
        </p:txBody>
      </p:sp>
      <p:sp>
        <p:nvSpPr>
          <p:cNvPr id="3" name="Content Placeholder 2">
            <a:extLst>
              <a:ext uri="{FF2B5EF4-FFF2-40B4-BE49-F238E27FC236}">
                <a16:creationId xmlns:a16="http://schemas.microsoft.com/office/drawing/2014/main" id="{02151984-645E-40FE-B7A9-09E1805DA6A3}"/>
              </a:ext>
            </a:extLst>
          </p:cNvPr>
          <p:cNvSpPr>
            <a:spLocks noGrp="1"/>
          </p:cNvSpPr>
          <p:nvPr>
            <p:ph idx="1"/>
          </p:nvPr>
        </p:nvSpPr>
        <p:spPr>
          <a:xfrm>
            <a:off x="3487918" y="1690688"/>
            <a:ext cx="7865882" cy="4319694"/>
          </a:xfrm>
        </p:spPr>
        <p:txBody>
          <a:bodyPr>
            <a:normAutofit fontScale="92500" lnSpcReduction="10000"/>
          </a:bodyPr>
          <a:lstStyle/>
          <a:p>
            <a:pPr marL="0" indent="0">
              <a:buNone/>
            </a:pPr>
            <a:r>
              <a:rPr lang="en-US" sz="2600" u="sng" dirty="0"/>
              <a:t>Paper Reduction and Open Enrollment Materials</a:t>
            </a:r>
          </a:p>
          <a:p>
            <a:r>
              <a:rPr lang="en-US" sz="2600" dirty="0"/>
              <a:t>Updated website and availability of all plan documents</a:t>
            </a:r>
          </a:p>
          <a:p>
            <a:r>
              <a:rPr lang="en-US" sz="2600" dirty="0"/>
              <a:t>Participant Employer Portal (PEP)</a:t>
            </a:r>
          </a:p>
          <a:p>
            <a:pPr marL="0" indent="0">
              <a:buNone/>
            </a:pPr>
            <a:endParaRPr lang="en-US" sz="1600" dirty="0"/>
          </a:p>
          <a:p>
            <a:pPr marL="0" indent="0">
              <a:buNone/>
            </a:pPr>
            <a:r>
              <a:rPr lang="en-US" sz="2600" dirty="0"/>
              <a:t>GMA will not be mailing documents to your active and enrolled employees for Open Enrollment 2019.   Employers will need to distribute per the Employer Instructions the required Open Enrollment materials to both eligible and enrolled employees and eligible but not enrolled employees.</a:t>
            </a:r>
          </a:p>
          <a:p>
            <a:pPr marL="0" indent="0">
              <a:buNone/>
            </a:pPr>
            <a:endParaRPr lang="en-US" sz="800" dirty="0"/>
          </a:p>
          <a:p>
            <a:pPr marL="0" indent="0">
              <a:buNone/>
            </a:pPr>
            <a:r>
              <a:rPr lang="en-US" sz="2600" dirty="0"/>
              <a:t>GMA will continue to mail Open Enrollment materials to COBRA participants and any Retirees.</a:t>
            </a:r>
          </a:p>
        </p:txBody>
      </p:sp>
      <p:pic>
        <p:nvPicPr>
          <p:cNvPr id="5" name="Picture 4">
            <a:extLst>
              <a:ext uri="{FF2B5EF4-FFF2-40B4-BE49-F238E27FC236}">
                <a16:creationId xmlns:a16="http://schemas.microsoft.com/office/drawing/2014/main" id="{F3476028-FA4A-4006-A2FB-31D073946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2215300"/>
            <a:ext cx="2466197" cy="2809970"/>
          </a:xfrm>
          <a:prstGeom prst="rect">
            <a:avLst/>
          </a:prstGeom>
          <a:effectLst>
            <a:softEdge rad="63500"/>
          </a:effectLst>
        </p:spPr>
      </p:pic>
    </p:spTree>
    <p:extLst>
      <p:ext uri="{BB962C8B-B14F-4D97-AF65-F5344CB8AC3E}">
        <p14:creationId xmlns:p14="http://schemas.microsoft.com/office/powerpoint/2010/main" val="126263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B14C-E857-4430-988F-2B593D0B1FC3}"/>
              </a:ext>
            </a:extLst>
          </p:cNvPr>
          <p:cNvSpPr>
            <a:spLocks noGrp="1"/>
          </p:cNvSpPr>
          <p:nvPr>
            <p:ph type="ctrTitle"/>
          </p:nvPr>
        </p:nvSpPr>
        <p:spPr/>
        <p:txBody>
          <a:bodyPr/>
          <a:lstStyle/>
          <a:p>
            <a:r>
              <a:rPr lang="en-US" dirty="0"/>
              <a:t>Getting ready for </a:t>
            </a:r>
            <a:br>
              <a:rPr lang="en-US" dirty="0"/>
            </a:br>
            <a:r>
              <a:rPr lang="en-US" dirty="0"/>
              <a:t>Open Enrollment</a:t>
            </a:r>
          </a:p>
        </p:txBody>
      </p:sp>
      <p:sp>
        <p:nvSpPr>
          <p:cNvPr id="3" name="Subtitle 2">
            <a:extLst>
              <a:ext uri="{FF2B5EF4-FFF2-40B4-BE49-F238E27FC236}">
                <a16:creationId xmlns:a16="http://schemas.microsoft.com/office/drawing/2014/main" id="{F17CB763-8197-4489-931F-B14E3C5C8966}"/>
              </a:ext>
            </a:extLst>
          </p:cNvPr>
          <p:cNvSpPr>
            <a:spLocks noGrp="1"/>
          </p:cNvSpPr>
          <p:nvPr>
            <p:ph type="subTitle" idx="1"/>
          </p:nvPr>
        </p:nvSpPr>
        <p:spPr/>
        <p:txBody>
          <a:bodyPr/>
          <a:lstStyle/>
          <a:p>
            <a:r>
              <a:rPr lang="en-US" dirty="0"/>
              <a:t>September 30 2019 to November 1, 2019</a:t>
            </a:r>
          </a:p>
          <a:p>
            <a:endParaRPr lang="en-US" dirty="0"/>
          </a:p>
        </p:txBody>
      </p:sp>
    </p:spTree>
    <p:extLst>
      <p:ext uri="{BB962C8B-B14F-4D97-AF65-F5344CB8AC3E}">
        <p14:creationId xmlns:p14="http://schemas.microsoft.com/office/powerpoint/2010/main" val="3632367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B14C-E857-4430-988F-2B593D0B1FC3}"/>
              </a:ext>
            </a:extLst>
          </p:cNvPr>
          <p:cNvSpPr>
            <a:spLocks noGrp="1"/>
          </p:cNvSpPr>
          <p:nvPr>
            <p:ph type="ctrTitle"/>
          </p:nvPr>
        </p:nvSpPr>
        <p:spPr>
          <a:xfrm>
            <a:off x="1524000" y="2386012"/>
            <a:ext cx="9144000" cy="1147763"/>
          </a:xfrm>
        </p:spPr>
        <p:txBody>
          <a:bodyPr>
            <a:normAutofit/>
          </a:bodyPr>
          <a:lstStyle/>
          <a:p>
            <a:r>
              <a:rPr lang="en-US" dirty="0"/>
              <a:t>Important Dates</a:t>
            </a:r>
          </a:p>
        </p:txBody>
      </p:sp>
    </p:spTree>
    <p:extLst>
      <p:ext uri="{BB962C8B-B14F-4D97-AF65-F5344CB8AC3E}">
        <p14:creationId xmlns:p14="http://schemas.microsoft.com/office/powerpoint/2010/main" val="255904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1EC1-101E-45F3-A614-519A8DA885D7}"/>
              </a:ext>
            </a:extLst>
          </p:cNvPr>
          <p:cNvSpPr>
            <a:spLocks noGrp="1"/>
          </p:cNvSpPr>
          <p:nvPr>
            <p:ph type="title"/>
          </p:nvPr>
        </p:nvSpPr>
        <p:spPr/>
        <p:txBody>
          <a:bodyPr/>
          <a:lstStyle/>
          <a:p>
            <a:r>
              <a:rPr lang="en-US" dirty="0"/>
              <a:t>Important Dates</a:t>
            </a:r>
          </a:p>
        </p:txBody>
      </p:sp>
      <p:graphicFrame>
        <p:nvGraphicFramePr>
          <p:cNvPr id="6" name="Content Placeholder 5">
            <a:extLst>
              <a:ext uri="{FF2B5EF4-FFF2-40B4-BE49-F238E27FC236}">
                <a16:creationId xmlns:a16="http://schemas.microsoft.com/office/drawing/2014/main" id="{D8D721E6-A684-4154-8480-C154DC84E475}"/>
              </a:ext>
            </a:extLst>
          </p:cNvPr>
          <p:cNvGraphicFramePr>
            <a:graphicFrameLocks noGrp="1"/>
          </p:cNvGraphicFramePr>
          <p:nvPr>
            <p:ph idx="1"/>
            <p:extLst>
              <p:ext uri="{D42A27DB-BD31-4B8C-83A1-F6EECF244321}">
                <p14:modId xmlns:p14="http://schemas.microsoft.com/office/powerpoint/2010/main" val="2825100821"/>
              </p:ext>
            </p:extLst>
          </p:nvPr>
        </p:nvGraphicFramePr>
        <p:xfrm>
          <a:off x="838199" y="1781126"/>
          <a:ext cx="10515599" cy="4396740"/>
        </p:xfrm>
        <a:graphic>
          <a:graphicData uri="http://schemas.openxmlformats.org/drawingml/2006/table">
            <a:tbl>
              <a:tblPr firstRow="1" bandRow="1">
                <a:tableStyleId>{C083E6E3-FA7D-4D7B-A595-EF9225AFEA82}</a:tableStyleId>
              </a:tblPr>
              <a:tblGrid>
                <a:gridCol w="2116016">
                  <a:extLst>
                    <a:ext uri="{9D8B030D-6E8A-4147-A177-3AD203B41FA5}">
                      <a16:colId xmlns:a16="http://schemas.microsoft.com/office/drawing/2014/main" val="2799032222"/>
                    </a:ext>
                  </a:extLst>
                </a:gridCol>
                <a:gridCol w="8399583">
                  <a:extLst>
                    <a:ext uri="{9D8B030D-6E8A-4147-A177-3AD203B41FA5}">
                      <a16:colId xmlns:a16="http://schemas.microsoft.com/office/drawing/2014/main" val="2832750443"/>
                    </a:ext>
                  </a:extLst>
                </a:gridCol>
              </a:tblGrid>
              <a:tr h="369357">
                <a:tc>
                  <a:txBody>
                    <a:bodyPr/>
                    <a:lstStyle/>
                    <a:p>
                      <a:pPr algn="l"/>
                      <a:r>
                        <a:rPr lang="en-US" sz="1850" b="1" dirty="0">
                          <a:solidFill>
                            <a:srgbClr val="00FFFF"/>
                          </a:solidFill>
                        </a:rPr>
                        <a:t>Aug. thru Sept. 30</a:t>
                      </a:r>
                      <a:endParaRPr lang="en-US" sz="1850" b="1" dirty="0"/>
                    </a:p>
                  </a:txBody>
                  <a:tcPr/>
                </a:tc>
                <a:tc>
                  <a:txBody>
                    <a:bodyPr/>
                    <a:lstStyle/>
                    <a:p>
                      <a:r>
                        <a:rPr lang="en-US" sz="1850" b="0" dirty="0">
                          <a:solidFill>
                            <a:schemeClr val="bg1"/>
                          </a:solidFill>
                        </a:rPr>
                        <a:t>Confirm 2020 premium rates or make change your plans</a:t>
                      </a:r>
                    </a:p>
                  </a:txBody>
                  <a:tcPr/>
                </a:tc>
                <a:extLst>
                  <a:ext uri="{0D108BD9-81ED-4DB2-BD59-A6C34878D82A}">
                    <a16:rowId xmlns:a16="http://schemas.microsoft.com/office/drawing/2014/main" val="3810743905"/>
                  </a:ext>
                </a:extLst>
              </a:tr>
              <a:tr h="369357">
                <a:tc>
                  <a:txBody>
                    <a:bodyPr/>
                    <a:lstStyle/>
                    <a:p>
                      <a:pPr algn="l"/>
                      <a:r>
                        <a:rPr lang="en-US" sz="1850" b="1" dirty="0">
                          <a:solidFill>
                            <a:srgbClr val="00FFFF"/>
                          </a:solidFill>
                        </a:rPr>
                        <a:t>Sept. 16 – 18</a:t>
                      </a:r>
                      <a:endParaRPr lang="en-US" sz="1850" b="1" dirty="0"/>
                    </a:p>
                  </a:txBody>
                  <a:tcPr/>
                </a:tc>
                <a:tc>
                  <a:txBody>
                    <a:bodyPr/>
                    <a:lstStyle/>
                    <a:p>
                      <a:r>
                        <a:rPr lang="en-US" sz="1850" dirty="0">
                          <a:solidFill>
                            <a:schemeClr val="bg1"/>
                          </a:solidFill>
                        </a:rPr>
                        <a:t>Open Enrollment Webinars</a:t>
                      </a:r>
                      <a:endParaRPr lang="en-US" sz="1850" b="1" dirty="0">
                        <a:solidFill>
                          <a:schemeClr val="bg1"/>
                        </a:solidFill>
                      </a:endParaRPr>
                    </a:p>
                  </a:txBody>
                  <a:tcPr/>
                </a:tc>
                <a:extLst>
                  <a:ext uri="{0D108BD9-81ED-4DB2-BD59-A6C34878D82A}">
                    <a16:rowId xmlns:a16="http://schemas.microsoft.com/office/drawing/2014/main" val="2222044890"/>
                  </a:ext>
                </a:extLst>
              </a:tr>
              <a:tr h="650069">
                <a:tc>
                  <a:txBody>
                    <a:bodyPr/>
                    <a:lstStyle/>
                    <a:p>
                      <a:pPr algn="l"/>
                      <a:r>
                        <a:rPr lang="en-US" sz="1850" b="1" dirty="0">
                          <a:solidFill>
                            <a:srgbClr val="00FFFF"/>
                          </a:solidFill>
                        </a:rPr>
                        <a:t>Sept. 23</a:t>
                      </a:r>
                      <a:endParaRPr lang="en-US" sz="185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50" dirty="0">
                          <a:solidFill>
                            <a:srgbClr val="FFC000"/>
                          </a:solidFill>
                          <a:hlinkClick r:id="rId3">
                            <a:extLst>
                              <a:ext uri="{A12FA001-AC4F-418D-AE19-62706E023703}">
                                <ahyp:hlinkClr xmlns:ahyp="http://schemas.microsoft.com/office/drawing/2018/hyperlinkcolor" val="tx"/>
                              </a:ext>
                            </a:extLst>
                          </a:hlinkClick>
                        </a:rPr>
                        <a:t>www.gacities.com/LHForms</a:t>
                      </a:r>
                      <a:r>
                        <a:rPr lang="en-US" sz="1850" dirty="0">
                          <a:solidFill>
                            <a:srgbClr val="FFC000"/>
                          </a:solidFill>
                        </a:rPr>
                        <a:t> </a:t>
                      </a:r>
                      <a:r>
                        <a:rPr lang="en-US" sz="1850" dirty="0">
                          <a:solidFill>
                            <a:schemeClr val="bg1"/>
                          </a:solidFill>
                        </a:rPr>
                        <a:t>- 2020 plan summaries, document and forms will be available.</a:t>
                      </a:r>
                    </a:p>
                  </a:txBody>
                  <a:tcPr/>
                </a:tc>
                <a:extLst>
                  <a:ext uri="{0D108BD9-81ED-4DB2-BD59-A6C34878D82A}">
                    <a16:rowId xmlns:a16="http://schemas.microsoft.com/office/drawing/2014/main" val="676856580"/>
                  </a:ext>
                </a:extLst>
              </a:tr>
              <a:tr h="650069">
                <a:tc>
                  <a:txBody>
                    <a:bodyPr/>
                    <a:lstStyle/>
                    <a:p>
                      <a:pPr algn="l"/>
                      <a:r>
                        <a:rPr lang="en-US" sz="1850" b="1" dirty="0">
                          <a:solidFill>
                            <a:srgbClr val="00FFFF"/>
                          </a:solidFill>
                        </a:rPr>
                        <a:t>Sept. 20 – 30</a:t>
                      </a:r>
                      <a:endParaRPr lang="en-US" sz="1850" b="1" dirty="0"/>
                    </a:p>
                  </a:txBody>
                  <a:tcPr/>
                </a:tc>
                <a:tc>
                  <a:txBody>
                    <a:bodyPr/>
                    <a:lstStyle/>
                    <a:p>
                      <a:pPr marL="0" indent="0">
                        <a:spcBef>
                          <a:spcPts val="0"/>
                        </a:spcBef>
                        <a:buNone/>
                      </a:pPr>
                      <a:r>
                        <a:rPr lang="en-US" sz="1850" dirty="0">
                          <a:solidFill>
                            <a:schemeClr val="bg1"/>
                          </a:solidFill>
                        </a:rPr>
                        <a:t>Submit Affirmation of Distribution to Life &amp; Health</a:t>
                      </a:r>
                    </a:p>
                    <a:p>
                      <a:pPr marL="0" indent="0">
                        <a:spcBef>
                          <a:spcPts val="0"/>
                        </a:spcBef>
                        <a:buNone/>
                      </a:pPr>
                      <a:r>
                        <a:rPr lang="en-US" sz="1850" dirty="0">
                          <a:solidFill>
                            <a:schemeClr val="bg1"/>
                          </a:solidFill>
                        </a:rPr>
                        <a:t>Distribute Open Enrollment materials </a:t>
                      </a:r>
                    </a:p>
                  </a:txBody>
                  <a:tcPr/>
                </a:tc>
                <a:extLst>
                  <a:ext uri="{0D108BD9-81ED-4DB2-BD59-A6C34878D82A}">
                    <a16:rowId xmlns:a16="http://schemas.microsoft.com/office/drawing/2014/main" val="697218945"/>
                  </a:ext>
                </a:extLst>
              </a:tr>
              <a:tr h="369357">
                <a:tc>
                  <a:txBody>
                    <a:bodyPr/>
                    <a:lstStyle/>
                    <a:p>
                      <a:pPr algn="l"/>
                      <a:r>
                        <a:rPr lang="en-US" sz="1850" b="1" dirty="0">
                          <a:solidFill>
                            <a:srgbClr val="00FFFF"/>
                          </a:solidFill>
                        </a:rPr>
                        <a:t>Sept. 30 – Nov. 1</a:t>
                      </a:r>
                      <a:endParaRPr lang="en-US" sz="1850" b="1" dirty="0"/>
                    </a:p>
                  </a:txBody>
                  <a:tcPr/>
                </a:tc>
                <a:tc>
                  <a:txBody>
                    <a:bodyPr/>
                    <a:lstStyle/>
                    <a:p>
                      <a:r>
                        <a:rPr lang="en-US" sz="1850" b="1" dirty="0">
                          <a:solidFill>
                            <a:schemeClr val="bg1"/>
                          </a:solidFill>
                        </a:rPr>
                        <a:t>Open Enrollment Period</a:t>
                      </a:r>
                    </a:p>
                  </a:txBody>
                  <a:tcPr/>
                </a:tc>
                <a:extLst>
                  <a:ext uri="{0D108BD9-81ED-4DB2-BD59-A6C34878D82A}">
                    <a16:rowId xmlns:a16="http://schemas.microsoft.com/office/drawing/2014/main" val="1824026565"/>
                  </a:ext>
                </a:extLst>
              </a:tr>
              <a:tr h="650069">
                <a:tc>
                  <a:txBody>
                    <a:bodyPr/>
                    <a:lstStyle/>
                    <a:p>
                      <a:pPr algn="l"/>
                      <a:r>
                        <a:rPr lang="en-US" sz="1850" b="1" dirty="0">
                          <a:solidFill>
                            <a:srgbClr val="00FFFF"/>
                          </a:solidFill>
                        </a:rPr>
                        <a:t>Nov. 1</a:t>
                      </a:r>
                      <a:endParaRPr lang="en-US" sz="185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50" dirty="0">
                          <a:solidFill>
                            <a:schemeClr val="bg1"/>
                          </a:solidFill>
                        </a:rPr>
                        <a:t>All forms signed by employees and submitted to employer Benefits Contact no later than November 1</a:t>
                      </a:r>
                    </a:p>
                  </a:txBody>
                  <a:tcPr/>
                </a:tc>
                <a:extLst>
                  <a:ext uri="{0D108BD9-81ED-4DB2-BD59-A6C34878D82A}">
                    <a16:rowId xmlns:a16="http://schemas.microsoft.com/office/drawing/2014/main" val="2636542355"/>
                  </a:ext>
                </a:extLst>
              </a:tr>
              <a:tr h="650069">
                <a:tc>
                  <a:txBody>
                    <a:bodyPr/>
                    <a:lstStyle/>
                    <a:p>
                      <a:pPr algn="l"/>
                      <a:r>
                        <a:rPr lang="en-US" sz="1850" b="1" dirty="0">
                          <a:solidFill>
                            <a:srgbClr val="00FFFF"/>
                          </a:solidFill>
                        </a:rPr>
                        <a:t>Nov. 4</a:t>
                      </a:r>
                      <a:endParaRPr lang="en-US" sz="1850" b="1" dirty="0"/>
                    </a:p>
                  </a:txBody>
                  <a:tcPr/>
                </a:tc>
                <a:tc>
                  <a:txBody>
                    <a:bodyPr/>
                    <a:lstStyle/>
                    <a:p>
                      <a:r>
                        <a:rPr lang="en-US" sz="1850" dirty="0">
                          <a:solidFill>
                            <a:schemeClr val="bg1"/>
                          </a:solidFill>
                        </a:rPr>
                        <a:t>Deadline for Benefits Contact to submit all forms and return supporting documents to L&amp;H</a:t>
                      </a:r>
                      <a:endParaRPr lang="en-US" sz="1850" b="1" dirty="0">
                        <a:solidFill>
                          <a:schemeClr val="bg1"/>
                        </a:solidFill>
                      </a:endParaRPr>
                    </a:p>
                  </a:txBody>
                  <a:tcPr/>
                </a:tc>
                <a:extLst>
                  <a:ext uri="{0D108BD9-81ED-4DB2-BD59-A6C34878D82A}">
                    <a16:rowId xmlns:a16="http://schemas.microsoft.com/office/drawing/2014/main" val="1065240757"/>
                  </a:ext>
                </a:extLst>
              </a:tr>
              <a:tr h="650069">
                <a:tc>
                  <a:txBody>
                    <a:bodyPr/>
                    <a:lstStyle/>
                    <a:p>
                      <a:pPr algn="l"/>
                      <a:r>
                        <a:rPr lang="en-US" sz="1850" b="1" dirty="0">
                          <a:solidFill>
                            <a:srgbClr val="00FFFF"/>
                          </a:solidFill>
                        </a:rPr>
                        <a:t>Sept. 30 – Nov. 4</a:t>
                      </a:r>
                      <a:endParaRPr lang="en-US" sz="1850" b="1" dirty="0"/>
                    </a:p>
                  </a:txBody>
                  <a:tcPr/>
                </a:tc>
                <a:tc>
                  <a:txBody>
                    <a:bodyPr/>
                    <a:lstStyle/>
                    <a:p>
                      <a:pPr marL="0" indent="0">
                        <a:buNone/>
                      </a:pPr>
                      <a:r>
                        <a:rPr lang="en-US" sz="1850" dirty="0">
                          <a:solidFill>
                            <a:schemeClr val="bg1"/>
                          </a:solidFill>
                        </a:rPr>
                        <a:t>GMA will accept change forms/new enrollments/supporting documents beginning Sept. 30</a:t>
                      </a:r>
                    </a:p>
                  </a:txBody>
                  <a:tcPr/>
                </a:tc>
                <a:extLst>
                  <a:ext uri="{0D108BD9-81ED-4DB2-BD59-A6C34878D82A}">
                    <a16:rowId xmlns:a16="http://schemas.microsoft.com/office/drawing/2014/main" val="1250790843"/>
                  </a:ext>
                </a:extLst>
              </a:tr>
            </a:tbl>
          </a:graphicData>
        </a:graphic>
      </p:graphicFrame>
      <p:sp>
        <p:nvSpPr>
          <p:cNvPr id="7" name="TextBox 6">
            <a:extLst>
              <a:ext uri="{FF2B5EF4-FFF2-40B4-BE49-F238E27FC236}">
                <a16:creationId xmlns:a16="http://schemas.microsoft.com/office/drawing/2014/main" id="{7353A8B2-FDAE-4FB5-9DCD-8B2EA4FD2764}"/>
              </a:ext>
            </a:extLst>
          </p:cNvPr>
          <p:cNvSpPr txBox="1"/>
          <p:nvPr/>
        </p:nvSpPr>
        <p:spPr>
          <a:xfrm>
            <a:off x="3737987" y="6211669"/>
            <a:ext cx="6370656" cy="369332"/>
          </a:xfrm>
          <a:prstGeom prst="rect">
            <a:avLst/>
          </a:prstGeom>
          <a:noFill/>
        </p:spPr>
        <p:txBody>
          <a:bodyPr wrap="square" rtlCol="0">
            <a:spAutoFit/>
          </a:bodyPr>
          <a:lstStyle/>
          <a:p>
            <a:r>
              <a:rPr lang="en-US" i="1" dirty="0">
                <a:solidFill>
                  <a:srgbClr val="00FF00"/>
                </a:solidFill>
              </a:rPr>
              <a:t>Please do not wait until Nov. 4</a:t>
            </a:r>
            <a:r>
              <a:rPr lang="en-US" i="1" baseline="30000" dirty="0">
                <a:solidFill>
                  <a:srgbClr val="00FF00"/>
                </a:solidFill>
              </a:rPr>
              <a:t>th</a:t>
            </a:r>
            <a:r>
              <a:rPr lang="en-US" i="1" dirty="0">
                <a:solidFill>
                  <a:srgbClr val="00FF00"/>
                </a:solidFill>
              </a:rPr>
              <a:t> to send what has been  returned.</a:t>
            </a:r>
          </a:p>
        </p:txBody>
      </p:sp>
    </p:spTree>
    <p:extLst>
      <p:ext uri="{BB962C8B-B14F-4D97-AF65-F5344CB8AC3E}">
        <p14:creationId xmlns:p14="http://schemas.microsoft.com/office/powerpoint/2010/main" val="269514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AF58-CE51-451B-AB55-E65458F922EA}"/>
              </a:ext>
            </a:extLst>
          </p:cNvPr>
          <p:cNvSpPr>
            <a:spLocks noGrp="1"/>
          </p:cNvSpPr>
          <p:nvPr>
            <p:ph type="title"/>
          </p:nvPr>
        </p:nvSpPr>
        <p:spPr/>
        <p:txBody>
          <a:bodyPr/>
          <a:lstStyle/>
          <a:p>
            <a:r>
              <a:rPr lang="en-US" dirty="0"/>
              <a:t>Important Dates</a:t>
            </a:r>
          </a:p>
        </p:txBody>
      </p:sp>
      <p:sp>
        <p:nvSpPr>
          <p:cNvPr id="3" name="Content Placeholder 2">
            <a:extLst>
              <a:ext uri="{FF2B5EF4-FFF2-40B4-BE49-F238E27FC236}">
                <a16:creationId xmlns:a16="http://schemas.microsoft.com/office/drawing/2014/main" id="{CBA7169A-6D9F-4ABC-AD3F-62F5DAE40EEE}"/>
              </a:ext>
            </a:extLst>
          </p:cNvPr>
          <p:cNvSpPr>
            <a:spLocks noGrp="1"/>
          </p:cNvSpPr>
          <p:nvPr>
            <p:ph idx="1"/>
          </p:nvPr>
        </p:nvSpPr>
        <p:spPr>
          <a:xfrm>
            <a:off x="838200" y="1576387"/>
            <a:ext cx="10515600" cy="4802188"/>
          </a:xfrm>
        </p:spPr>
        <p:txBody>
          <a:bodyPr>
            <a:noAutofit/>
          </a:bodyPr>
          <a:lstStyle/>
          <a:p>
            <a:pPr marL="0" indent="0">
              <a:buNone/>
            </a:pPr>
            <a:endParaRPr lang="en-US" sz="100" u="sng" dirty="0"/>
          </a:p>
          <a:p>
            <a:pPr marL="0" indent="0">
              <a:buNone/>
            </a:pPr>
            <a:r>
              <a:rPr lang="en-US" sz="2000" u="sng" dirty="0"/>
              <a:t>After you have submitted your forms and supporting documentation</a:t>
            </a:r>
            <a:r>
              <a:rPr lang="en-US" sz="2000" dirty="0"/>
              <a:t>:</a:t>
            </a:r>
          </a:p>
          <a:p>
            <a:pPr>
              <a:lnSpc>
                <a:spcPct val="100000"/>
              </a:lnSpc>
            </a:pPr>
            <a:r>
              <a:rPr lang="en-US" sz="2000" dirty="0"/>
              <a:t>Enrollment processing &amp; Quality Assurance Sept. 30 – Nov. 22</a:t>
            </a:r>
          </a:p>
          <a:p>
            <a:pPr lvl="1">
              <a:lnSpc>
                <a:spcPct val="100000"/>
              </a:lnSpc>
            </a:pPr>
            <a:r>
              <a:rPr lang="en-US" sz="2000" dirty="0"/>
              <a:t>During this period, please watch your email for updates or questions from the Life &amp; Health team to ensure timely processing</a:t>
            </a:r>
          </a:p>
          <a:p>
            <a:pPr>
              <a:lnSpc>
                <a:spcPct val="100000"/>
              </a:lnSpc>
            </a:pPr>
            <a:r>
              <a:rPr lang="en-US" sz="2000" dirty="0"/>
              <a:t>Eligibility File Feeds will be sent to Anthem/Aetna/Delta Dental </a:t>
            </a:r>
            <a:r>
              <a:rPr lang="en-US" sz="2000" dirty="0">
                <a:solidFill>
                  <a:srgbClr val="00FF00"/>
                </a:solidFill>
              </a:rPr>
              <a:t>week of Nov. 25 for Jan. 1 </a:t>
            </a:r>
            <a:r>
              <a:rPr lang="en-US" sz="2000" dirty="0"/>
              <a:t>for any new plans, adds or changes and to produce updated Member ID cards.  Member ID cards are to be sent if consistent with the change made.</a:t>
            </a:r>
          </a:p>
          <a:p>
            <a:pPr>
              <a:lnSpc>
                <a:spcPct val="100000"/>
              </a:lnSpc>
            </a:pPr>
            <a:r>
              <a:rPr lang="en-US" sz="2000" dirty="0">
                <a:solidFill>
                  <a:srgbClr val="00FF00"/>
                </a:solidFill>
              </a:rPr>
              <a:t>Any forms and supporting documents received after Nov. 4 will be processed in the order received.</a:t>
            </a:r>
            <a:r>
              <a:rPr lang="en-US" sz="2000" dirty="0"/>
              <a:t>   Eligibility in the network systems and receipt of member ID cards may be delayed and/or may not available on Jan. 1.</a:t>
            </a:r>
          </a:p>
          <a:p>
            <a:pPr>
              <a:lnSpc>
                <a:spcPct val="100000"/>
              </a:lnSpc>
            </a:pPr>
            <a:r>
              <a:rPr lang="en-US" sz="2000" dirty="0"/>
              <a:t>If there is any other situation that would delay the timely update of your data and issuance of member ID cards, you will be notified.</a:t>
            </a:r>
          </a:p>
        </p:txBody>
      </p:sp>
    </p:spTree>
    <p:extLst>
      <p:ext uri="{BB962C8B-B14F-4D97-AF65-F5344CB8AC3E}">
        <p14:creationId xmlns:p14="http://schemas.microsoft.com/office/powerpoint/2010/main" val="373372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B14C-E857-4430-988F-2B593D0B1FC3}"/>
              </a:ext>
            </a:extLst>
          </p:cNvPr>
          <p:cNvSpPr>
            <a:spLocks noGrp="1"/>
          </p:cNvSpPr>
          <p:nvPr>
            <p:ph type="ctrTitle"/>
          </p:nvPr>
        </p:nvSpPr>
        <p:spPr>
          <a:xfrm>
            <a:off x="1524000" y="3538537"/>
            <a:ext cx="9144000" cy="919163"/>
          </a:xfrm>
        </p:spPr>
        <p:txBody>
          <a:bodyPr>
            <a:normAutofit fontScale="90000"/>
          </a:bodyPr>
          <a:lstStyle/>
          <a:p>
            <a:r>
              <a:rPr lang="en-US" dirty="0"/>
              <a:t>Open Enrollment </a:t>
            </a:r>
            <a:br>
              <a:rPr lang="en-US" dirty="0"/>
            </a:br>
            <a:r>
              <a:rPr lang="en-US" dirty="0"/>
              <a:t>for the</a:t>
            </a:r>
            <a:br>
              <a:rPr lang="en-US" dirty="0"/>
            </a:br>
            <a:r>
              <a:rPr lang="en-US" dirty="0"/>
              <a:t>Life &amp; Health Contact</a:t>
            </a:r>
          </a:p>
        </p:txBody>
      </p:sp>
    </p:spTree>
    <p:extLst>
      <p:ext uri="{BB962C8B-B14F-4D97-AF65-F5344CB8AC3E}">
        <p14:creationId xmlns:p14="http://schemas.microsoft.com/office/powerpoint/2010/main" val="3550935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3B08B-C513-4373-B935-62A0A1B14FC3}"/>
              </a:ext>
            </a:extLst>
          </p:cNvPr>
          <p:cNvSpPr>
            <a:spLocks noGrp="1"/>
          </p:cNvSpPr>
          <p:nvPr>
            <p:ph type="title"/>
          </p:nvPr>
        </p:nvSpPr>
        <p:spPr/>
        <p:txBody>
          <a:bodyPr/>
          <a:lstStyle/>
          <a:p>
            <a:r>
              <a:rPr lang="en-US" dirty="0"/>
              <a:t>Life &amp; Health Contact Responsibilities</a:t>
            </a:r>
          </a:p>
        </p:txBody>
      </p:sp>
      <p:sp>
        <p:nvSpPr>
          <p:cNvPr id="3" name="Content Placeholder 2">
            <a:extLst>
              <a:ext uri="{FF2B5EF4-FFF2-40B4-BE49-F238E27FC236}">
                <a16:creationId xmlns:a16="http://schemas.microsoft.com/office/drawing/2014/main" id="{AA806248-116C-4EB3-B7A1-D8C1E1EEE5F5}"/>
              </a:ext>
            </a:extLst>
          </p:cNvPr>
          <p:cNvSpPr>
            <a:spLocks noGrp="1"/>
          </p:cNvSpPr>
          <p:nvPr>
            <p:ph idx="1"/>
          </p:nvPr>
        </p:nvSpPr>
        <p:spPr>
          <a:xfrm>
            <a:off x="838200" y="1843088"/>
            <a:ext cx="10515600" cy="4486275"/>
          </a:xfrm>
        </p:spPr>
        <p:txBody>
          <a:bodyPr>
            <a:normAutofit/>
          </a:bodyPr>
          <a:lstStyle/>
          <a:p>
            <a:r>
              <a:rPr lang="en-US" dirty="0"/>
              <a:t>Confirm acceptance of the 2020 premium rate/s and no changes to be made. </a:t>
            </a:r>
          </a:p>
          <a:p>
            <a:r>
              <a:rPr lang="en-US" dirty="0"/>
              <a:t>If changing or adding medical plans OR adding or changing the other options options (dental/vision), please advise Life &amp; Health so that a new, updated Declaration Page can be sent and executed. </a:t>
            </a:r>
          </a:p>
          <a:p>
            <a:r>
              <a:rPr lang="en-US" dirty="0"/>
              <a:t>No updates or notification to Anthem/Aetna/Delta Dental can be made without an </a:t>
            </a:r>
            <a:r>
              <a:rPr lang="en-US" dirty="0">
                <a:solidFill>
                  <a:srgbClr val="00FF00"/>
                </a:solidFill>
              </a:rPr>
              <a:t>executed</a:t>
            </a:r>
            <a:r>
              <a:rPr lang="en-US" dirty="0"/>
              <a:t> Declaration Page per our contractual agreement with them.</a:t>
            </a:r>
          </a:p>
          <a:p>
            <a:endParaRPr lang="en-US" dirty="0"/>
          </a:p>
          <a:p>
            <a:endParaRPr lang="en-US" dirty="0"/>
          </a:p>
          <a:p>
            <a:pPr lvl="1"/>
            <a:endParaRPr lang="en-US" dirty="0"/>
          </a:p>
        </p:txBody>
      </p:sp>
    </p:spTree>
    <p:extLst>
      <p:ext uri="{BB962C8B-B14F-4D97-AF65-F5344CB8AC3E}">
        <p14:creationId xmlns:p14="http://schemas.microsoft.com/office/powerpoint/2010/main" val="40702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3B08B-C513-4373-B935-62A0A1B14FC3}"/>
              </a:ext>
            </a:extLst>
          </p:cNvPr>
          <p:cNvSpPr>
            <a:spLocks noGrp="1"/>
          </p:cNvSpPr>
          <p:nvPr>
            <p:ph type="title"/>
          </p:nvPr>
        </p:nvSpPr>
        <p:spPr/>
        <p:txBody>
          <a:bodyPr/>
          <a:lstStyle/>
          <a:p>
            <a:r>
              <a:rPr lang="en-US" dirty="0"/>
              <a:t>Life &amp; Health Contact Responsibilities</a:t>
            </a:r>
          </a:p>
        </p:txBody>
      </p:sp>
      <p:sp>
        <p:nvSpPr>
          <p:cNvPr id="3" name="Content Placeholder 2">
            <a:extLst>
              <a:ext uri="{FF2B5EF4-FFF2-40B4-BE49-F238E27FC236}">
                <a16:creationId xmlns:a16="http://schemas.microsoft.com/office/drawing/2014/main" id="{AA806248-116C-4EB3-B7A1-D8C1E1EEE5F5}"/>
              </a:ext>
            </a:extLst>
          </p:cNvPr>
          <p:cNvSpPr>
            <a:spLocks noGrp="1"/>
          </p:cNvSpPr>
          <p:nvPr>
            <p:ph idx="1"/>
          </p:nvPr>
        </p:nvSpPr>
        <p:spPr>
          <a:xfrm>
            <a:off x="838202" y="1690688"/>
            <a:ext cx="6117075" cy="4466921"/>
          </a:xfrm>
        </p:spPr>
        <p:txBody>
          <a:bodyPr>
            <a:normAutofit fontScale="92500" lnSpcReduction="20000"/>
          </a:bodyPr>
          <a:lstStyle/>
          <a:p>
            <a:pPr marL="0" indent="0">
              <a:buNone/>
            </a:pPr>
            <a:r>
              <a:rPr lang="en-US" u="sng" dirty="0"/>
              <a:t>Upon receipt of the secure Open Enrollment email from Life &amp; Health</a:t>
            </a:r>
            <a:r>
              <a:rPr lang="en-US" dirty="0"/>
              <a:t>:</a:t>
            </a:r>
          </a:p>
          <a:p>
            <a:r>
              <a:rPr lang="en-US" dirty="0"/>
              <a:t>Read and review the </a:t>
            </a:r>
            <a:r>
              <a:rPr lang="en-US" dirty="0">
                <a:solidFill>
                  <a:srgbClr val="FFC000"/>
                </a:solidFill>
              </a:rPr>
              <a:t>Employer Instructions </a:t>
            </a:r>
            <a:r>
              <a:rPr lang="en-US" dirty="0"/>
              <a:t>and </a:t>
            </a:r>
            <a:r>
              <a:rPr lang="en-US" u="sng" dirty="0"/>
              <a:t>all</a:t>
            </a:r>
            <a:r>
              <a:rPr lang="en-US" dirty="0"/>
              <a:t> attachments contained in the email</a:t>
            </a:r>
          </a:p>
          <a:p>
            <a:pPr lvl="1"/>
            <a:r>
              <a:rPr lang="en-US" dirty="0"/>
              <a:t>If any questions regarding the instructions or attachments, please do not hesitate to contact Life &amp; Health for clarification.</a:t>
            </a:r>
          </a:p>
          <a:p>
            <a:r>
              <a:rPr lang="en-US" dirty="0"/>
              <a:t>In the Open Enrollment email, there is a link for you to affirm your understanding. </a:t>
            </a:r>
          </a:p>
          <a:p>
            <a:pPr lvl="1"/>
            <a:r>
              <a:rPr lang="en-US" dirty="0"/>
              <a:t>Click on the “Affirmation of Distribution of Enrollment materials” to read and affirm.</a:t>
            </a:r>
          </a:p>
          <a:p>
            <a:r>
              <a:rPr lang="en-US" dirty="0"/>
              <a:t>Distribute OE materials in accordance with Employer Instructions by September 30</a:t>
            </a:r>
            <a:r>
              <a:rPr lang="en-US" baseline="30000" dirty="0"/>
              <a:t>th</a:t>
            </a:r>
            <a:r>
              <a:rPr lang="en-US" dirty="0"/>
              <a:t>.</a:t>
            </a:r>
          </a:p>
          <a:p>
            <a:endParaRPr lang="en-US" dirty="0"/>
          </a:p>
          <a:p>
            <a:endParaRPr lang="en-US" dirty="0"/>
          </a:p>
          <a:p>
            <a:pPr lvl="1"/>
            <a:endParaRPr lang="en-US" dirty="0"/>
          </a:p>
        </p:txBody>
      </p:sp>
      <p:pic>
        <p:nvPicPr>
          <p:cNvPr id="5" name="Picture 4">
            <a:extLst>
              <a:ext uri="{FF2B5EF4-FFF2-40B4-BE49-F238E27FC236}">
                <a16:creationId xmlns:a16="http://schemas.microsoft.com/office/drawing/2014/main" id="{78F9857A-3C09-47A5-A1CB-3EB35B08F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285" y="1690688"/>
            <a:ext cx="4274507" cy="3139789"/>
          </a:xfrm>
          <a:prstGeom prst="rect">
            <a:avLst/>
          </a:prstGeom>
          <a:effectLst>
            <a:softEdge rad="63500"/>
          </a:effectLst>
        </p:spPr>
      </p:pic>
      <p:pic>
        <p:nvPicPr>
          <p:cNvPr id="7" name="Picture 6">
            <a:extLst>
              <a:ext uri="{FF2B5EF4-FFF2-40B4-BE49-F238E27FC236}">
                <a16:creationId xmlns:a16="http://schemas.microsoft.com/office/drawing/2014/main" id="{401C0838-FF43-479B-9060-40B0EF32A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210" y="3016726"/>
            <a:ext cx="4274507" cy="3387881"/>
          </a:xfrm>
          <a:prstGeom prst="rect">
            <a:avLst/>
          </a:prstGeom>
          <a:effectLst>
            <a:softEdge rad="63500"/>
          </a:effectLst>
        </p:spPr>
      </p:pic>
    </p:spTree>
    <p:extLst>
      <p:ext uri="{BB962C8B-B14F-4D97-AF65-F5344CB8AC3E}">
        <p14:creationId xmlns:p14="http://schemas.microsoft.com/office/powerpoint/2010/main" val="403813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D30C-01B4-47CA-AC88-030BEC086387}"/>
              </a:ext>
            </a:extLst>
          </p:cNvPr>
          <p:cNvSpPr>
            <a:spLocks noGrp="1"/>
          </p:cNvSpPr>
          <p:nvPr>
            <p:ph type="title"/>
          </p:nvPr>
        </p:nvSpPr>
        <p:spPr/>
        <p:txBody>
          <a:bodyPr/>
          <a:lstStyle/>
          <a:p>
            <a:r>
              <a:rPr lang="en-US" dirty="0"/>
              <a:t>Managing Open Enrollment</a:t>
            </a:r>
          </a:p>
        </p:txBody>
      </p:sp>
      <p:sp>
        <p:nvSpPr>
          <p:cNvPr id="3" name="Content Placeholder 2">
            <a:extLst>
              <a:ext uri="{FF2B5EF4-FFF2-40B4-BE49-F238E27FC236}">
                <a16:creationId xmlns:a16="http://schemas.microsoft.com/office/drawing/2014/main" id="{6ABF4734-FC3D-481E-BA90-707CA56FF988}"/>
              </a:ext>
            </a:extLst>
          </p:cNvPr>
          <p:cNvSpPr>
            <a:spLocks noGrp="1"/>
          </p:cNvSpPr>
          <p:nvPr>
            <p:ph idx="1"/>
          </p:nvPr>
        </p:nvSpPr>
        <p:spPr>
          <a:xfrm>
            <a:off x="838202" y="1690688"/>
            <a:ext cx="6739645" cy="4486275"/>
          </a:xfrm>
        </p:spPr>
        <p:txBody>
          <a:bodyPr>
            <a:normAutofit/>
          </a:bodyPr>
          <a:lstStyle/>
          <a:p>
            <a:r>
              <a:rPr lang="en-US" dirty="0"/>
              <a:t>What do I communicate to our eligible employees?</a:t>
            </a:r>
          </a:p>
          <a:p>
            <a:pPr lvl="1"/>
            <a:r>
              <a:rPr lang="en-US" i="1" dirty="0"/>
              <a:t>Follow the Employer Instructions document to ensure you communicate all information required to comply with the law and PE obligations in the Participation Agreement</a:t>
            </a:r>
          </a:p>
          <a:p>
            <a:pPr lvl="2"/>
            <a:r>
              <a:rPr lang="en-US" i="1" dirty="0"/>
              <a:t>Employer Instructions contain required messages about access to Legal Notices, Enrollment Actions, and Summaries of Benefits and Coverage</a:t>
            </a:r>
          </a:p>
          <a:p>
            <a:pPr lvl="1"/>
            <a:r>
              <a:rPr lang="en-US" i="1" dirty="0"/>
              <a:t>Any of your own internal notices regarding plan or option changes you may be making, payroll deductions, return of documentation, etc.</a:t>
            </a:r>
          </a:p>
        </p:txBody>
      </p:sp>
      <p:pic>
        <p:nvPicPr>
          <p:cNvPr id="7" name="Picture 6">
            <a:extLst>
              <a:ext uri="{FF2B5EF4-FFF2-40B4-BE49-F238E27FC236}">
                <a16:creationId xmlns:a16="http://schemas.microsoft.com/office/drawing/2014/main" id="{09A899C5-F9FE-4DD1-B886-7A288A841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5668" y="1690688"/>
            <a:ext cx="3698130" cy="3356030"/>
          </a:xfrm>
          <a:prstGeom prst="rect">
            <a:avLst/>
          </a:prstGeom>
          <a:effectLst>
            <a:softEdge rad="63500"/>
          </a:effectLst>
        </p:spPr>
      </p:pic>
      <p:pic>
        <p:nvPicPr>
          <p:cNvPr id="5" name="Picture 4">
            <a:extLst>
              <a:ext uri="{FF2B5EF4-FFF2-40B4-BE49-F238E27FC236}">
                <a16:creationId xmlns:a16="http://schemas.microsoft.com/office/drawing/2014/main" id="{C715E6E9-56E5-4983-BD4E-C52A837A2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6495" y="4513634"/>
            <a:ext cx="3662402" cy="1858647"/>
          </a:xfrm>
          <a:prstGeom prst="rect">
            <a:avLst/>
          </a:prstGeom>
          <a:effectLst>
            <a:softEdge rad="63500"/>
          </a:effectLst>
        </p:spPr>
      </p:pic>
    </p:spTree>
    <p:extLst>
      <p:ext uri="{BB962C8B-B14F-4D97-AF65-F5344CB8AC3E}">
        <p14:creationId xmlns:p14="http://schemas.microsoft.com/office/powerpoint/2010/main" val="384680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2B85-C6EA-4B67-96F8-420C7DA95C79}"/>
              </a:ext>
            </a:extLst>
          </p:cNvPr>
          <p:cNvSpPr>
            <a:spLocks noGrp="1"/>
          </p:cNvSpPr>
          <p:nvPr>
            <p:ph type="title"/>
          </p:nvPr>
        </p:nvSpPr>
        <p:spPr/>
        <p:txBody>
          <a:bodyPr/>
          <a:lstStyle/>
          <a:p>
            <a:r>
              <a:rPr lang="en-US" dirty="0"/>
              <a:t>Managing Open Enrollment</a:t>
            </a:r>
          </a:p>
        </p:txBody>
      </p:sp>
      <p:sp>
        <p:nvSpPr>
          <p:cNvPr id="3" name="Content Placeholder 2">
            <a:extLst>
              <a:ext uri="{FF2B5EF4-FFF2-40B4-BE49-F238E27FC236}">
                <a16:creationId xmlns:a16="http://schemas.microsoft.com/office/drawing/2014/main" id="{5978340D-0B32-4AC9-B612-FE5AFCC5B808}"/>
              </a:ext>
            </a:extLst>
          </p:cNvPr>
          <p:cNvSpPr>
            <a:spLocks noGrp="1"/>
          </p:cNvSpPr>
          <p:nvPr>
            <p:ph idx="1"/>
          </p:nvPr>
        </p:nvSpPr>
        <p:spPr>
          <a:xfrm>
            <a:off x="838200" y="1690688"/>
            <a:ext cx="10515600" cy="4699479"/>
          </a:xfrm>
        </p:spPr>
        <p:txBody>
          <a:bodyPr>
            <a:normAutofit/>
          </a:bodyPr>
          <a:lstStyle/>
          <a:p>
            <a:pPr marL="0" indent="0">
              <a:buNone/>
            </a:pPr>
            <a:r>
              <a:rPr lang="en-US" dirty="0"/>
              <a:t>What else is important for Open Enrollment?</a:t>
            </a:r>
          </a:p>
          <a:p>
            <a:pPr marL="971550" lvl="1" indent="-514350">
              <a:buFont typeface="+mj-lt"/>
              <a:buAutoNum type="arabicPeriod"/>
            </a:pPr>
            <a:r>
              <a:rPr lang="en-US" i="1" dirty="0"/>
              <a:t>Consider holding an Open Enrollment meeting if you don’t have one planned already to promote your benefits as well as tackle the administrative task related to enrollment or change forms.</a:t>
            </a:r>
          </a:p>
          <a:p>
            <a:pPr marL="971550" lvl="1" indent="-514350">
              <a:buFont typeface="+mj-lt"/>
              <a:buAutoNum type="arabicPeriod"/>
            </a:pPr>
            <a:r>
              <a:rPr lang="en-US" i="1" dirty="0"/>
              <a:t>If you are not utilizing the wellness program assistance through LGRMS, it is a great time to consider planning with them for 2020 programs.</a:t>
            </a:r>
          </a:p>
          <a:p>
            <a:pPr marL="971550" lvl="1" indent="-514350">
              <a:buFont typeface="+mj-lt"/>
              <a:buAutoNum type="arabicPeriod"/>
            </a:pPr>
            <a:r>
              <a:rPr lang="en-US" i="1" dirty="0"/>
              <a:t>Gather forms &amp; supporting documents and batch them to GMA as </a:t>
            </a:r>
            <a:r>
              <a:rPr lang="en-US" b="1" i="1" dirty="0">
                <a:solidFill>
                  <a:srgbClr val="FF6600"/>
                </a:solidFill>
              </a:rPr>
              <a:t>file upload into the PEP system (fastest) </a:t>
            </a:r>
            <a:r>
              <a:rPr lang="en-US" i="1" dirty="0"/>
              <a:t>or to the fax number or mail address on the form.</a:t>
            </a:r>
          </a:p>
          <a:p>
            <a:pPr marL="971550" lvl="1" indent="-514350">
              <a:buFont typeface="+mj-lt"/>
              <a:buAutoNum type="arabicPeriod"/>
            </a:pPr>
            <a:r>
              <a:rPr lang="en-US" i="1" u="sng" dirty="0"/>
              <a:t>Please do not send forms without supporting documents</a:t>
            </a:r>
            <a:r>
              <a:rPr lang="en-US" i="1" dirty="0"/>
              <a:t>. The enrollment form (new or change) will not be processed &amp; will be sent back to you to request the missing information.  It will not be submitted until complete.</a:t>
            </a:r>
          </a:p>
          <a:p>
            <a:pPr marL="971550" lvl="1" indent="-514350">
              <a:buFont typeface="+mj-lt"/>
              <a:buAutoNum type="arabicPeriod"/>
            </a:pPr>
            <a:endParaRPr lang="en-US" i="1" dirty="0"/>
          </a:p>
          <a:p>
            <a:pPr marL="971550" lvl="1" indent="-514350">
              <a:buFont typeface="+mj-lt"/>
              <a:buAutoNum type="arabicPeriod"/>
            </a:pPr>
            <a:endParaRPr lang="en-US" i="1" dirty="0"/>
          </a:p>
          <a:p>
            <a:pPr marL="971550" lvl="1" indent="-514350">
              <a:buFont typeface="+mj-lt"/>
              <a:buAutoNum type="arabicPeriod"/>
            </a:pPr>
            <a:endParaRPr lang="en-US" i="1" dirty="0"/>
          </a:p>
          <a:p>
            <a:pPr lvl="1"/>
            <a:endParaRPr lang="en-US" dirty="0"/>
          </a:p>
        </p:txBody>
      </p:sp>
    </p:spTree>
    <p:extLst>
      <p:ext uri="{BB962C8B-B14F-4D97-AF65-F5344CB8AC3E}">
        <p14:creationId xmlns:p14="http://schemas.microsoft.com/office/powerpoint/2010/main" val="144875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9CF0C-1A0B-4F48-AC18-174E3BEBB0AB}"/>
              </a:ext>
            </a:extLst>
          </p:cNvPr>
          <p:cNvSpPr>
            <a:spLocks noGrp="1"/>
          </p:cNvSpPr>
          <p:nvPr>
            <p:ph type="title"/>
          </p:nvPr>
        </p:nvSpPr>
        <p:spPr/>
        <p:txBody>
          <a:bodyPr/>
          <a:lstStyle/>
          <a:p>
            <a:r>
              <a:rPr lang="en-US" dirty="0"/>
              <a:t>Managing Open Enrollment</a:t>
            </a:r>
          </a:p>
        </p:txBody>
      </p:sp>
      <p:sp>
        <p:nvSpPr>
          <p:cNvPr id="3" name="Content Placeholder 2">
            <a:extLst>
              <a:ext uri="{FF2B5EF4-FFF2-40B4-BE49-F238E27FC236}">
                <a16:creationId xmlns:a16="http://schemas.microsoft.com/office/drawing/2014/main" id="{2EE50A4D-E100-4EBB-A9FB-3D543757A327}"/>
              </a:ext>
            </a:extLst>
          </p:cNvPr>
          <p:cNvSpPr>
            <a:spLocks noGrp="1"/>
          </p:cNvSpPr>
          <p:nvPr>
            <p:ph sz="half" idx="1"/>
          </p:nvPr>
        </p:nvSpPr>
        <p:spPr>
          <a:xfrm>
            <a:off x="838200" y="1690689"/>
            <a:ext cx="5181600" cy="4486274"/>
          </a:xfrm>
        </p:spPr>
        <p:txBody>
          <a:bodyPr>
            <a:normAutofit/>
          </a:bodyPr>
          <a:lstStyle/>
          <a:p>
            <a:pPr marL="0" lvl="1" indent="0">
              <a:buNone/>
            </a:pPr>
            <a:r>
              <a:rPr lang="en-US" dirty="0"/>
              <a:t>“Healthy” practices:</a:t>
            </a:r>
          </a:p>
          <a:p>
            <a:pPr lvl="1"/>
            <a:r>
              <a:rPr lang="en-US" dirty="0"/>
              <a:t>Encourage the return of employee forms and documents at least one week before you want to send your paperwork to GMA. </a:t>
            </a:r>
          </a:p>
          <a:p>
            <a:pPr lvl="1"/>
            <a:r>
              <a:rPr lang="en-US" dirty="0"/>
              <a:t>Have a list of </a:t>
            </a:r>
            <a:r>
              <a:rPr lang="en-US" b="1" u="sng" dirty="0"/>
              <a:t>ALL</a:t>
            </a:r>
            <a:r>
              <a:rPr lang="en-US" dirty="0"/>
              <a:t> eligible employees &amp; request a confirmation from everyone whether they are or are not enrolling or making changes to their current coverage.  </a:t>
            </a:r>
          </a:p>
          <a:p>
            <a:endParaRPr lang="en-US" dirty="0"/>
          </a:p>
        </p:txBody>
      </p:sp>
      <p:sp>
        <p:nvSpPr>
          <p:cNvPr id="4" name="Content Placeholder 3">
            <a:extLst>
              <a:ext uri="{FF2B5EF4-FFF2-40B4-BE49-F238E27FC236}">
                <a16:creationId xmlns:a16="http://schemas.microsoft.com/office/drawing/2014/main" id="{633213EE-1EC6-4938-9748-14C3255395FF}"/>
              </a:ext>
            </a:extLst>
          </p:cNvPr>
          <p:cNvSpPr>
            <a:spLocks noGrp="1"/>
          </p:cNvSpPr>
          <p:nvPr>
            <p:ph sz="half" idx="2"/>
          </p:nvPr>
        </p:nvSpPr>
        <p:spPr>
          <a:xfrm>
            <a:off x="6172200" y="1690688"/>
            <a:ext cx="5181600" cy="4486275"/>
          </a:xfrm>
        </p:spPr>
        <p:txBody>
          <a:bodyPr>
            <a:normAutofit/>
          </a:bodyPr>
          <a:lstStyle/>
          <a:p>
            <a:pPr lvl="1"/>
            <a:r>
              <a:rPr lang="en-US" dirty="0"/>
              <a:t>After November 1</a:t>
            </a:r>
            <a:r>
              <a:rPr lang="en-US" baseline="30000" dirty="0"/>
              <a:t>st</a:t>
            </a:r>
            <a:r>
              <a:rPr lang="en-US" dirty="0"/>
              <a:t>, OE is closed and employee must wait for next OE or special enrollment event. </a:t>
            </a:r>
          </a:p>
          <a:p>
            <a:pPr lvl="1"/>
            <a:r>
              <a:rPr lang="en-US" dirty="0"/>
              <a:t>Send several communications and/or post notices about Open Enrollment, where the materials can be found or requested, how to get them as well as the deadlines.</a:t>
            </a:r>
          </a:p>
          <a:p>
            <a:endParaRPr lang="en-US" dirty="0"/>
          </a:p>
        </p:txBody>
      </p:sp>
    </p:spTree>
    <p:extLst>
      <p:ext uri="{BB962C8B-B14F-4D97-AF65-F5344CB8AC3E}">
        <p14:creationId xmlns:p14="http://schemas.microsoft.com/office/powerpoint/2010/main" val="258122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B14C-E857-4430-988F-2B593D0B1FC3}"/>
              </a:ext>
            </a:extLst>
          </p:cNvPr>
          <p:cNvSpPr>
            <a:spLocks noGrp="1"/>
          </p:cNvSpPr>
          <p:nvPr>
            <p:ph type="ctrTitle"/>
          </p:nvPr>
        </p:nvSpPr>
        <p:spPr>
          <a:xfrm>
            <a:off x="1524000" y="3538537"/>
            <a:ext cx="9144000" cy="919163"/>
          </a:xfrm>
        </p:spPr>
        <p:txBody>
          <a:bodyPr>
            <a:normAutofit fontScale="90000"/>
          </a:bodyPr>
          <a:lstStyle/>
          <a:p>
            <a:r>
              <a:rPr lang="en-US" dirty="0"/>
              <a:t>Open Enrollment </a:t>
            </a:r>
            <a:br>
              <a:rPr lang="en-US" dirty="0"/>
            </a:br>
            <a:r>
              <a:rPr lang="en-US" dirty="0"/>
              <a:t>for your </a:t>
            </a:r>
            <a:br>
              <a:rPr lang="en-US" dirty="0"/>
            </a:br>
            <a:r>
              <a:rPr lang="en-US" dirty="0"/>
              <a:t>Eligible Employees</a:t>
            </a:r>
          </a:p>
        </p:txBody>
      </p:sp>
    </p:spTree>
    <p:extLst>
      <p:ext uri="{BB962C8B-B14F-4D97-AF65-F5344CB8AC3E}">
        <p14:creationId xmlns:p14="http://schemas.microsoft.com/office/powerpoint/2010/main" val="61195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3D76-47E9-4093-8141-49791ECFA215}"/>
              </a:ext>
            </a:extLst>
          </p:cNvPr>
          <p:cNvSpPr>
            <a:spLocks noGrp="1"/>
          </p:cNvSpPr>
          <p:nvPr>
            <p:ph type="title"/>
          </p:nvPr>
        </p:nvSpPr>
        <p:spPr>
          <a:xfrm>
            <a:off x="838200" y="250825"/>
            <a:ext cx="10515600" cy="1325563"/>
          </a:xfrm>
        </p:spPr>
        <p:txBody>
          <a:bodyPr/>
          <a:lstStyle/>
          <a:p>
            <a:r>
              <a:rPr lang="en-US" dirty="0"/>
              <a:t>What We Will Address</a:t>
            </a:r>
          </a:p>
        </p:txBody>
      </p:sp>
      <p:sp>
        <p:nvSpPr>
          <p:cNvPr id="3" name="Content Placeholder 2">
            <a:extLst>
              <a:ext uri="{FF2B5EF4-FFF2-40B4-BE49-F238E27FC236}">
                <a16:creationId xmlns:a16="http://schemas.microsoft.com/office/drawing/2014/main" id="{AD86A758-6FC2-4DC9-9B73-415F74A1B13F}"/>
              </a:ext>
            </a:extLst>
          </p:cNvPr>
          <p:cNvSpPr>
            <a:spLocks noGrp="1"/>
          </p:cNvSpPr>
          <p:nvPr>
            <p:ph sz="half" idx="1"/>
          </p:nvPr>
        </p:nvSpPr>
        <p:spPr>
          <a:xfrm>
            <a:off x="838200" y="1690688"/>
            <a:ext cx="5181600" cy="4668167"/>
          </a:xfrm>
        </p:spPr>
        <p:txBody>
          <a:bodyPr>
            <a:normAutofit/>
          </a:bodyPr>
          <a:lstStyle/>
          <a:p>
            <a:pPr marL="514350" indent="-514350">
              <a:buFont typeface="+mj-lt"/>
              <a:buAutoNum type="arabicPeriod"/>
            </a:pPr>
            <a:r>
              <a:rPr lang="en-US" dirty="0"/>
              <a:t>The Basics – Maintaining Employee Eligibility Record with GMA</a:t>
            </a:r>
          </a:p>
          <a:p>
            <a:pPr marL="514350" indent="-514350">
              <a:buFont typeface="+mj-lt"/>
              <a:buAutoNum type="arabicPeriod"/>
            </a:pPr>
            <a:endParaRPr lang="en-US" sz="1400" dirty="0"/>
          </a:p>
          <a:p>
            <a:pPr marL="514350" indent="-514350">
              <a:buFont typeface="+mj-lt"/>
              <a:buAutoNum type="arabicPeriod"/>
            </a:pPr>
            <a:r>
              <a:rPr lang="en-US" dirty="0"/>
              <a:t>HIPAA Privacy &amp; Security</a:t>
            </a:r>
          </a:p>
          <a:p>
            <a:pPr marL="514350" indent="-514350">
              <a:buFont typeface="+mj-lt"/>
              <a:buAutoNum type="arabicPeriod"/>
            </a:pPr>
            <a:endParaRPr lang="en-US" sz="1200" dirty="0"/>
          </a:p>
          <a:p>
            <a:pPr marL="514350" indent="-514350">
              <a:buFont typeface="+mj-lt"/>
              <a:buAutoNum type="arabicPeriod"/>
            </a:pPr>
            <a:r>
              <a:rPr lang="en-US" dirty="0"/>
              <a:t>What’s New 2020</a:t>
            </a:r>
          </a:p>
          <a:p>
            <a:pPr marL="514350" indent="-514350">
              <a:buFont typeface="+mj-lt"/>
              <a:buAutoNum type="arabicPeriod"/>
            </a:pPr>
            <a:endParaRPr lang="en-US" sz="1400" dirty="0"/>
          </a:p>
          <a:p>
            <a:pPr marL="514350" indent="-514350">
              <a:buFont typeface="+mj-lt"/>
              <a:buAutoNum type="arabicPeriod"/>
            </a:pPr>
            <a:r>
              <a:rPr lang="en-US" dirty="0"/>
              <a:t>Important Dates</a:t>
            </a:r>
          </a:p>
        </p:txBody>
      </p:sp>
      <p:sp>
        <p:nvSpPr>
          <p:cNvPr id="4" name="Content Placeholder 3">
            <a:extLst>
              <a:ext uri="{FF2B5EF4-FFF2-40B4-BE49-F238E27FC236}">
                <a16:creationId xmlns:a16="http://schemas.microsoft.com/office/drawing/2014/main" id="{467D2E3A-D569-463A-A410-1F79FD2A362B}"/>
              </a:ext>
            </a:extLst>
          </p:cNvPr>
          <p:cNvSpPr>
            <a:spLocks noGrp="1"/>
          </p:cNvSpPr>
          <p:nvPr>
            <p:ph sz="half" idx="2"/>
          </p:nvPr>
        </p:nvSpPr>
        <p:spPr>
          <a:xfrm>
            <a:off x="6172200" y="1690688"/>
            <a:ext cx="5181600" cy="4668167"/>
          </a:xfrm>
        </p:spPr>
        <p:txBody>
          <a:bodyPr>
            <a:normAutofit/>
          </a:bodyPr>
          <a:lstStyle/>
          <a:p>
            <a:pPr marL="514350" indent="-514350">
              <a:buFont typeface="+mj-lt"/>
              <a:buAutoNum type="arabicPeriod" startAt="5"/>
            </a:pPr>
            <a:r>
              <a:rPr lang="en-US" dirty="0"/>
              <a:t>Open Enrollment (OE) for the Life &amp; Health Contact</a:t>
            </a:r>
          </a:p>
          <a:p>
            <a:pPr marL="514350" indent="-514350">
              <a:buFont typeface="+mj-lt"/>
              <a:buAutoNum type="arabicPeriod" startAt="5"/>
            </a:pPr>
            <a:endParaRPr lang="en-US" sz="1400" dirty="0"/>
          </a:p>
          <a:p>
            <a:pPr marL="514350" indent="-514350">
              <a:buFont typeface="+mj-lt"/>
              <a:buAutoNum type="arabicPeriod" startAt="5"/>
            </a:pPr>
            <a:r>
              <a:rPr lang="en-US" dirty="0"/>
              <a:t>Open Enrollment for your Employees</a:t>
            </a:r>
          </a:p>
          <a:p>
            <a:pPr marL="514350" indent="-514350">
              <a:buFont typeface="+mj-lt"/>
              <a:buAutoNum type="arabicPeriod" startAt="5"/>
            </a:pPr>
            <a:endParaRPr lang="en-US" sz="1400" dirty="0"/>
          </a:p>
          <a:p>
            <a:pPr marL="514350" indent="-514350">
              <a:buFont typeface="+mj-lt"/>
              <a:buAutoNum type="arabicPeriod" startAt="5"/>
            </a:pPr>
            <a:r>
              <a:rPr lang="en-US" dirty="0"/>
              <a:t>Participating Employer Portal (PEP)</a:t>
            </a:r>
          </a:p>
          <a:p>
            <a:pPr marL="514350" indent="-514350">
              <a:buFont typeface="+mj-lt"/>
              <a:buAutoNum type="arabicPeriod" startAt="5"/>
            </a:pPr>
            <a:endParaRPr lang="en-US" sz="1400" dirty="0"/>
          </a:p>
          <a:p>
            <a:pPr marL="514350" indent="-514350">
              <a:buFont typeface="+mj-lt"/>
              <a:buAutoNum type="arabicPeriod" startAt="5"/>
            </a:pPr>
            <a:r>
              <a:rPr lang="en-US" dirty="0"/>
              <a:t>Summary and Q &amp; A</a:t>
            </a:r>
          </a:p>
          <a:p>
            <a:endParaRPr lang="en-US" sz="2400" dirty="0"/>
          </a:p>
        </p:txBody>
      </p:sp>
    </p:spTree>
    <p:extLst>
      <p:ext uri="{BB962C8B-B14F-4D97-AF65-F5344CB8AC3E}">
        <p14:creationId xmlns:p14="http://schemas.microsoft.com/office/powerpoint/2010/main" val="681087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E3101-4C9C-4B33-90B5-4D6DE44EBC0F}"/>
              </a:ext>
            </a:extLst>
          </p:cNvPr>
          <p:cNvSpPr>
            <a:spLocks noGrp="1"/>
          </p:cNvSpPr>
          <p:nvPr>
            <p:ph type="title"/>
          </p:nvPr>
        </p:nvSpPr>
        <p:spPr/>
        <p:txBody>
          <a:bodyPr/>
          <a:lstStyle/>
          <a:p>
            <a:r>
              <a:rPr lang="en-US" dirty="0"/>
              <a:t>What Your Employee Needs to Do</a:t>
            </a:r>
          </a:p>
        </p:txBody>
      </p:sp>
      <p:sp>
        <p:nvSpPr>
          <p:cNvPr id="3" name="Content Placeholder 2">
            <a:extLst>
              <a:ext uri="{FF2B5EF4-FFF2-40B4-BE49-F238E27FC236}">
                <a16:creationId xmlns:a16="http://schemas.microsoft.com/office/drawing/2014/main" id="{A5CFF0D6-BC85-4B3C-830E-C4CD4F864D14}"/>
              </a:ext>
            </a:extLst>
          </p:cNvPr>
          <p:cNvSpPr>
            <a:spLocks noGrp="1"/>
          </p:cNvSpPr>
          <p:nvPr>
            <p:ph idx="1"/>
          </p:nvPr>
        </p:nvSpPr>
        <p:spPr>
          <a:xfrm>
            <a:off x="838200" y="1690688"/>
            <a:ext cx="10515600" cy="4614862"/>
          </a:xfrm>
        </p:spPr>
        <p:txBody>
          <a:bodyPr>
            <a:normAutofit/>
          </a:bodyPr>
          <a:lstStyle/>
          <a:p>
            <a:r>
              <a:rPr lang="en-US" dirty="0"/>
              <a:t>Receive and review the Open Enrollment Notice and Annual Legal Notices and share them with spouse/dependents</a:t>
            </a:r>
          </a:p>
          <a:p>
            <a:r>
              <a:rPr lang="en-US" dirty="0"/>
              <a:t>Receive and review any additional employer related updates and handouts provided about their coverage or new plans or options being offered and share them with spouse/dependents</a:t>
            </a:r>
          </a:p>
          <a:p>
            <a:r>
              <a:rPr lang="en-US" dirty="0"/>
              <a:t>Complete enrollment or change forms by the deadline and submit to you, the Designated Benefits Contact</a:t>
            </a:r>
          </a:p>
        </p:txBody>
      </p:sp>
    </p:spTree>
    <p:extLst>
      <p:ext uri="{BB962C8B-B14F-4D97-AF65-F5344CB8AC3E}">
        <p14:creationId xmlns:p14="http://schemas.microsoft.com/office/powerpoint/2010/main" val="323176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E3101-4C9C-4B33-90B5-4D6DE44EBC0F}"/>
              </a:ext>
            </a:extLst>
          </p:cNvPr>
          <p:cNvSpPr>
            <a:spLocks noGrp="1"/>
          </p:cNvSpPr>
          <p:nvPr>
            <p:ph type="title"/>
          </p:nvPr>
        </p:nvSpPr>
        <p:spPr/>
        <p:txBody>
          <a:bodyPr/>
          <a:lstStyle/>
          <a:p>
            <a:r>
              <a:rPr lang="en-US" dirty="0"/>
              <a:t>What Your Employee Needs to Do</a:t>
            </a:r>
          </a:p>
        </p:txBody>
      </p:sp>
      <p:sp>
        <p:nvSpPr>
          <p:cNvPr id="3" name="Content Placeholder 2">
            <a:extLst>
              <a:ext uri="{FF2B5EF4-FFF2-40B4-BE49-F238E27FC236}">
                <a16:creationId xmlns:a16="http://schemas.microsoft.com/office/drawing/2014/main" id="{A5CFF0D6-BC85-4B3C-830E-C4CD4F864D14}"/>
              </a:ext>
            </a:extLst>
          </p:cNvPr>
          <p:cNvSpPr>
            <a:spLocks noGrp="1"/>
          </p:cNvSpPr>
          <p:nvPr>
            <p:ph idx="1"/>
          </p:nvPr>
        </p:nvSpPr>
        <p:spPr>
          <a:xfrm>
            <a:off x="838200" y="1690688"/>
            <a:ext cx="10515600" cy="4614862"/>
          </a:xfrm>
        </p:spPr>
        <p:txBody>
          <a:bodyPr>
            <a:normAutofit/>
          </a:bodyPr>
          <a:lstStyle/>
          <a:p>
            <a:r>
              <a:rPr lang="en-US" dirty="0"/>
              <a:t>Attend an Open Enrollment meeting if you are hosting one</a:t>
            </a:r>
          </a:p>
          <a:p>
            <a:r>
              <a:rPr lang="en-US" dirty="0"/>
              <a:t>Ask questions, ask questions, ask questions!</a:t>
            </a:r>
          </a:p>
          <a:p>
            <a:r>
              <a:rPr lang="en-US" dirty="0"/>
              <a:t>Return the following to you:</a:t>
            </a:r>
          </a:p>
          <a:p>
            <a:pPr lvl="1"/>
            <a:r>
              <a:rPr lang="en-US" sz="2800" dirty="0"/>
              <a:t>Benefit Change form (if currently enrolled)</a:t>
            </a:r>
          </a:p>
          <a:p>
            <a:pPr lvl="1"/>
            <a:r>
              <a:rPr lang="en-US" sz="2800" dirty="0"/>
              <a:t>Benefit Enrollment form (if enrolling for the 1</a:t>
            </a:r>
            <a:r>
              <a:rPr lang="en-US" sz="2800" baseline="30000" dirty="0"/>
              <a:t>st</a:t>
            </a:r>
            <a:r>
              <a:rPr lang="en-US" sz="2800" dirty="0"/>
              <a:t> time) </a:t>
            </a:r>
          </a:p>
          <a:p>
            <a:pPr lvl="1"/>
            <a:r>
              <a:rPr lang="en-US" sz="2800" dirty="0"/>
              <a:t>Supporting documents (if enrolling themselves or any dependents for the 1</a:t>
            </a:r>
            <a:r>
              <a:rPr lang="en-US" sz="2800" baseline="30000" dirty="0"/>
              <a:t>st</a:t>
            </a:r>
            <a:r>
              <a:rPr lang="en-US" sz="2800" dirty="0"/>
              <a:t> time)</a:t>
            </a:r>
          </a:p>
          <a:p>
            <a:pPr lvl="1"/>
            <a:r>
              <a:rPr lang="en-US" sz="2800" dirty="0"/>
              <a:t>No later than Nov. 1</a:t>
            </a:r>
          </a:p>
        </p:txBody>
      </p:sp>
    </p:spTree>
    <p:extLst>
      <p:ext uri="{BB962C8B-B14F-4D97-AF65-F5344CB8AC3E}">
        <p14:creationId xmlns:p14="http://schemas.microsoft.com/office/powerpoint/2010/main" val="412839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B14C-E857-4430-988F-2B593D0B1FC3}"/>
              </a:ext>
            </a:extLst>
          </p:cNvPr>
          <p:cNvSpPr>
            <a:spLocks noGrp="1"/>
          </p:cNvSpPr>
          <p:nvPr>
            <p:ph type="ctrTitle"/>
          </p:nvPr>
        </p:nvSpPr>
        <p:spPr>
          <a:xfrm>
            <a:off x="1524000" y="3690937"/>
            <a:ext cx="9144000" cy="919163"/>
          </a:xfrm>
        </p:spPr>
        <p:txBody>
          <a:bodyPr>
            <a:normAutofit fontScale="90000"/>
          </a:bodyPr>
          <a:lstStyle/>
          <a:p>
            <a:r>
              <a:rPr lang="en-US" dirty="0"/>
              <a:t>Participating </a:t>
            </a:r>
            <a:br>
              <a:rPr lang="en-US" dirty="0"/>
            </a:br>
            <a:r>
              <a:rPr lang="en-US" dirty="0"/>
              <a:t>Employer </a:t>
            </a:r>
            <a:br>
              <a:rPr lang="en-US" dirty="0"/>
            </a:br>
            <a:r>
              <a:rPr lang="en-US" dirty="0"/>
              <a:t>Portal (PEP)</a:t>
            </a:r>
          </a:p>
        </p:txBody>
      </p:sp>
    </p:spTree>
    <p:extLst>
      <p:ext uri="{BB962C8B-B14F-4D97-AF65-F5344CB8AC3E}">
        <p14:creationId xmlns:p14="http://schemas.microsoft.com/office/powerpoint/2010/main" val="3049329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42E50-BD06-4DD7-AFF3-2AA9568E6EF3}"/>
              </a:ext>
            </a:extLst>
          </p:cNvPr>
          <p:cNvSpPr>
            <a:spLocks noGrp="1"/>
          </p:cNvSpPr>
          <p:nvPr>
            <p:ph type="title"/>
          </p:nvPr>
        </p:nvSpPr>
        <p:spPr/>
        <p:txBody>
          <a:bodyPr/>
          <a:lstStyle/>
          <a:p>
            <a:r>
              <a:rPr lang="en-US" dirty="0"/>
              <a:t>Participating Employer Portal (PEP) Overview</a:t>
            </a:r>
          </a:p>
        </p:txBody>
      </p:sp>
      <p:sp>
        <p:nvSpPr>
          <p:cNvPr id="3" name="Content Placeholder 2">
            <a:extLst>
              <a:ext uri="{FF2B5EF4-FFF2-40B4-BE49-F238E27FC236}">
                <a16:creationId xmlns:a16="http://schemas.microsoft.com/office/drawing/2014/main" id="{FBB92220-6C0E-4CCB-85EF-A8FC2F27B49E}"/>
              </a:ext>
            </a:extLst>
          </p:cNvPr>
          <p:cNvSpPr>
            <a:spLocks noGrp="1"/>
          </p:cNvSpPr>
          <p:nvPr>
            <p:ph idx="1"/>
          </p:nvPr>
        </p:nvSpPr>
        <p:spPr/>
        <p:txBody>
          <a:bodyPr>
            <a:normAutofit/>
          </a:bodyPr>
          <a:lstStyle/>
          <a:p>
            <a:pPr marL="0" indent="0">
              <a:buNone/>
            </a:pPr>
            <a:r>
              <a:rPr lang="en-US" dirty="0">
                <a:sym typeface="Wingdings" panose="05000000000000000000" pitchFamily="2" charset="2"/>
              </a:rPr>
              <a:t>Phase 1  Uploading forms securely for Open Enrollment. </a:t>
            </a:r>
          </a:p>
          <a:p>
            <a:pPr marL="0" indent="0">
              <a:buNone/>
            </a:pPr>
            <a:r>
              <a:rPr lang="en-US" dirty="0">
                <a:sym typeface="Wingdings" panose="05000000000000000000" pitchFamily="2" charset="2"/>
              </a:rPr>
              <a:t>                    Document library also available.</a:t>
            </a:r>
          </a:p>
          <a:p>
            <a:pPr marL="0" indent="0">
              <a:buNone/>
            </a:pPr>
            <a:r>
              <a:rPr lang="en-US" dirty="0">
                <a:sym typeface="Wingdings" panose="05000000000000000000" pitchFamily="2" charset="2"/>
              </a:rPr>
              <a:t>		</a:t>
            </a:r>
          </a:p>
          <a:p>
            <a:pPr marL="0" indent="0">
              <a:buNone/>
            </a:pPr>
            <a:r>
              <a:rPr lang="en-US" dirty="0">
                <a:sym typeface="Wingdings" panose="05000000000000000000" pitchFamily="2" charset="2"/>
              </a:rPr>
              <a:t>Phase 2  2020 training on using the system</a:t>
            </a:r>
          </a:p>
          <a:p>
            <a:pPr lvl="1"/>
            <a:r>
              <a:rPr lang="en-US" dirty="0">
                <a:sym typeface="Wingdings" panose="05000000000000000000" pitchFamily="2" charset="2"/>
              </a:rPr>
              <a:t>No more faxing, sending secure emails or mailing required</a:t>
            </a:r>
          </a:p>
          <a:p>
            <a:pPr lvl="1"/>
            <a:r>
              <a:rPr lang="en-US" dirty="0">
                <a:sym typeface="Wingdings" panose="05000000000000000000" pitchFamily="2" charset="2"/>
              </a:rPr>
              <a:t>Enrollments/changes/terms can be keyed directly into the eligibility system</a:t>
            </a:r>
          </a:p>
          <a:p>
            <a:pPr lvl="1"/>
            <a:r>
              <a:rPr lang="en-US" dirty="0">
                <a:sym typeface="Wingdings" panose="05000000000000000000" pitchFamily="2" charset="2"/>
              </a:rPr>
              <a:t>Access billing invoices</a:t>
            </a:r>
          </a:p>
          <a:p>
            <a:pPr lvl="1"/>
            <a:r>
              <a:rPr lang="en-US" dirty="0">
                <a:sym typeface="Wingdings" panose="05000000000000000000" pitchFamily="2" charset="2"/>
              </a:rPr>
              <a:t>Document library expanded</a:t>
            </a:r>
          </a:p>
        </p:txBody>
      </p:sp>
    </p:spTree>
    <p:extLst>
      <p:ext uri="{BB962C8B-B14F-4D97-AF65-F5344CB8AC3E}">
        <p14:creationId xmlns:p14="http://schemas.microsoft.com/office/powerpoint/2010/main" val="61826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572A-892D-42B2-B212-F5E72DE318A3}"/>
              </a:ext>
            </a:extLst>
          </p:cNvPr>
          <p:cNvSpPr>
            <a:spLocks noGrp="1"/>
          </p:cNvSpPr>
          <p:nvPr>
            <p:ph type="title"/>
          </p:nvPr>
        </p:nvSpPr>
        <p:spPr/>
        <p:txBody>
          <a:bodyPr/>
          <a:lstStyle/>
          <a:p>
            <a:r>
              <a:rPr lang="en-US" dirty="0"/>
              <a:t>Introduction of PEP</a:t>
            </a:r>
          </a:p>
        </p:txBody>
      </p:sp>
      <p:pic>
        <p:nvPicPr>
          <p:cNvPr id="4" name="Picture 3">
            <a:extLst>
              <a:ext uri="{FF2B5EF4-FFF2-40B4-BE49-F238E27FC236}">
                <a16:creationId xmlns:a16="http://schemas.microsoft.com/office/drawing/2014/main" id="{8CA5DFD8-4E36-4FC0-B7FD-1BC8509BD8C5}"/>
              </a:ext>
            </a:extLst>
          </p:cNvPr>
          <p:cNvPicPr>
            <a:picLocks noChangeAspect="1"/>
          </p:cNvPicPr>
          <p:nvPr/>
        </p:nvPicPr>
        <p:blipFill rotWithShape="1">
          <a:blip r:embed="rId3">
            <a:extLst>
              <a:ext uri="{28A0092B-C50C-407E-A947-70E740481C1C}">
                <a14:useLocalDpi xmlns:a14="http://schemas.microsoft.com/office/drawing/2010/main" val="0"/>
              </a:ext>
            </a:extLst>
          </a:blip>
          <a:srcRect t="762" r="212" b="5555"/>
          <a:stretch/>
        </p:blipFill>
        <p:spPr>
          <a:xfrm>
            <a:off x="3696040" y="1690688"/>
            <a:ext cx="4799919" cy="5014912"/>
          </a:xfrm>
          <a:prstGeom prst="rect">
            <a:avLst/>
          </a:prstGeom>
          <a:effectLst>
            <a:softEdge rad="63500"/>
          </a:effectLst>
        </p:spPr>
      </p:pic>
    </p:spTree>
    <p:extLst>
      <p:ext uri="{BB962C8B-B14F-4D97-AF65-F5344CB8AC3E}">
        <p14:creationId xmlns:p14="http://schemas.microsoft.com/office/powerpoint/2010/main" val="1217180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572A-892D-42B2-B212-F5E72DE318A3}"/>
              </a:ext>
            </a:extLst>
          </p:cNvPr>
          <p:cNvSpPr>
            <a:spLocks noGrp="1"/>
          </p:cNvSpPr>
          <p:nvPr>
            <p:ph type="title"/>
          </p:nvPr>
        </p:nvSpPr>
        <p:spPr/>
        <p:txBody>
          <a:bodyPr/>
          <a:lstStyle/>
          <a:p>
            <a:r>
              <a:rPr lang="en-US" dirty="0"/>
              <a:t>Introduction of PEP</a:t>
            </a:r>
          </a:p>
        </p:txBody>
      </p:sp>
      <p:pic>
        <p:nvPicPr>
          <p:cNvPr id="5" name="Picture 4">
            <a:extLst>
              <a:ext uri="{FF2B5EF4-FFF2-40B4-BE49-F238E27FC236}">
                <a16:creationId xmlns:a16="http://schemas.microsoft.com/office/drawing/2014/main" id="{D0B1526B-7270-4CDF-A319-ECB2477674F9}"/>
              </a:ext>
            </a:extLst>
          </p:cNvPr>
          <p:cNvPicPr>
            <a:picLocks noChangeAspect="1"/>
          </p:cNvPicPr>
          <p:nvPr/>
        </p:nvPicPr>
        <p:blipFill rotWithShape="1">
          <a:blip r:embed="rId3">
            <a:extLst>
              <a:ext uri="{28A0092B-C50C-407E-A947-70E740481C1C}">
                <a14:useLocalDpi xmlns:a14="http://schemas.microsoft.com/office/drawing/2010/main" val="0"/>
              </a:ext>
            </a:extLst>
          </a:blip>
          <a:srcRect l="-16551" r="-16551" b="10272"/>
          <a:stretch/>
        </p:blipFill>
        <p:spPr>
          <a:xfrm>
            <a:off x="838200" y="1821316"/>
            <a:ext cx="10515600" cy="3948112"/>
          </a:xfrm>
          <a:prstGeom prst="rect">
            <a:avLst/>
          </a:prstGeom>
          <a:effectLst>
            <a:softEdge rad="63500"/>
          </a:effectLst>
        </p:spPr>
      </p:pic>
    </p:spTree>
    <p:extLst>
      <p:ext uri="{BB962C8B-B14F-4D97-AF65-F5344CB8AC3E}">
        <p14:creationId xmlns:p14="http://schemas.microsoft.com/office/powerpoint/2010/main" val="542163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572A-892D-42B2-B212-F5E72DE318A3}"/>
              </a:ext>
            </a:extLst>
          </p:cNvPr>
          <p:cNvSpPr>
            <a:spLocks noGrp="1"/>
          </p:cNvSpPr>
          <p:nvPr>
            <p:ph type="title"/>
          </p:nvPr>
        </p:nvSpPr>
        <p:spPr/>
        <p:txBody>
          <a:bodyPr/>
          <a:lstStyle/>
          <a:p>
            <a:r>
              <a:rPr lang="en-US" dirty="0"/>
              <a:t>Introduction of PEP</a:t>
            </a:r>
          </a:p>
        </p:txBody>
      </p:sp>
      <p:pic>
        <p:nvPicPr>
          <p:cNvPr id="4" name="Picture 3">
            <a:extLst>
              <a:ext uri="{FF2B5EF4-FFF2-40B4-BE49-F238E27FC236}">
                <a16:creationId xmlns:a16="http://schemas.microsoft.com/office/drawing/2014/main" id="{FD711193-6BCA-43B6-BB2D-4F94F96C4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485" y="1690688"/>
            <a:ext cx="7903029" cy="4308392"/>
          </a:xfrm>
          <a:prstGeom prst="rect">
            <a:avLst/>
          </a:prstGeom>
          <a:effectLst>
            <a:softEdge rad="63500"/>
          </a:effectLst>
        </p:spPr>
      </p:pic>
    </p:spTree>
    <p:extLst>
      <p:ext uri="{BB962C8B-B14F-4D97-AF65-F5344CB8AC3E}">
        <p14:creationId xmlns:p14="http://schemas.microsoft.com/office/powerpoint/2010/main" val="1143079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572A-892D-42B2-B212-F5E72DE318A3}"/>
              </a:ext>
            </a:extLst>
          </p:cNvPr>
          <p:cNvSpPr>
            <a:spLocks noGrp="1"/>
          </p:cNvSpPr>
          <p:nvPr>
            <p:ph type="title"/>
          </p:nvPr>
        </p:nvSpPr>
        <p:spPr/>
        <p:txBody>
          <a:bodyPr/>
          <a:lstStyle/>
          <a:p>
            <a:r>
              <a:rPr lang="en-US" dirty="0"/>
              <a:t>PEP for Open Enrollment 2019 </a:t>
            </a:r>
          </a:p>
        </p:txBody>
      </p:sp>
      <p:sp>
        <p:nvSpPr>
          <p:cNvPr id="3" name="Content Placeholder 2">
            <a:extLst>
              <a:ext uri="{FF2B5EF4-FFF2-40B4-BE49-F238E27FC236}">
                <a16:creationId xmlns:a16="http://schemas.microsoft.com/office/drawing/2014/main" id="{02151984-645E-40FE-B7A9-09E1805DA6A3}"/>
              </a:ext>
            </a:extLst>
          </p:cNvPr>
          <p:cNvSpPr>
            <a:spLocks noGrp="1"/>
          </p:cNvSpPr>
          <p:nvPr>
            <p:ph sz="half" idx="1"/>
          </p:nvPr>
        </p:nvSpPr>
        <p:spPr/>
        <p:txBody>
          <a:bodyPr>
            <a:normAutofit/>
          </a:bodyPr>
          <a:lstStyle/>
          <a:p>
            <a:r>
              <a:rPr lang="en-US" sz="2600" dirty="0"/>
              <a:t>You will have the option securely upload forms and documentation into PEP for processing by Life &amp; Health department</a:t>
            </a:r>
          </a:p>
          <a:p>
            <a:r>
              <a:rPr lang="en-US" sz="2600" dirty="0"/>
              <a:t>There is access through the document library YOUR plan benefit booklets, benefit plan &amp; comparison summaries, all required legal documents as well as Enrollment, Change, Termination and GMA forms. </a:t>
            </a:r>
          </a:p>
        </p:txBody>
      </p:sp>
      <p:sp>
        <p:nvSpPr>
          <p:cNvPr id="4" name="Content Placeholder 3">
            <a:extLst>
              <a:ext uri="{FF2B5EF4-FFF2-40B4-BE49-F238E27FC236}">
                <a16:creationId xmlns:a16="http://schemas.microsoft.com/office/drawing/2014/main" id="{FEB88D12-9689-4CCE-A207-E0606E926D9E}"/>
              </a:ext>
            </a:extLst>
          </p:cNvPr>
          <p:cNvSpPr>
            <a:spLocks noGrp="1"/>
          </p:cNvSpPr>
          <p:nvPr>
            <p:ph sz="half" idx="2"/>
          </p:nvPr>
        </p:nvSpPr>
        <p:spPr/>
        <p:txBody>
          <a:bodyPr>
            <a:normAutofit/>
          </a:bodyPr>
          <a:lstStyle/>
          <a:p>
            <a:r>
              <a:rPr lang="en-US" dirty="0"/>
              <a:t>Full access to the features of PEP are not available at this time.  Training for this rollout is important. </a:t>
            </a:r>
          </a:p>
          <a:p>
            <a:r>
              <a:rPr lang="en-US" dirty="0"/>
              <a:t>Access is available by using the </a:t>
            </a:r>
            <a:r>
              <a:rPr lang="en-US" u="sng" dirty="0"/>
              <a:t>same</a:t>
            </a:r>
            <a:r>
              <a:rPr lang="en-US" dirty="0"/>
              <a:t> GMA login and password used on the GMA website (</a:t>
            </a:r>
            <a:r>
              <a:rPr lang="en-US" dirty="0">
                <a:solidFill>
                  <a:srgbClr val="00FF00"/>
                </a:solidFill>
                <a:hlinkClick r:id="rId3"/>
              </a:rPr>
              <a:t>www.gacities.com</a:t>
            </a:r>
            <a:r>
              <a:rPr lang="en-US" dirty="0"/>
              <a:t>).</a:t>
            </a:r>
          </a:p>
          <a:p>
            <a:endParaRPr lang="en-US" dirty="0"/>
          </a:p>
        </p:txBody>
      </p:sp>
    </p:spTree>
    <p:extLst>
      <p:ext uri="{BB962C8B-B14F-4D97-AF65-F5344CB8AC3E}">
        <p14:creationId xmlns:p14="http://schemas.microsoft.com/office/powerpoint/2010/main" val="265699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635F4-FE4C-4090-BB38-9B737D547B40}"/>
              </a:ext>
            </a:extLst>
          </p:cNvPr>
          <p:cNvSpPr>
            <a:spLocks noGrp="1"/>
          </p:cNvSpPr>
          <p:nvPr>
            <p:ph type="title"/>
          </p:nvPr>
        </p:nvSpPr>
        <p:spPr/>
        <p:txBody>
          <a:bodyPr/>
          <a:lstStyle/>
          <a:p>
            <a:r>
              <a:rPr lang="en-US" dirty="0"/>
              <a:t>Recap/Summary</a:t>
            </a:r>
          </a:p>
        </p:txBody>
      </p:sp>
      <p:sp>
        <p:nvSpPr>
          <p:cNvPr id="3" name="Content Placeholder 2">
            <a:extLst>
              <a:ext uri="{FF2B5EF4-FFF2-40B4-BE49-F238E27FC236}">
                <a16:creationId xmlns:a16="http://schemas.microsoft.com/office/drawing/2014/main" id="{1EA14E0F-23EE-4E31-91BA-072C64C5CE3A}"/>
              </a:ext>
            </a:extLst>
          </p:cNvPr>
          <p:cNvSpPr>
            <a:spLocks noGrp="1"/>
          </p:cNvSpPr>
          <p:nvPr>
            <p:ph idx="1"/>
          </p:nvPr>
        </p:nvSpPr>
        <p:spPr>
          <a:xfrm>
            <a:off x="838200" y="1900238"/>
            <a:ext cx="10515600" cy="4486275"/>
          </a:xfrm>
        </p:spPr>
        <p:txBody>
          <a:bodyPr>
            <a:normAutofit/>
          </a:bodyPr>
          <a:lstStyle/>
          <a:p>
            <a:r>
              <a:rPr lang="en-US" dirty="0"/>
              <a:t>Timely and accurate eligibility information submitted leads to a confident Designated Benefits Contact and a happy employee</a:t>
            </a:r>
          </a:p>
          <a:p>
            <a:r>
              <a:rPr lang="en-US" dirty="0"/>
              <a:t>HIPAA Compliance &amp; protection of private information is VERY important to GMA and drives how and what we communicate to protect you &amp; your employees</a:t>
            </a:r>
          </a:p>
          <a:p>
            <a:r>
              <a:rPr lang="en-US" dirty="0"/>
              <a:t>No plan design changes for either medical or dental </a:t>
            </a:r>
          </a:p>
          <a:p>
            <a:r>
              <a:rPr lang="en-US" dirty="0"/>
              <a:t>NEW Vision plan option</a:t>
            </a:r>
          </a:p>
          <a:p>
            <a:r>
              <a:rPr lang="en-US" dirty="0"/>
              <a:t>Confirm your intentions for 2020 (plan changes/options/no changes)</a:t>
            </a:r>
          </a:p>
        </p:txBody>
      </p:sp>
    </p:spTree>
    <p:extLst>
      <p:ext uri="{BB962C8B-B14F-4D97-AF65-F5344CB8AC3E}">
        <p14:creationId xmlns:p14="http://schemas.microsoft.com/office/powerpoint/2010/main" val="162154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635F4-FE4C-4090-BB38-9B737D547B40}"/>
              </a:ext>
            </a:extLst>
          </p:cNvPr>
          <p:cNvSpPr>
            <a:spLocks noGrp="1"/>
          </p:cNvSpPr>
          <p:nvPr>
            <p:ph type="title"/>
          </p:nvPr>
        </p:nvSpPr>
        <p:spPr/>
        <p:txBody>
          <a:bodyPr/>
          <a:lstStyle/>
          <a:p>
            <a:r>
              <a:rPr lang="en-US" dirty="0"/>
              <a:t>Recap/Summary</a:t>
            </a:r>
          </a:p>
        </p:txBody>
      </p:sp>
      <p:sp>
        <p:nvSpPr>
          <p:cNvPr id="3" name="Content Placeholder 2">
            <a:extLst>
              <a:ext uri="{FF2B5EF4-FFF2-40B4-BE49-F238E27FC236}">
                <a16:creationId xmlns:a16="http://schemas.microsoft.com/office/drawing/2014/main" id="{1EA14E0F-23EE-4E31-91BA-072C64C5CE3A}"/>
              </a:ext>
            </a:extLst>
          </p:cNvPr>
          <p:cNvSpPr>
            <a:spLocks noGrp="1"/>
          </p:cNvSpPr>
          <p:nvPr>
            <p:ph idx="1"/>
          </p:nvPr>
        </p:nvSpPr>
        <p:spPr>
          <a:xfrm>
            <a:off x="838200" y="1690688"/>
            <a:ext cx="10515600" cy="4486275"/>
          </a:xfrm>
        </p:spPr>
        <p:txBody>
          <a:bodyPr>
            <a:normAutofit/>
          </a:bodyPr>
          <a:lstStyle/>
          <a:p>
            <a:r>
              <a:rPr lang="en-US" dirty="0"/>
              <a:t>Be sure to read and review Employer Instructions and documents attached to the Open Enrollment email.</a:t>
            </a:r>
          </a:p>
          <a:p>
            <a:r>
              <a:rPr lang="en-US" dirty="0"/>
              <a:t>Affirm through the link included in the Open Enrollment email - </a:t>
            </a:r>
            <a:r>
              <a:rPr lang="en-US" dirty="0">
                <a:solidFill>
                  <a:srgbClr val="00FF00"/>
                </a:solidFill>
              </a:rPr>
              <a:t>Affirmation of Distribution of Enrollment Materials</a:t>
            </a:r>
          </a:p>
          <a:p>
            <a:r>
              <a:rPr lang="en-US" dirty="0"/>
              <a:t>Distribute OE materials to all active &amp; eligible employees per Employer Instructions document</a:t>
            </a:r>
          </a:p>
          <a:p>
            <a:pPr lvl="1"/>
            <a:r>
              <a:rPr lang="en-US" dirty="0"/>
              <a:t>GMA will send Open Enrollment materials to current retirees &amp; COBRA</a:t>
            </a:r>
          </a:p>
          <a:p>
            <a:r>
              <a:rPr lang="en-US" dirty="0"/>
              <a:t>Submit forms and supporting docs to GMA no later than Nov. 4</a:t>
            </a:r>
          </a:p>
          <a:p>
            <a:pPr marL="457200" lvl="1" indent="0">
              <a:buNone/>
            </a:pPr>
            <a:endParaRPr lang="en-US" dirty="0"/>
          </a:p>
        </p:txBody>
      </p:sp>
    </p:spTree>
    <p:extLst>
      <p:ext uri="{BB962C8B-B14F-4D97-AF65-F5344CB8AC3E}">
        <p14:creationId xmlns:p14="http://schemas.microsoft.com/office/powerpoint/2010/main" val="329775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B14C-E857-4430-988F-2B593D0B1FC3}"/>
              </a:ext>
            </a:extLst>
          </p:cNvPr>
          <p:cNvSpPr>
            <a:spLocks noGrp="1"/>
          </p:cNvSpPr>
          <p:nvPr>
            <p:ph type="ctrTitle"/>
          </p:nvPr>
        </p:nvSpPr>
        <p:spPr>
          <a:xfrm>
            <a:off x="1524000" y="2495550"/>
            <a:ext cx="9144000" cy="1576388"/>
          </a:xfrm>
        </p:spPr>
        <p:txBody>
          <a:bodyPr>
            <a:normAutofit fontScale="90000"/>
          </a:bodyPr>
          <a:lstStyle/>
          <a:p>
            <a:r>
              <a:rPr lang="en-US" dirty="0"/>
              <a:t>The Basics - </a:t>
            </a:r>
            <a:br>
              <a:rPr lang="en-US" dirty="0"/>
            </a:br>
            <a:r>
              <a:rPr lang="en-US" dirty="0"/>
              <a:t>Maintaining Employee Eligibility Record with GMA</a:t>
            </a:r>
          </a:p>
        </p:txBody>
      </p:sp>
    </p:spTree>
    <p:extLst>
      <p:ext uri="{BB962C8B-B14F-4D97-AF65-F5344CB8AC3E}">
        <p14:creationId xmlns:p14="http://schemas.microsoft.com/office/powerpoint/2010/main" val="404833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0B-1C63-46A4-8895-7EE532DC8D07}"/>
              </a:ext>
            </a:extLst>
          </p:cNvPr>
          <p:cNvSpPr>
            <a:spLocks noGrp="1"/>
          </p:cNvSpPr>
          <p:nvPr>
            <p:ph type="title"/>
          </p:nvPr>
        </p:nvSpPr>
        <p:spPr/>
        <p:txBody>
          <a:bodyPr/>
          <a:lstStyle/>
          <a:p>
            <a:r>
              <a:rPr lang="en-US" dirty="0"/>
              <a:t>Recap/Summary</a:t>
            </a:r>
          </a:p>
        </p:txBody>
      </p:sp>
      <p:sp>
        <p:nvSpPr>
          <p:cNvPr id="3" name="Content Placeholder 2">
            <a:extLst>
              <a:ext uri="{FF2B5EF4-FFF2-40B4-BE49-F238E27FC236}">
                <a16:creationId xmlns:a16="http://schemas.microsoft.com/office/drawing/2014/main" id="{4826971B-9B53-498A-87D4-DFDA5C4F08E2}"/>
              </a:ext>
            </a:extLst>
          </p:cNvPr>
          <p:cNvSpPr>
            <a:spLocks noGrp="1"/>
          </p:cNvSpPr>
          <p:nvPr>
            <p:ph idx="1"/>
          </p:nvPr>
        </p:nvSpPr>
        <p:spPr>
          <a:xfrm>
            <a:off x="838200" y="1771650"/>
            <a:ext cx="10515600" cy="4405313"/>
          </a:xfrm>
        </p:spPr>
        <p:txBody>
          <a:bodyPr/>
          <a:lstStyle/>
          <a:p>
            <a:r>
              <a:rPr lang="en-US" dirty="0"/>
              <a:t>Webinar will be sent to you and placed within portal under document library</a:t>
            </a:r>
          </a:p>
          <a:p>
            <a:r>
              <a:rPr lang="en-US" dirty="0"/>
              <a:t>Access to PEP for uploads and document library will become available on Monday, September 23</a:t>
            </a:r>
            <a:r>
              <a:rPr lang="en-US" baseline="30000" dirty="0"/>
              <a:t>rd</a:t>
            </a:r>
            <a:endParaRPr lang="en-US" dirty="0"/>
          </a:p>
          <a:p>
            <a:r>
              <a:rPr lang="en-US" dirty="0"/>
              <a:t>Complete Open Enrollment forms and any supporting documents means good data and happy employees in 2020!</a:t>
            </a:r>
          </a:p>
          <a:p>
            <a:r>
              <a:rPr lang="en-US" dirty="0"/>
              <a:t>Open Enrollment: Sept. 30 – Nov. 1</a:t>
            </a:r>
          </a:p>
          <a:p>
            <a:pPr lvl="1"/>
            <a:r>
              <a:rPr lang="en-US" dirty="0"/>
              <a:t>The dates provided are important to make Jan. 1st a truly happy New Year!</a:t>
            </a:r>
          </a:p>
          <a:p>
            <a:pPr lvl="1"/>
            <a:endParaRPr lang="en-US" dirty="0"/>
          </a:p>
          <a:p>
            <a:pPr lvl="1"/>
            <a:endParaRPr lang="en-US" dirty="0"/>
          </a:p>
          <a:p>
            <a:endParaRPr lang="en-US" dirty="0"/>
          </a:p>
        </p:txBody>
      </p:sp>
    </p:spTree>
    <p:extLst>
      <p:ext uri="{BB962C8B-B14F-4D97-AF65-F5344CB8AC3E}">
        <p14:creationId xmlns:p14="http://schemas.microsoft.com/office/powerpoint/2010/main" val="385845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B14C-E857-4430-988F-2B593D0B1FC3}"/>
              </a:ext>
            </a:extLst>
          </p:cNvPr>
          <p:cNvSpPr>
            <a:spLocks noGrp="1"/>
          </p:cNvSpPr>
          <p:nvPr>
            <p:ph type="ctrTitle"/>
          </p:nvPr>
        </p:nvSpPr>
        <p:spPr>
          <a:xfrm>
            <a:off x="1524000" y="2509837"/>
            <a:ext cx="9144000" cy="919163"/>
          </a:xfrm>
        </p:spPr>
        <p:txBody>
          <a:bodyPr>
            <a:normAutofit/>
          </a:bodyPr>
          <a:lstStyle/>
          <a:p>
            <a:r>
              <a:rPr lang="en-US" dirty="0"/>
              <a:t>Questions ??</a:t>
            </a:r>
          </a:p>
        </p:txBody>
      </p:sp>
    </p:spTree>
    <p:extLst>
      <p:ext uri="{BB962C8B-B14F-4D97-AF65-F5344CB8AC3E}">
        <p14:creationId xmlns:p14="http://schemas.microsoft.com/office/powerpoint/2010/main" val="639699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976A-7485-487F-912F-1B4F0B1898E5}"/>
              </a:ext>
            </a:extLst>
          </p:cNvPr>
          <p:cNvSpPr>
            <a:spLocks noGrp="1"/>
          </p:cNvSpPr>
          <p:nvPr>
            <p:ph type="title"/>
          </p:nvPr>
        </p:nvSpPr>
        <p:spPr/>
        <p:txBody>
          <a:bodyPr/>
          <a:lstStyle/>
          <a:p>
            <a:r>
              <a:rPr lang="en-US" dirty="0"/>
              <a:t>Benefits of Maintaining Employee Eligibility</a:t>
            </a:r>
          </a:p>
        </p:txBody>
      </p:sp>
      <p:sp>
        <p:nvSpPr>
          <p:cNvPr id="3" name="Content Placeholder 2">
            <a:extLst>
              <a:ext uri="{FF2B5EF4-FFF2-40B4-BE49-F238E27FC236}">
                <a16:creationId xmlns:a16="http://schemas.microsoft.com/office/drawing/2014/main" id="{922C9BCD-17C3-4212-B4FB-4AEEFD32C009}"/>
              </a:ext>
            </a:extLst>
          </p:cNvPr>
          <p:cNvSpPr>
            <a:spLocks noGrp="1"/>
          </p:cNvSpPr>
          <p:nvPr>
            <p:ph idx="1"/>
          </p:nvPr>
        </p:nvSpPr>
        <p:spPr/>
        <p:txBody>
          <a:bodyPr>
            <a:normAutofit/>
          </a:bodyPr>
          <a:lstStyle/>
          <a:p>
            <a:r>
              <a:rPr lang="en-US" dirty="0"/>
              <a:t>Good information &amp; data makes for a smooth and positive enrollment</a:t>
            </a:r>
          </a:p>
          <a:p>
            <a:pPr lvl="1"/>
            <a:r>
              <a:rPr lang="en-US" dirty="0"/>
              <a:t>Anthem/Aetna/Delta Dental eligibility feeds</a:t>
            </a:r>
          </a:p>
          <a:p>
            <a:pPr lvl="1"/>
            <a:r>
              <a:rPr lang="en-US" dirty="0"/>
              <a:t>Monthly Billing invoices</a:t>
            </a:r>
          </a:p>
          <a:p>
            <a:pPr lvl="1"/>
            <a:r>
              <a:rPr lang="en-US" dirty="0"/>
              <a:t>GMA processing - more return emails &amp; requests</a:t>
            </a:r>
          </a:p>
          <a:p>
            <a:r>
              <a:rPr lang="en-US" dirty="0"/>
              <a:t>Timely enrollments, timely terminations protect city from liability and reduce costs for everyone</a:t>
            </a:r>
          </a:p>
          <a:p>
            <a:r>
              <a:rPr lang="en-US" dirty="0"/>
              <a:t>Cost Containment – adverse selection &amp; impact on claim experience, disputes/litigation, city paying out of pocket for medical claims</a:t>
            </a:r>
          </a:p>
        </p:txBody>
      </p:sp>
    </p:spTree>
    <p:extLst>
      <p:ext uri="{BB962C8B-B14F-4D97-AF65-F5344CB8AC3E}">
        <p14:creationId xmlns:p14="http://schemas.microsoft.com/office/powerpoint/2010/main" val="50708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F2F7-26AC-45E8-B7EE-7544500F591E}"/>
              </a:ext>
            </a:extLst>
          </p:cNvPr>
          <p:cNvSpPr>
            <a:spLocks noGrp="1"/>
          </p:cNvSpPr>
          <p:nvPr>
            <p:ph type="title"/>
          </p:nvPr>
        </p:nvSpPr>
        <p:spPr/>
        <p:txBody>
          <a:bodyPr/>
          <a:lstStyle/>
          <a:p>
            <a:r>
              <a:rPr lang="en-US" dirty="0"/>
              <a:t>Eligibility &amp; Enrollment Guidelines</a:t>
            </a:r>
          </a:p>
        </p:txBody>
      </p:sp>
      <p:sp>
        <p:nvSpPr>
          <p:cNvPr id="3" name="Content Placeholder 2">
            <a:extLst>
              <a:ext uri="{FF2B5EF4-FFF2-40B4-BE49-F238E27FC236}">
                <a16:creationId xmlns:a16="http://schemas.microsoft.com/office/drawing/2014/main" id="{68B12E34-AFC1-4007-A752-8719A5077BE5}"/>
              </a:ext>
            </a:extLst>
          </p:cNvPr>
          <p:cNvSpPr>
            <a:spLocks noGrp="1"/>
          </p:cNvSpPr>
          <p:nvPr>
            <p:ph sz="half" idx="1"/>
          </p:nvPr>
        </p:nvSpPr>
        <p:spPr/>
        <p:txBody>
          <a:bodyPr>
            <a:normAutofit fontScale="62500" lnSpcReduction="20000"/>
          </a:bodyPr>
          <a:lstStyle/>
          <a:p>
            <a:pPr>
              <a:lnSpc>
                <a:spcPct val="120000"/>
              </a:lnSpc>
            </a:pPr>
            <a:r>
              <a:rPr lang="en-US" b="1" dirty="0"/>
              <a:t>As a Participating Employer (PE) you must offer coverage to all eligible employees – by giving them enrollment materials in time for them to enroll by the deadline. </a:t>
            </a:r>
            <a:r>
              <a:rPr lang="en-US" dirty="0"/>
              <a:t>Plan cannot pay benefits for an ineligible person – a person must be either eligible or on COBRA.</a:t>
            </a:r>
          </a:p>
          <a:p>
            <a:pPr>
              <a:lnSpc>
                <a:spcPct val="120000"/>
              </a:lnSpc>
            </a:pPr>
            <a:r>
              <a:rPr lang="en-US" b="1" dirty="0"/>
              <a:t>Follow the Employer Instructions for providing documents to eligible employees.</a:t>
            </a:r>
          </a:p>
          <a:p>
            <a:pPr>
              <a:lnSpc>
                <a:spcPct val="120000"/>
              </a:lnSpc>
            </a:pPr>
            <a:r>
              <a:rPr lang="en-US" b="1" dirty="0"/>
              <a:t>Follow the Employer Instructions for sending completed forms and supporting documents to GMA.</a:t>
            </a:r>
          </a:p>
          <a:p>
            <a:pPr>
              <a:lnSpc>
                <a:spcPct val="120000"/>
              </a:lnSpc>
            </a:pPr>
            <a:r>
              <a:rPr lang="en-US" b="1" dirty="0"/>
              <a:t>Submit termination and drop forms to GMA IMMEDIATELY.</a:t>
            </a:r>
          </a:p>
        </p:txBody>
      </p:sp>
      <p:sp>
        <p:nvSpPr>
          <p:cNvPr id="4" name="Content Placeholder 3">
            <a:extLst>
              <a:ext uri="{FF2B5EF4-FFF2-40B4-BE49-F238E27FC236}">
                <a16:creationId xmlns:a16="http://schemas.microsoft.com/office/drawing/2014/main" id="{98A51E4C-7CD2-4A83-AB2C-AB4947CD5FB5}"/>
              </a:ext>
            </a:extLst>
          </p:cNvPr>
          <p:cNvSpPr>
            <a:spLocks noGrp="1"/>
          </p:cNvSpPr>
          <p:nvPr>
            <p:ph sz="half" idx="2"/>
          </p:nvPr>
        </p:nvSpPr>
        <p:spPr/>
        <p:txBody>
          <a:bodyPr>
            <a:normAutofit fontScale="62500" lnSpcReduction="20000"/>
          </a:bodyPr>
          <a:lstStyle/>
          <a:p>
            <a:r>
              <a:rPr lang="en-US" dirty="0"/>
              <a:t>Why is this so important?</a:t>
            </a:r>
          </a:p>
          <a:p>
            <a:pPr lvl="1"/>
            <a:r>
              <a:rPr lang="en-US" sz="2600" dirty="0"/>
              <a:t>There is the risk of Legal violations, potential ACA penalties if PE fails to provide forms and notices when required to do so</a:t>
            </a:r>
          </a:p>
          <a:p>
            <a:pPr lvl="1"/>
            <a:r>
              <a:rPr lang="en-US" sz="2600" dirty="0"/>
              <a:t>There is the risk that the Participating Employer will be “on the hook” for medical claims or paying COBRA premiums</a:t>
            </a:r>
          </a:p>
          <a:p>
            <a:pPr lvl="1"/>
            <a:r>
              <a:rPr lang="en-US" sz="2600" i="1" dirty="0">
                <a:solidFill>
                  <a:srgbClr val="00FF00"/>
                </a:solidFill>
              </a:rPr>
              <a:t>Neither the GMEBS, the Trust Fund, the Trustees, nor the Program Administrator will be liable for the Participating Employer’s failure to properly and timely offer coverage or properly and timely terminate coverage.</a:t>
            </a:r>
          </a:p>
          <a:p>
            <a:pPr lvl="1"/>
            <a:endParaRPr lang="en-US" sz="1000" dirty="0"/>
          </a:p>
          <a:p>
            <a:r>
              <a:rPr lang="en-US" u="sng" dirty="0"/>
              <a:t>Recommendations</a:t>
            </a:r>
            <a:r>
              <a:rPr lang="en-US" dirty="0"/>
              <a:t>: </a:t>
            </a:r>
          </a:p>
          <a:p>
            <a:pPr lvl="1"/>
            <a:r>
              <a:rPr lang="en-US" dirty="0"/>
              <a:t>Collect a waiver if eligible employee does not enroll in Health Plan and keep on file</a:t>
            </a:r>
          </a:p>
          <a:p>
            <a:pPr lvl="1"/>
            <a:r>
              <a:rPr lang="en-US" dirty="0"/>
              <a:t>Check bill each month to make sure it matches eligibility.</a:t>
            </a:r>
          </a:p>
          <a:p>
            <a:endParaRPr lang="en-US" dirty="0"/>
          </a:p>
        </p:txBody>
      </p:sp>
    </p:spTree>
    <p:extLst>
      <p:ext uri="{BB962C8B-B14F-4D97-AF65-F5344CB8AC3E}">
        <p14:creationId xmlns:p14="http://schemas.microsoft.com/office/powerpoint/2010/main" val="8824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F2F7-26AC-45E8-B7EE-7544500F591E}"/>
              </a:ext>
            </a:extLst>
          </p:cNvPr>
          <p:cNvSpPr>
            <a:spLocks noGrp="1"/>
          </p:cNvSpPr>
          <p:nvPr>
            <p:ph type="title"/>
          </p:nvPr>
        </p:nvSpPr>
        <p:spPr/>
        <p:txBody>
          <a:bodyPr/>
          <a:lstStyle/>
          <a:p>
            <a:r>
              <a:rPr lang="en-US" dirty="0"/>
              <a:t>Basics of Eligibility – New or Add/Change</a:t>
            </a:r>
          </a:p>
        </p:txBody>
      </p:sp>
      <p:sp>
        <p:nvSpPr>
          <p:cNvPr id="3" name="Content Placeholder 2">
            <a:extLst>
              <a:ext uri="{FF2B5EF4-FFF2-40B4-BE49-F238E27FC236}">
                <a16:creationId xmlns:a16="http://schemas.microsoft.com/office/drawing/2014/main" id="{68B12E34-AFC1-4007-A752-8719A5077BE5}"/>
              </a:ext>
            </a:extLst>
          </p:cNvPr>
          <p:cNvSpPr>
            <a:spLocks noGrp="1"/>
          </p:cNvSpPr>
          <p:nvPr>
            <p:ph idx="1"/>
          </p:nvPr>
        </p:nvSpPr>
        <p:spPr>
          <a:xfrm>
            <a:off x="838200" y="1690688"/>
            <a:ext cx="6250577" cy="4351338"/>
          </a:xfrm>
        </p:spPr>
        <p:txBody>
          <a:bodyPr>
            <a:normAutofit fontScale="85000" lnSpcReduction="20000"/>
          </a:bodyPr>
          <a:lstStyle/>
          <a:p>
            <a:pPr marL="0" indent="0">
              <a:buNone/>
            </a:pPr>
            <a:r>
              <a:rPr lang="en-US" dirty="0"/>
              <a:t>What is required for a new hire or anyone adding dependents and/or coverage?</a:t>
            </a:r>
          </a:p>
          <a:p>
            <a:pPr lvl="1"/>
            <a:r>
              <a:rPr lang="en-US" dirty="0"/>
              <a:t>New hire or changing part-time to full-time</a:t>
            </a:r>
          </a:p>
          <a:p>
            <a:pPr lvl="2"/>
            <a:r>
              <a:rPr lang="en-US" dirty="0">
                <a:solidFill>
                  <a:srgbClr val="FFFF00"/>
                </a:solidFill>
              </a:rPr>
              <a:t>Benefit Enrollment </a:t>
            </a:r>
            <a:r>
              <a:rPr lang="en-US" dirty="0"/>
              <a:t>form</a:t>
            </a:r>
          </a:p>
          <a:p>
            <a:pPr lvl="2"/>
            <a:r>
              <a:rPr lang="en-US" dirty="0"/>
              <a:t>SAVE affidavit</a:t>
            </a:r>
          </a:p>
          <a:p>
            <a:pPr lvl="2"/>
            <a:r>
              <a:rPr lang="en-US" dirty="0"/>
              <a:t>Copy of Driver’s License</a:t>
            </a:r>
          </a:p>
          <a:p>
            <a:pPr lvl="2"/>
            <a:r>
              <a:rPr lang="en-US" dirty="0"/>
              <a:t>Dependent documents if coverage other employee only</a:t>
            </a:r>
          </a:p>
          <a:p>
            <a:pPr lvl="3"/>
            <a:r>
              <a:rPr lang="en-US" dirty="0"/>
              <a:t>Spouse: marriage certificate</a:t>
            </a:r>
          </a:p>
          <a:p>
            <a:pPr lvl="3"/>
            <a:r>
              <a:rPr lang="en-US" dirty="0"/>
              <a:t>Child: birth certificate</a:t>
            </a:r>
          </a:p>
          <a:p>
            <a:pPr marL="914400" lvl="2" indent="0">
              <a:buNone/>
            </a:pPr>
            <a:endParaRPr lang="en-US" sz="900" dirty="0"/>
          </a:p>
          <a:p>
            <a:pPr lvl="1"/>
            <a:r>
              <a:rPr lang="en-US" dirty="0"/>
              <a:t>Mid-Year Change due to Special Enrollment event (e.g., marriage)</a:t>
            </a:r>
          </a:p>
          <a:p>
            <a:pPr lvl="2"/>
            <a:r>
              <a:rPr lang="en-US" dirty="0">
                <a:solidFill>
                  <a:srgbClr val="FFFF00"/>
                </a:solidFill>
              </a:rPr>
              <a:t>Benefit Change </a:t>
            </a:r>
            <a:r>
              <a:rPr lang="en-US" dirty="0"/>
              <a:t>form</a:t>
            </a:r>
          </a:p>
          <a:p>
            <a:pPr lvl="2"/>
            <a:r>
              <a:rPr lang="en-US" dirty="0"/>
              <a:t>Adding spouse/child</a:t>
            </a:r>
          </a:p>
          <a:p>
            <a:pPr lvl="3"/>
            <a:r>
              <a:rPr lang="en-US" dirty="0"/>
              <a:t>Spouse or stepchild: marriage certificate</a:t>
            </a:r>
          </a:p>
          <a:p>
            <a:pPr lvl="3"/>
            <a:r>
              <a:rPr lang="en-US" dirty="0"/>
              <a:t>Child: birth certificate</a:t>
            </a:r>
          </a:p>
          <a:p>
            <a:pPr lvl="2"/>
            <a:r>
              <a:rPr lang="en-US" dirty="0"/>
              <a:t>Proof of Special Enrollment event (e.g., marriage certificate within 30 days of marriage)</a:t>
            </a:r>
          </a:p>
          <a:p>
            <a:endParaRPr lang="en-US" dirty="0"/>
          </a:p>
        </p:txBody>
      </p:sp>
      <p:pic>
        <p:nvPicPr>
          <p:cNvPr id="5" name="Picture 4">
            <a:extLst>
              <a:ext uri="{FF2B5EF4-FFF2-40B4-BE49-F238E27FC236}">
                <a16:creationId xmlns:a16="http://schemas.microsoft.com/office/drawing/2014/main" id="{5B0B7708-2E05-493F-B743-589D05B2D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675" y="1690688"/>
            <a:ext cx="4275758" cy="3319788"/>
          </a:xfrm>
          <a:prstGeom prst="rect">
            <a:avLst/>
          </a:prstGeom>
          <a:effectLst>
            <a:softEdge rad="63500"/>
          </a:effectLst>
        </p:spPr>
      </p:pic>
      <p:pic>
        <p:nvPicPr>
          <p:cNvPr id="7" name="Picture 6">
            <a:extLst>
              <a:ext uri="{FF2B5EF4-FFF2-40B4-BE49-F238E27FC236}">
                <a16:creationId xmlns:a16="http://schemas.microsoft.com/office/drawing/2014/main" id="{E834831D-DBCC-46A6-BB4C-8031E59C11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0236" y="3429000"/>
            <a:ext cx="4279288" cy="3174955"/>
          </a:xfrm>
          <a:prstGeom prst="rect">
            <a:avLst/>
          </a:prstGeom>
          <a:effectLst>
            <a:softEdge rad="63500"/>
          </a:effectLst>
        </p:spPr>
      </p:pic>
    </p:spTree>
    <p:extLst>
      <p:ext uri="{BB962C8B-B14F-4D97-AF65-F5344CB8AC3E}">
        <p14:creationId xmlns:p14="http://schemas.microsoft.com/office/powerpoint/2010/main" val="107407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F2F7-26AC-45E8-B7EE-7544500F591E}"/>
              </a:ext>
            </a:extLst>
          </p:cNvPr>
          <p:cNvSpPr>
            <a:spLocks noGrp="1"/>
          </p:cNvSpPr>
          <p:nvPr>
            <p:ph type="title"/>
          </p:nvPr>
        </p:nvSpPr>
        <p:spPr/>
        <p:txBody>
          <a:bodyPr/>
          <a:lstStyle/>
          <a:p>
            <a:r>
              <a:rPr lang="en-US" dirty="0"/>
              <a:t>Basics of Eligibility – Coverage Ends</a:t>
            </a:r>
          </a:p>
        </p:txBody>
      </p:sp>
      <p:sp>
        <p:nvSpPr>
          <p:cNvPr id="3" name="Content Placeholder 2">
            <a:extLst>
              <a:ext uri="{FF2B5EF4-FFF2-40B4-BE49-F238E27FC236}">
                <a16:creationId xmlns:a16="http://schemas.microsoft.com/office/drawing/2014/main" id="{68B12E34-AFC1-4007-A752-8719A5077BE5}"/>
              </a:ext>
            </a:extLst>
          </p:cNvPr>
          <p:cNvSpPr>
            <a:spLocks noGrp="1"/>
          </p:cNvSpPr>
          <p:nvPr>
            <p:ph idx="1"/>
          </p:nvPr>
        </p:nvSpPr>
        <p:spPr>
          <a:xfrm>
            <a:off x="838200" y="1690688"/>
            <a:ext cx="7347857" cy="4486275"/>
          </a:xfrm>
        </p:spPr>
        <p:txBody>
          <a:bodyPr>
            <a:normAutofit fontScale="77500" lnSpcReduction="20000"/>
          </a:bodyPr>
          <a:lstStyle/>
          <a:p>
            <a:pPr marL="0" indent="0">
              <a:buNone/>
            </a:pPr>
            <a:r>
              <a:rPr lang="en-US" dirty="0"/>
              <a:t>What is required when coverage ends (employment or eligible status ends, dependents to be removed or employee opts to end coverage, etc.) ?</a:t>
            </a:r>
          </a:p>
          <a:p>
            <a:pPr marL="0" indent="0">
              <a:buNone/>
            </a:pPr>
            <a:endParaRPr lang="en-US" sz="900" dirty="0"/>
          </a:p>
          <a:p>
            <a:pPr lvl="1"/>
            <a:r>
              <a:rPr lang="en-US" u="sng" dirty="0"/>
              <a:t>If the employee is no longer employed</a:t>
            </a:r>
            <a:r>
              <a:rPr lang="en-US" dirty="0"/>
              <a:t>, the </a:t>
            </a:r>
            <a:r>
              <a:rPr lang="en-US" dirty="0">
                <a:solidFill>
                  <a:srgbClr val="FFFF00"/>
                </a:solidFill>
              </a:rPr>
              <a:t>Benefit Termination </a:t>
            </a:r>
            <a:r>
              <a:rPr lang="en-US" dirty="0"/>
              <a:t>form should be completed.</a:t>
            </a:r>
          </a:p>
          <a:p>
            <a:pPr lvl="1">
              <a:lnSpc>
                <a:spcPct val="120000"/>
              </a:lnSpc>
            </a:pPr>
            <a:r>
              <a:rPr lang="en-US" u="sng" dirty="0"/>
              <a:t>If the employee remains employed but coverage is changed</a:t>
            </a:r>
            <a:r>
              <a:rPr lang="en-US" dirty="0"/>
              <a:t> due to the loss of eligibility of themselves or dependents (e.g. divorce) or opts to end coverage, the </a:t>
            </a:r>
            <a:r>
              <a:rPr lang="en-US" dirty="0">
                <a:solidFill>
                  <a:srgbClr val="FFFF00"/>
                </a:solidFill>
              </a:rPr>
              <a:t>Benefit Change form </a:t>
            </a:r>
            <a:r>
              <a:rPr lang="en-US" dirty="0"/>
              <a:t>is required. </a:t>
            </a:r>
          </a:p>
          <a:p>
            <a:pPr lvl="2"/>
            <a:endParaRPr lang="en-US" sz="1000" dirty="0"/>
          </a:p>
          <a:p>
            <a:pPr lvl="1"/>
            <a:r>
              <a:rPr lang="en-US" dirty="0"/>
              <a:t>Under either of these circumstances, the following should occur:</a:t>
            </a:r>
          </a:p>
          <a:p>
            <a:pPr lvl="2"/>
            <a:r>
              <a:rPr lang="en-US" dirty="0"/>
              <a:t>Forms must be completed and any applicable supporting documents should submitted </a:t>
            </a:r>
            <a:r>
              <a:rPr lang="en-US" u="sng" dirty="0"/>
              <a:t>within 30 days </a:t>
            </a:r>
            <a:r>
              <a:rPr lang="en-US" dirty="0"/>
              <a:t>of loss of eligibility or notice.</a:t>
            </a:r>
          </a:p>
          <a:p>
            <a:pPr lvl="2"/>
            <a:r>
              <a:rPr lang="en-US" dirty="0"/>
              <a:t>COBRA - Either situation is likely subject to COBRA law and potential liability for lack of compliance can apply</a:t>
            </a:r>
            <a:r>
              <a:rPr lang="en-US" dirty="0">
                <a:solidFill>
                  <a:srgbClr val="00FF00"/>
                </a:solidFill>
              </a:rPr>
              <a:t>*</a:t>
            </a:r>
            <a:r>
              <a:rPr lang="en-US" dirty="0"/>
              <a:t>.</a:t>
            </a:r>
          </a:p>
          <a:p>
            <a:pPr marL="0" indent="0" algn="ctr">
              <a:buNone/>
            </a:pPr>
            <a:r>
              <a:rPr lang="en-US" i="1" dirty="0">
                <a:solidFill>
                  <a:srgbClr val="00FF00"/>
                </a:solidFill>
              </a:rPr>
              <a:t>*The </a:t>
            </a:r>
            <a:r>
              <a:rPr lang="en-US" sz="2400" i="1" dirty="0">
                <a:solidFill>
                  <a:srgbClr val="00FF00"/>
                </a:solidFill>
              </a:rPr>
              <a:t>PE may be required to pay for COBRA coverage or may be required to reimburse the Plan for any claims paid for any ineligible person due to PE’s failure to timely terminate. </a:t>
            </a:r>
          </a:p>
          <a:p>
            <a:pPr marL="0" indent="0">
              <a:buNone/>
            </a:pPr>
            <a:endParaRPr lang="en-US" dirty="0"/>
          </a:p>
        </p:txBody>
      </p:sp>
      <p:pic>
        <p:nvPicPr>
          <p:cNvPr id="5" name="Picture 4">
            <a:extLst>
              <a:ext uri="{FF2B5EF4-FFF2-40B4-BE49-F238E27FC236}">
                <a16:creationId xmlns:a16="http://schemas.microsoft.com/office/drawing/2014/main" id="{98EBF853-EE78-4D0C-8FEA-CEB241C67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343" y="1728652"/>
            <a:ext cx="3004457" cy="2385893"/>
          </a:xfrm>
          <a:prstGeom prst="rect">
            <a:avLst/>
          </a:prstGeom>
          <a:effectLst>
            <a:softEdge rad="63500"/>
          </a:effectLst>
        </p:spPr>
      </p:pic>
      <p:pic>
        <p:nvPicPr>
          <p:cNvPr id="6" name="Picture 5">
            <a:extLst>
              <a:ext uri="{FF2B5EF4-FFF2-40B4-BE49-F238E27FC236}">
                <a16:creationId xmlns:a16="http://schemas.microsoft.com/office/drawing/2014/main" id="{EC4FB16A-4031-4E5F-84D7-FF5349441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9342" y="4152509"/>
            <a:ext cx="3004458" cy="2229113"/>
          </a:xfrm>
          <a:prstGeom prst="rect">
            <a:avLst/>
          </a:prstGeom>
          <a:effectLst>
            <a:softEdge rad="63500"/>
          </a:effectLst>
        </p:spPr>
      </p:pic>
    </p:spTree>
    <p:extLst>
      <p:ext uri="{BB962C8B-B14F-4D97-AF65-F5344CB8AC3E}">
        <p14:creationId xmlns:p14="http://schemas.microsoft.com/office/powerpoint/2010/main" val="391054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7413-62AD-4D04-8B24-E43E329B8529}"/>
              </a:ext>
            </a:extLst>
          </p:cNvPr>
          <p:cNvSpPr>
            <a:spLocks noGrp="1"/>
          </p:cNvSpPr>
          <p:nvPr>
            <p:ph type="title"/>
          </p:nvPr>
        </p:nvSpPr>
        <p:spPr/>
        <p:txBody>
          <a:bodyPr/>
          <a:lstStyle/>
          <a:p>
            <a:r>
              <a:rPr lang="en-US" dirty="0"/>
              <a:t>Important – Retro Rule of 60 days</a:t>
            </a:r>
          </a:p>
        </p:txBody>
      </p:sp>
      <p:sp>
        <p:nvSpPr>
          <p:cNvPr id="3" name="Content Placeholder 2">
            <a:extLst>
              <a:ext uri="{FF2B5EF4-FFF2-40B4-BE49-F238E27FC236}">
                <a16:creationId xmlns:a16="http://schemas.microsoft.com/office/drawing/2014/main" id="{5E122D09-5722-4F95-B4C5-38A8D1D96BDE}"/>
              </a:ext>
            </a:extLst>
          </p:cNvPr>
          <p:cNvSpPr>
            <a:spLocks noGrp="1"/>
          </p:cNvSpPr>
          <p:nvPr>
            <p:ph idx="1"/>
          </p:nvPr>
        </p:nvSpPr>
        <p:spPr>
          <a:xfrm>
            <a:off x="838200" y="1690688"/>
            <a:ext cx="10515600" cy="4405312"/>
          </a:xfrm>
        </p:spPr>
        <p:txBody>
          <a:bodyPr>
            <a:normAutofit fontScale="92500" lnSpcReduction="20000"/>
          </a:bodyPr>
          <a:lstStyle/>
          <a:p>
            <a:r>
              <a:rPr lang="en-US" dirty="0"/>
              <a:t>As part of the Declaration Page and Participation Agreement, GMA may authorize a 60-day retroactive period in some situations.</a:t>
            </a:r>
          </a:p>
          <a:p>
            <a:r>
              <a:rPr lang="en-US" dirty="0"/>
              <a:t>Once 60 days has passed, additions will need to be made at Open Enrollment.</a:t>
            </a:r>
          </a:p>
          <a:p>
            <a:r>
              <a:rPr lang="en-US" dirty="0"/>
              <a:t>Retroactive terminations</a:t>
            </a:r>
            <a:r>
              <a:rPr lang="en-US" dirty="0">
                <a:solidFill>
                  <a:srgbClr val="00FF00"/>
                </a:solidFill>
              </a:rPr>
              <a:t>*</a:t>
            </a:r>
            <a:r>
              <a:rPr lang="en-US" dirty="0"/>
              <a:t> will never result in credit of more than 60 days of premium.</a:t>
            </a:r>
          </a:p>
          <a:p>
            <a:r>
              <a:rPr lang="en-US" dirty="0"/>
              <a:t>Example:</a:t>
            </a:r>
          </a:p>
          <a:p>
            <a:pPr lvl="1"/>
            <a:r>
              <a:rPr lang="en-US" dirty="0"/>
              <a:t>Employee submitted new hire enrollment form on time, but Designated Contact submitted it to GMA late</a:t>
            </a:r>
          </a:p>
          <a:p>
            <a:pPr marL="0" indent="0">
              <a:lnSpc>
                <a:spcPct val="120000"/>
              </a:lnSpc>
              <a:buNone/>
            </a:pPr>
            <a:r>
              <a:rPr lang="en-US" sz="2300" i="1" dirty="0">
                <a:solidFill>
                  <a:srgbClr val="00FF00"/>
                </a:solidFill>
              </a:rPr>
              <a:t>* Retroactive terminations create COBRA exposure for the employer and adverse selection. Employer may be required to pay COBRA premiums for any period of enrollment during which individual was not eligible.</a:t>
            </a:r>
          </a:p>
          <a:p>
            <a:pPr lvl="2"/>
            <a:endParaRPr lang="en-US" dirty="0"/>
          </a:p>
          <a:p>
            <a:pPr lvl="2"/>
            <a:endParaRPr lang="en-US" dirty="0"/>
          </a:p>
        </p:txBody>
      </p:sp>
    </p:spTree>
    <p:extLst>
      <p:ext uri="{BB962C8B-B14F-4D97-AF65-F5344CB8AC3E}">
        <p14:creationId xmlns:p14="http://schemas.microsoft.com/office/powerpoint/2010/main" val="406615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0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1301</TotalTime>
  <Words>4097</Words>
  <Application>Microsoft Office PowerPoint</Application>
  <PresentationFormat>Widescreen</PresentationFormat>
  <Paragraphs>391</Paragraphs>
  <Slides>41</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Disclaimer</vt:lpstr>
      <vt:lpstr>Getting ready for  Open Enrollment</vt:lpstr>
      <vt:lpstr>What We Will Address</vt:lpstr>
      <vt:lpstr>The Basics -  Maintaining Employee Eligibility Record with GMA</vt:lpstr>
      <vt:lpstr>Benefits of Maintaining Employee Eligibility</vt:lpstr>
      <vt:lpstr>Eligibility &amp; Enrollment Guidelines</vt:lpstr>
      <vt:lpstr>Basics of Eligibility – New or Add/Change</vt:lpstr>
      <vt:lpstr>Basics of Eligibility – Coverage Ends</vt:lpstr>
      <vt:lpstr>Important – Retro Rule of 60 days</vt:lpstr>
      <vt:lpstr>HIPAA Privacy &amp; Security</vt:lpstr>
      <vt:lpstr>HIPAA &amp; Information Privacy &amp; Security</vt:lpstr>
      <vt:lpstr>Helpers – Authorization Required  (or oral consent of individual while present) </vt:lpstr>
      <vt:lpstr>PowerPoint Presentation</vt:lpstr>
      <vt:lpstr>Information Privacy &amp; Security</vt:lpstr>
      <vt:lpstr>What’s New - 2020</vt:lpstr>
      <vt:lpstr>New 2020</vt:lpstr>
      <vt:lpstr>New 2020</vt:lpstr>
      <vt:lpstr>New 2020</vt:lpstr>
      <vt:lpstr>New 2020</vt:lpstr>
      <vt:lpstr>Important Dates</vt:lpstr>
      <vt:lpstr>Important Dates</vt:lpstr>
      <vt:lpstr>Important Dates</vt:lpstr>
      <vt:lpstr>Open Enrollment  for the Life &amp; Health Contact</vt:lpstr>
      <vt:lpstr>Life &amp; Health Contact Responsibilities</vt:lpstr>
      <vt:lpstr>Life &amp; Health Contact Responsibilities</vt:lpstr>
      <vt:lpstr>Managing Open Enrollment</vt:lpstr>
      <vt:lpstr>Managing Open Enrollment</vt:lpstr>
      <vt:lpstr>Managing Open Enrollment</vt:lpstr>
      <vt:lpstr>Open Enrollment  for your  Eligible Employees</vt:lpstr>
      <vt:lpstr>What Your Employee Needs to Do</vt:lpstr>
      <vt:lpstr>What Your Employee Needs to Do</vt:lpstr>
      <vt:lpstr>Participating  Employer  Portal (PEP)</vt:lpstr>
      <vt:lpstr>Participating Employer Portal (PEP) Overview</vt:lpstr>
      <vt:lpstr>Introduction of PEP</vt:lpstr>
      <vt:lpstr>Introduction of PEP</vt:lpstr>
      <vt:lpstr>Introduction of PEP</vt:lpstr>
      <vt:lpstr>PEP for Open Enrollment 2019 </vt:lpstr>
      <vt:lpstr>Recap/Summary</vt:lpstr>
      <vt:lpstr>Recap/Summary</vt:lpstr>
      <vt:lpstr>Recap/Summary</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dc:title>
  <dc:creator>Kiara Dyson</dc:creator>
  <cp:lastModifiedBy>Kiara Dyson</cp:lastModifiedBy>
  <cp:revision>130</cp:revision>
  <dcterms:created xsi:type="dcterms:W3CDTF">2019-08-27T15:28:43Z</dcterms:created>
  <dcterms:modified xsi:type="dcterms:W3CDTF">2019-09-17T12:48:02Z</dcterms:modified>
</cp:coreProperties>
</file>