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275" r:id="rId3"/>
    <p:sldId id="291" r:id="rId4"/>
    <p:sldId id="290" r:id="rId5"/>
    <p:sldId id="292" r:id="rId6"/>
    <p:sldId id="257" r:id="rId7"/>
    <p:sldId id="258"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8" d="100"/>
          <a:sy n="108"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Taylor" userId="a9279d5f-e53c-49cd-917f-727658b90114" providerId="ADAL" clId="{739D31D1-7512-4AD2-84F3-92DF484CFC69}"/>
    <pc:docChg chg="custSel modSld">
      <pc:chgData name="Becky Taylor" userId="a9279d5f-e53c-49cd-917f-727658b90114" providerId="ADAL" clId="{739D31D1-7512-4AD2-84F3-92DF484CFC69}" dt="2023-10-17T16:01:01.361" v="108" actId="20577"/>
      <pc:docMkLst>
        <pc:docMk/>
      </pc:docMkLst>
      <pc:sldChg chg="modSp mod">
        <pc:chgData name="Becky Taylor" userId="a9279d5f-e53c-49cd-917f-727658b90114" providerId="ADAL" clId="{739D31D1-7512-4AD2-84F3-92DF484CFC69}" dt="2023-10-17T16:00:13.395" v="24" actId="20577"/>
        <pc:sldMkLst>
          <pc:docMk/>
          <pc:sldMk cId="3444022101" sldId="287"/>
        </pc:sldMkLst>
        <pc:spChg chg="mod">
          <ac:chgData name="Becky Taylor" userId="a9279d5f-e53c-49cd-917f-727658b90114" providerId="ADAL" clId="{739D31D1-7512-4AD2-84F3-92DF484CFC69}" dt="2023-10-17T16:00:13.395" v="24" actId="20577"/>
          <ac:spMkLst>
            <pc:docMk/>
            <pc:sldMk cId="3444022101" sldId="287"/>
            <ac:spMk id="19" creationId="{98C764C5-02AF-44CE-8957-5C1F6E1E77F6}"/>
          </ac:spMkLst>
        </pc:spChg>
      </pc:sldChg>
      <pc:sldChg chg="modSp mod">
        <pc:chgData name="Becky Taylor" userId="a9279d5f-e53c-49cd-917f-727658b90114" providerId="ADAL" clId="{739D31D1-7512-4AD2-84F3-92DF484CFC69}" dt="2023-10-17T16:00:46.687" v="80" actId="20577"/>
        <pc:sldMkLst>
          <pc:docMk/>
          <pc:sldMk cId="2046745684" sldId="290"/>
        </pc:sldMkLst>
        <pc:spChg chg="mod">
          <ac:chgData name="Becky Taylor" userId="a9279d5f-e53c-49cd-917f-727658b90114" providerId="ADAL" clId="{739D31D1-7512-4AD2-84F3-92DF484CFC69}" dt="2023-10-17T16:00:46.687" v="80" actId="20577"/>
          <ac:spMkLst>
            <pc:docMk/>
            <pc:sldMk cId="2046745684" sldId="290"/>
            <ac:spMk id="8" creationId="{6D907C6F-D221-A7A8-FF14-2D4A053CDA8E}"/>
          </ac:spMkLst>
        </pc:spChg>
      </pc:sldChg>
      <pc:sldChg chg="modSp mod">
        <pc:chgData name="Becky Taylor" userId="a9279d5f-e53c-49cd-917f-727658b90114" providerId="ADAL" clId="{739D31D1-7512-4AD2-84F3-92DF484CFC69}" dt="2023-10-17T16:00:37.741" v="55" actId="1076"/>
        <pc:sldMkLst>
          <pc:docMk/>
          <pc:sldMk cId="2723298323" sldId="291"/>
        </pc:sldMkLst>
        <pc:spChg chg="mod">
          <ac:chgData name="Becky Taylor" userId="a9279d5f-e53c-49cd-917f-727658b90114" providerId="ADAL" clId="{739D31D1-7512-4AD2-84F3-92DF484CFC69}" dt="2023-10-17T16:00:33.548" v="54" actId="1076"/>
          <ac:spMkLst>
            <pc:docMk/>
            <pc:sldMk cId="2723298323" sldId="291"/>
            <ac:spMk id="12" creationId="{81FD21CA-308E-2F24-7E37-B7D7BD8F628D}"/>
          </ac:spMkLst>
        </pc:spChg>
        <pc:spChg chg="mod">
          <ac:chgData name="Becky Taylor" userId="a9279d5f-e53c-49cd-917f-727658b90114" providerId="ADAL" clId="{739D31D1-7512-4AD2-84F3-92DF484CFC69}" dt="2023-10-17T16:00:37.741" v="55" actId="1076"/>
          <ac:spMkLst>
            <pc:docMk/>
            <pc:sldMk cId="2723298323" sldId="291"/>
            <ac:spMk id="19" creationId="{E3EBD869-4570-0CA0-357C-06E2C5A2DB10}"/>
          </ac:spMkLst>
        </pc:spChg>
      </pc:sldChg>
      <pc:sldChg chg="modSp mod">
        <pc:chgData name="Becky Taylor" userId="a9279d5f-e53c-49cd-917f-727658b90114" providerId="ADAL" clId="{739D31D1-7512-4AD2-84F3-92DF484CFC69}" dt="2023-10-17T16:01:01.361" v="108" actId="20577"/>
        <pc:sldMkLst>
          <pc:docMk/>
          <pc:sldMk cId="1435282413" sldId="292"/>
        </pc:sldMkLst>
        <pc:spChg chg="mod">
          <ac:chgData name="Becky Taylor" userId="a9279d5f-e53c-49cd-917f-727658b90114" providerId="ADAL" clId="{739D31D1-7512-4AD2-84F3-92DF484CFC69}" dt="2023-10-17T16:01:01.361" v="108" actId="20577"/>
          <ac:spMkLst>
            <pc:docMk/>
            <pc:sldMk cId="1435282413" sldId="292"/>
            <ac:spMk id="8" creationId="{FF6CEF0A-CB83-D531-AD20-8BC59657B1A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Large Project History - GA</a:t>
            </a:r>
          </a:p>
        </c:rich>
      </c:tx>
      <c:layout>
        <c:manualLayout>
          <c:xMode val="edge"/>
          <c:yMode val="edge"/>
          <c:x val="0.30655312716563671"/>
          <c:y val="2.079643240204252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Sheet1!$I$9:$I$10</c:f>
              <c:strCache>
                <c:ptCount val="2"/>
                <c:pt idx="0">
                  <c:v>Large Project Tickets</c:v>
                </c:pt>
                <c:pt idx="1">
                  <c:v>Monthly Excavations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forward val="2"/>
            <c:dispRSqr val="0"/>
            <c:dispEq val="0"/>
          </c:trendline>
          <c:cat>
            <c:numRef>
              <c:f>Sheet1!$H$11:$H$34</c:f>
              <c:numCache>
                <c:formatCode>mmm\-yy</c:formatCode>
                <c:ptCount val="24"/>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pt idx="13">
                  <c:v>44805</c:v>
                </c:pt>
                <c:pt idx="14">
                  <c:v>44835</c:v>
                </c:pt>
                <c:pt idx="15">
                  <c:v>44866</c:v>
                </c:pt>
                <c:pt idx="16">
                  <c:v>44896</c:v>
                </c:pt>
                <c:pt idx="17">
                  <c:v>44927</c:v>
                </c:pt>
                <c:pt idx="18">
                  <c:v>44958</c:v>
                </c:pt>
                <c:pt idx="19">
                  <c:v>44986</c:v>
                </c:pt>
                <c:pt idx="20">
                  <c:v>45017</c:v>
                </c:pt>
                <c:pt idx="21">
                  <c:v>45047</c:v>
                </c:pt>
                <c:pt idx="22">
                  <c:v>45078</c:v>
                </c:pt>
                <c:pt idx="23">
                  <c:v>45108</c:v>
                </c:pt>
              </c:numCache>
            </c:numRef>
          </c:cat>
          <c:val>
            <c:numRef>
              <c:f>Sheet1!$I$11:$I$34</c:f>
              <c:numCache>
                <c:formatCode>General</c:formatCode>
                <c:ptCount val="24"/>
                <c:pt idx="0">
                  <c:v>492</c:v>
                </c:pt>
                <c:pt idx="1">
                  <c:v>497</c:v>
                </c:pt>
                <c:pt idx="2">
                  <c:v>414</c:v>
                </c:pt>
                <c:pt idx="3">
                  <c:v>464</c:v>
                </c:pt>
                <c:pt idx="4">
                  <c:v>447</c:v>
                </c:pt>
                <c:pt idx="5">
                  <c:v>505</c:v>
                </c:pt>
                <c:pt idx="6">
                  <c:v>469</c:v>
                </c:pt>
                <c:pt idx="7">
                  <c:v>490</c:v>
                </c:pt>
                <c:pt idx="8">
                  <c:v>487</c:v>
                </c:pt>
                <c:pt idx="9">
                  <c:v>602</c:v>
                </c:pt>
                <c:pt idx="10">
                  <c:v>525</c:v>
                </c:pt>
                <c:pt idx="11">
                  <c:v>547</c:v>
                </c:pt>
                <c:pt idx="12">
                  <c:v>661</c:v>
                </c:pt>
                <c:pt idx="13">
                  <c:v>564</c:v>
                </c:pt>
                <c:pt idx="14">
                  <c:v>621</c:v>
                </c:pt>
                <c:pt idx="15">
                  <c:v>560</c:v>
                </c:pt>
                <c:pt idx="16">
                  <c:v>590</c:v>
                </c:pt>
                <c:pt idx="17">
                  <c:v>736</c:v>
                </c:pt>
                <c:pt idx="18">
                  <c:v>619</c:v>
                </c:pt>
                <c:pt idx="19">
                  <c:v>659</c:v>
                </c:pt>
                <c:pt idx="20">
                  <c:v>720</c:v>
                </c:pt>
                <c:pt idx="21">
                  <c:v>723</c:v>
                </c:pt>
                <c:pt idx="22">
                  <c:v>747</c:v>
                </c:pt>
                <c:pt idx="23">
                  <c:v>706</c:v>
                </c:pt>
              </c:numCache>
            </c:numRef>
          </c:val>
          <c:extLst>
            <c:ext xmlns:c16="http://schemas.microsoft.com/office/drawing/2014/chart" uri="{C3380CC4-5D6E-409C-BE32-E72D297353CC}">
              <c16:uniqueId val="{00000001-1B24-4FFD-AC31-E3C0ADF8430D}"/>
            </c:ext>
          </c:extLst>
        </c:ser>
        <c:dLbls>
          <c:showLegendKey val="0"/>
          <c:showVal val="1"/>
          <c:showCatName val="0"/>
          <c:showSerName val="0"/>
          <c:showPercent val="0"/>
          <c:showBubbleSize val="0"/>
        </c:dLbls>
        <c:gapWidth val="150"/>
        <c:axId val="662986672"/>
        <c:axId val="662979832"/>
      </c:barChart>
      <c:barChart>
        <c:barDir val="col"/>
        <c:grouping val="stacked"/>
        <c:varyColors val="0"/>
        <c:ser>
          <c:idx val="1"/>
          <c:order val="1"/>
          <c:tx>
            <c:strRef>
              <c:f>Sheet1!$J$9:$J$10</c:f>
              <c:strCache>
                <c:ptCount val="2"/>
                <c:pt idx="0">
                  <c:v>Large Project Tickets</c:v>
                </c:pt>
                <c:pt idx="1">
                  <c:v>Meetings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Sheet1!$H$11:$H$34</c:f>
              <c:numCache>
                <c:formatCode>mmm\-yy</c:formatCode>
                <c:ptCount val="24"/>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pt idx="13">
                  <c:v>44805</c:v>
                </c:pt>
                <c:pt idx="14">
                  <c:v>44835</c:v>
                </c:pt>
                <c:pt idx="15">
                  <c:v>44866</c:v>
                </c:pt>
                <c:pt idx="16">
                  <c:v>44896</c:v>
                </c:pt>
                <c:pt idx="17">
                  <c:v>44927</c:v>
                </c:pt>
                <c:pt idx="18">
                  <c:v>44958</c:v>
                </c:pt>
                <c:pt idx="19">
                  <c:v>44986</c:v>
                </c:pt>
                <c:pt idx="20">
                  <c:v>45017</c:v>
                </c:pt>
                <c:pt idx="21">
                  <c:v>45047</c:v>
                </c:pt>
                <c:pt idx="22">
                  <c:v>45078</c:v>
                </c:pt>
                <c:pt idx="23">
                  <c:v>45108</c:v>
                </c:pt>
              </c:numCache>
            </c:numRef>
          </c:cat>
          <c:val>
            <c:numRef>
              <c:f>Sheet1!$J$11:$J$34</c:f>
              <c:numCache>
                <c:formatCode>General</c:formatCode>
                <c:ptCount val="24"/>
                <c:pt idx="0">
                  <c:v>219</c:v>
                </c:pt>
                <c:pt idx="1">
                  <c:v>209</c:v>
                </c:pt>
                <c:pt idx="2">
                  <c:v>161</c:v>
                </c:pt>
                <c:pt idx="3">
                  <c:v>152</c:v>
                </c:pt>
                <c:pt idx="4">
                  <c:v>125</c:v>
                </c:pt>
                <c:pt idx="5">
                  <c:v>195</c:v>
                </c:pt>
                <c:pt idx="6">
                  <c:v>206</c:v>
                </c:pt>
                <c:pt idx="7">
                  <c:v>237</c:v>
                </c:pt>
                <c:pt idx="8">
                  <c:v>172</c:v>
                </c:pt>
                <c:pt idx="9">
                  <c:v>224</c:v>
                </c:pt>
                <c:pt idx="10">
                  <c:v>242</c:v>
                </c:pt>
                <c:pt idx="11">
                  <c:v>237</c:v>
                </c:pt>
                <c:pt idx="12">
                  <c:v>275</c:v>
                </c:pt>
                <c:pt idx="13">
                  <c:v>233</c:v>
                </c:pt>
                <c:pt idx="14">
                  <c:v>241</c:v>
                </c:pt>
                <c:pt idx="15">
                  <c:v>187</c:v>
                </c:pt>
                <c:pt idx="16">
                  <c:v>216</c:v>
                </c:pt>
                <c:pt idx="17">
                  <c:v>366</c:v>
                </c:pt>
                <c:pt idx="18">
                  <c:v>290</c:v>
                </c:pt>
                <c:pt idx="19">
                  <c:v>317</c:v>
                </c:pt>
                <c:pt idx="20">
                  <c:v>270</c:v>
                </c:pt>
                <c:pt idx="21">
                  <c:v>289</c:v>
                </c:pt>
                <c:pt idx="22">
                  <c:v>314</c:v>
                </c:pt>
                <c:pt idx="23">
                  <c:v>268</c:v>
                </c:pt>
              </c:numCache>
            </c:numRef>
          </c:val>
          <c:extLst>
            <c:ext xmlns:c16="http://schemas.microsoft.com/office/drawing/2014/chart" uri="{C3380CC4-5D6E-409C-BE32-E72D297353CC}">
              <c16:uniqueId val="{00000002-1B24-4FFD-AC31-E3C0ADF8430D}"/>
            </c:ext>
          </c:extLst>
        </c:ser>
        <c:dLbls>
          <c:showLegendKey val="0"/>
          <c:showVal val="0"/>
          <c:showCatName val="0"/>
          <c:showSerName val="0"/>
          <c:showPercent val="0"/>
          <c:showBubbleSize val="0"/>
        </c:dLbls>
        <c:gapWidth val="150"/>
        <c:overlap val="100"/>
        <c:axId val="663009352"/>
        <c:axId val="663008992"/>
      </c:barChart>
      <c:dateAx>
        <c:axId val="662986672"/>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2979832"/>
        <c:crosses val="autoZero"/>
        <c:auto val="1"/>
        <c:lblOffset val="100"/>
        <c:baseTimeUnit val="months"/>
      </c:dateAx>
      <c:valAx>
        <c:axId val="662979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2986672"/>
        <c:crosses val="autoZero"/>
        <c:crossBetween val="between"/>
      </c:valAx>
      <c:valAx>
        <c:axId val="66300899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3009352"/>
        <c:crosses val="max"/>
        <c:crossBetween val="between"/>
      </c:valAx>
      <c:dateAx>
        <c:axId val="663009352"/>
        <c:scaling>
          <c:orientation val="minMax"/>
        </c:scaling>
        <c:delete val="1"/>
        <c:axPos val="b"/>
        <c:numFmt formatCode="mmm\-yy" sourceLinked="1"/>
        <c:majorTickMark val="out"/>
        <c:minorTickMark val="none"/>
        <c:tickLblPos val="nextTo"/>
        <c:crossAx val="66300899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00C63-8239-455A-AAB2-5B0145E4BA27}"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89497-FEE0-44F2-8D71-24915E76CF24}" type="slidenum">
              <a:rPr lang="en-US" smtClean="0"/>
              <a:t>‹#›</a:t>
            </a:fld>
            <a:endParaRPr lang="en-US"/>
          </a:p>
        </p:txBody>
      </p:sp>
    </p:spTree>
    <p:extLst>
      <p:ext uri="{BB962C8B-B14F-4D97-AF65-F5344CB8AC3E}">
        <p14:creationId xmlns:p14="http://schemas.microsoft.com/office/powerpoint/2010/main" val="110810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Becky, for inviting me to this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Annual Broadband Summit where the theme is </a:t>
            </a: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Partnering for Digital Equity.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start out, we all need to say there will be no Digital Equity w/o adequate infrastructure.  The infrastructure I am referring to is not computer servers, network switches, routers, provider services, computers, laptops, and such, but the Backbone of the Broadband – the fiber network and specifically, the installation of the underground network.  I will discuss GA municipalities’ challenges when new underground fiber networks are being constructed and installed – specifically the utility locating challenges.  </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Before installation of the fiber can begin, the utility – power, gas, water, sewer, telecommunications, water, sewer, and storm – underground locates are required by the GA Underground Facilities Protection Act – the Dig Law for all excavations.  In my experience with the COS Water Resources Department and as a member of the GA 811 Board of Directors, I have been involved firsthand and seen what can happens when our backbone of the Broadband network is installed.  I will be only discussing the underground network installation and will not discuss the other means of installations.        </a:t>
            </a:r>
          </a:p>
        </p:txBody>
      </p:sp>
      <p:sp>
        <p:nvSpPr>
          <p:cNvPr id="4" name="Header Placeholder 3"/>
          <p:cNvSpPr>
            <a:spLocks noGrp="1"/>
          </p:cNvSpPr>
          <p:nvPr>
            <p:ph type="hdr" sz="quarter"/>
          </p:nvPr>
        </p:nvSpPr>
        <p:spPr/>
        <p:txBody>
          <a:bodyPr/>
          <a:lstStyle/>
          <a:p>
            <a:r>
              <a:rPr lang="en-US" dirty="0"/>
              <a:t>The Trenchless Technology Seminar</a:t>
            </a:r>
          </a:p>
        </p:txBody>
      </p:sp>
    </p:spTree>
    <p:extLst>
      <p:ext uri="{BB962C8B-B14F-4D97-AF65-F5344CB8AC3E}">
        <p14:creationId xmlns:p14="http://schemas.microsoft.com/office/powerpoint/2010/main" val="362188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typical installation of Broadband’s underground fiber network is normally through the directional drilling process, although some of us have all seen other construction methods such as trenching and typical excavation.   </a:t>
            </a:r>
          </a:p>
        </p:txBody>
      </p:sp>
      <p:sp>
        <p:nvSpPr>
          <p:cNvPr id="4" name="Header Placeholder 3"/>
          <p:cNvSpPr>
            <a:spLocks noGrp="1"/>
          </p:cNvSpPr>
          <p:nvPr>
            <p:ph type="hdr" sz="quarter"/>
          </p:nvPr>
        </p:nvSpPr>
        <p:spPr/>
        <p:txBody>
          <a:bodyPr/>
          <a:lstStyle/>
          <a:p>
            <a:r>
              <a:rPr lang="en-US" dirty="0"/>
              <a:t>The Trenchless Technology Seminar</a:t>
            </a:r>
          </a:p>
        </p:txBody>
      </p:sp>
    </p:spTree>
    <p:extLst>
      <p:ext uri="{BB962C8B-B14F-4D97-AF65-F5344CB8AC3E}">
        <p14:creationId xmlns:p14="http://schemas.microsoft.com/office/powerpoint/2010/main" val="167889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The advantages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directional drilling can’t be overstated.  It has become the major method of preference for installation of all utilities, including power, gas, water, sewer, telecommunications, and other utilities.  It saves in excavation, tie in connections, and restoration costs, along with ability to be done faster, cheaper, neater, and w/o surface disruptions.  </a:t>
            </a:r>
          </a:p>
          <a:p>
            <a:pPr marL="0" marR="0" algn="just">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The challenges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the Directional drilling process must be addressed and planned for, however.  MY QUESTION – HOW WERE THESE CHALLENGES DISCUSSED DURING THE INITIAL STAGES OF BROADBAND PLANNING?  </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fiber installation challenges include:</a:t>
            </a:r>
          </a:p>
          <a:p>
            <a:pPr marL="342900" marR="0" lvl="0" indent="-342900" algn="just">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Wingdings" panose="05000000000000000000" pitchFamily="2" charset="2"/>
              </a:rPr>
              <a:t>Compliance with the State Dig Law – the Georgia Underground Facilities Protection Act (GUFPA) and specifically the GPSC’s Large Project Rule – that is compliance by both the contractor and the utility owner.</a:t>
            </a:r>
          </a:p>
          <a:p>
            <a:pPr marL="342900" marR="0" lvl="0" indent="-342900" algn="just">
              <a:lnSpc>
                <a:spcPct val="107000"/>
              </a:lnSpc>
              <a:spcBef>
                <a:spcPts val="0"/>
              </a:spcBef>
              <a:spcAft>
                <a:spcPts val="800"/>
              </a:spcAft>
              <a:buFont typeface="Wingdings" panose="05000000000000000000" pitchFamily="2" charset="2"/>
              <a:buChar char=""/>
            </a:pPr>
            <a:r>
              <a:rPr lang="en-US" sz="1800" kern="100" dirty="0" err="1">
                <a:effectLst/>
                <a:latin typeface="Calibri" panose="020F0502020204030204" pitchFamily="34" charset="0"/>
                <a:ea typeface="Calibri" panose="020F0502020204030204" pitchFamily="34" charset="0"/>
                <a:cs typeface="Wingdings" panose="05000000000000000000" pitchFamily="2" charset="2"/>
              </a:rPr>
              <a:t>Crossbores</a:t>
            </a:r>
            <a:endParaRPr lang="en-US" sz="1800" kern="100" dirty="0">
              <a:effectLst/>
              <a:latin typeface="Calibri" panose="020F0502020204030204" pitchFamily="34" charset="0"/>
              <a:ea typeface="Calibri" panose="020F0502020204030204" pitchFamily="34" charset="0"/>
              <a:cs typeface="Wingdings" panose="05000000000000000000" pitchFamily="2" charset="2"/>
            </a:endParaRP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Major planning is a must before the project bore path – the fiber underground location - can be determined.  Today’s public ROWs are filled with utilities – water, sanitary sewer, storm, telecommunication, power (aerial and underground), gas, and others.  </a:t>
            </a:r>
          </a:p>
          <a:p>
            <a:pPr marL="0" marR="0" algn="just">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Compliance with GUFPA 1</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planning can start very easily with Provider’s engineer calling in a GA 811 Utility Design Locate (no cost to the Service Provider Engineer) to ensure the Engineer and boring contractor will plan and know where to bore the fiber.  Such information is needed to assure proper separation with other utilities and to avoid conflicts with existing utilities, structures, abandoned utilities, and unlocatable utilities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private utilities, those utilities put in when locating was not a requirement, and sewer laterals – many of which in GA are private even in the ROW). </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planning may even require Subsurface Utility Engineering (SUE) and / or land surveys / engineering design to assure the actual location and depths of existing utilities.    </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always a good habit for the Service Provider and Contractor to get to know the existing utility owners and locating technicians.  </a:t>
            </a:r>
          </a:p>
          <a:p>
            <a:pPr marL="0" marR="0" algn="just">
              <a:lnSpc>
                <a:spcPct val="107000"/>
              </a:lnSpc>
              <a:spcBef>
                <a:spcPts val="0"/>
              </a:spcBef>
              <a:spcAft>
                <a:spcPts val="800"/>
              </a:spcAft>
            </a:pPr>
            <a:r>
              <a:rPr lang="en-US" sz="1800" b="1" u="sng" kern="100" dirty="0" err="1">
                <a:effectLst/>
                <a:latin typeface="Calibri" panose="020F0502020204030204" pitchFamily="34" charset="0"/>
                <a:ea typeface="Calibri" panose="020F0502020204030204" pitchFamily="34" charset="0"/>
                <a:cs typeface="Times New Roman" panose="02020603050405020304" pitchFamily="18" charset="0"/>
              </a:rPr>
              <a:t>Crossbores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After determination of the bore path the contractor must avoid all cross-bores.  “A cross-bore is an intersection of an existing underground utility or underground structure by a second utility resulting in direct contact between the transactions of the utilities that compromises the integrity of either utility or underground structure.”  Such damages can cause water leaks, gas line hits, storm main hits, and bores through sewer laterals causing sewage blockages which then cause backups into homes.  These leaks, gas line, and sewer lateral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crossbores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will further cause major structural destruction, costs, and potential loss of life and compromises to public safety.</a:t>
            </a:r>
          </a:p>
          <a:p>
            <a:pPr marL="0" marR="0" algn="just">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Compliance with GUFPA 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Before the bore begins all utilities - private, unlocatable, and public utilities - must be located per the GA Dig Law which will normally require a GPSC’s Large Project Ticket for these large and long projects.  These Large Project Tickets require that the contractor and the utility locators agree on a utility marking schedule to assure that all utilities are marked and located prior to beginning the bore must be agreed upon by all parties.  The daily lengths to be bored by the contractor are at times in lengths which cannot be met by the resources available to municipal governments so both the utility owner(s) and the boring contractor must negotiate in good faith, which means give and take on both sides. </a:t>
            </a:r>
          </a:p>
          <a:p>
            <a:pPr marL="0" marR="0" algn="just">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In the City of Savannah, the three locators we have can locate around 1,000 linear feet per day while the contractors are asking for 5,000 linear feet per day of locates.  This is similar to other municipalities who have this same challenge.  What this means is that the schedule that the boring contractor is planning for to install his fiber, will take 5 times more to have all the utilities located so the boring / directional drilling project can be completed.      </a:t>
            </a:r>
          </a:p>
          <a:p>
            <a:pPr marL="0" marR="0" algn="just">
              <a:lnSpc>
                <a:spcPct val="107000"/>
              </a:lnSpc>
              <a:spcBef>
                <a:spcPts val="0"/>
              </a:spcBef>
              <a:spcAft>
                <a:spcPts val="800"/>
              </a:spcAft>
            </a:pPr>
            <a:r>
              <a:rPr lang="en-US" sz="1800" b="1" u="sng" kern="100" cap="all" dirty="0">
                <a:effectLst/>
                <a:latin typeface="Calibri" panose="020F0502020204030204" pitchFamily="34" charset="0"/>
                <a:ea typeface="Calibri" panose="020F0502020204030204" pitchFamily="34" charset="0"/>
                <a:cs typeface="Times New Roman" panose="02020603050405020304" pitchFamily="18" charset="0"/>
              </a:rPr>
              <a:t>Who gives in and how does this get resolved?  Additional cost of installation and the </a:t>
            </a:r>
            <a:r>
              <a:rPr lang="en-US" sz="1800" b="1" u="sng" kern="100" cap="all" dirty="0" err="1">
                <a:effectLst/>
                <a:latin typeface="Calibri" panose="020F0502020204030204" pitchFamily="34" charset="0"/>
                <a:ea typeface="Calibri" panose="020F0502020204030204" pitchFamily="34" charset="0"/>
                <a:cs typeface="Times New Roman" panose="02020603050405020304" pitchFamily="18" charset="0"/>
              </a:rPr>
              <a:t>acutal</a:t>
            </a:r>
            <a:r>
              <a:rPr lang="en-US" sz="1800" b="1" u="sng" kern="100" cap="all">
                <a:effectLst/>
                <a:latin typeface="Calibri" panose="020F0502020204030204" pitchFamily="34" charset="0"/>
                <a:ea typeface="Calibri" panose="020F0502020204030204" pitchFamily="34" charset="0"/>
                <a:cs typeface="Times New Roman" panose="02020603050405020304" pitchFamily="18" charset="0"/>
              </a:rPr>
              <a:t> installation </a:t>
            </a:r>
            <a:r>
              <a:rPr lang="en-US" sz="1800" b="1" u="sng" kern="100" cap="all" dirty="0">
                <a:effectLst/>
                <a:latin typeface="Calibri" panose="020F0502020204030204" pitchFamily="34" charset="0"/>
                <a:ea typeface="Calibri" panose="020F0502020204030204" pitchFamily="34" charset="0"/>
                <a:cs typeface="Times New Roman" panose="02020603050405020304" pitchFamily="18" charset="0"/>
              </a:rPr>
              <a:t>schedule will be determined by this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 COS has had locating staff work unbudgeted OT at times to meet the schedule in the past – </a:t>
            </a: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not sustainable!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Another method both the service provider, contractor, and COS agreed to was for the contractor to hire their own locating firm (at their cost), with assistance in training from Savannah locating and operating crews.  The service provider has questioned liability however on this method</a:t>
            </a:r>
            <a:endParaRPr lang="en-US" dirty="0"/>
          </a:p>
        </p:txBody>
      </p:sp>
      <p:sp>
        <p:nvSpPr>
          <p:cNvPr id="4" name="Header Placeholder 3"/>
          <p:cNvSpPr>
            <a:spLocks noGrp="1"/>
          </p:cNvSpPr>
          <p:nvPr>
            <p:ph type="hdr" sz="quarter"/>
          </p:nvPr>
        </p:nvSpPr>
        <p:spPr/>
        <p:txBody>
          <a:bodyPr/>
          <a:lstStyle/>
          <a:p>
            <a:r>
              <a:rPr lang="en-US" dirty="0"/>
              <a:t>The Trenchless Technology Seminar</a:t>
            </a:r>
          </a:p>
        </p:txBody>
      </p:sp>
    </p:spTree>
    <p:extLst>
      <p:ext uri="{BB962C8B-B14F-4D97-AF65-F5344CB8AC3E}">
        <p14:creationId xmlns:p14="http://schemas.microsoft.com/office/powerpoint/2010/main" val="382053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increase since 2022 in the number of Large Project Tickets that are being processed at GA 811.  In the City of Savannah 25% of our large project tickets are large directional drill fiber installation projects and for most of these projects the COS does not have the resources available to have the large project locates done at the schedule proposed by the contractor.  Savannah is not the only municipality with this problem and needs to get resolved.   </a:t>
            </a:r>
          </a:p>
        </p:txBody>
      </p:sp>
      <p:sp>
        <p:nvSpPr>
          <p:cNvPr id="4" name="Header Placeholder 3"/>
          <p:cNvSpPr>
            <a:spLocks noGrp="1"/>
          </p:cNvSpPr>
          <p:nvPr>
            <p:ph type="hdr" sz="quarter"/>
          </p:nvPr>
        </p:nvSpPr>
        <p:spPr/>
        <p:txBody>
          <a:bodyPr/>
          <a:lstStyle/>
          <a:p>
            <a:r>
              <a:rPr lang="en-US" dirty="0"/>
              <a:t>The Trenchless Technology Seminar</a:t>
            </a:r>
          </a:p>
        </p:txBody>
      </p:sp>
    </p:spTree>
    <p:extLst>
      <p:ext uri="{BB962C8B-B14F-4D97-AF65-F5344CB8AC3E}">
        <p14:creationId xmlns:p14="http://schemas.microsoft.com/office/powerpoint/2010/main" val="204031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1D39-3045-3509-0948-20DA8CE4E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C7B65-2B45-CCF2-0401-AD1BD66AE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706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7505-A520-0F7C-8661-50A4AF7557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3BF8E3-E03E-0116-D830-84138D8CD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6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FDC78-215C-543D-45EE-B3592EE02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F8FD6-2F88-C9EA-9380-E34305E96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6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BBC1-E881-6164-CB05-F09E82990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3C1579-0AE5-78CF-1DCC-41F76B504314}"/>
              </a:ext>
            </a:extLst>
          </p:cNvPr>
          <p:cNvSpPr>
            <a:spLocks noGrp="1"/>
          </p:cNvSpPr>
          <p:nvPr>
            <p:ph idx="1"/>
          </p:nvPr>
        </p:nvSpPr>
        <p:spPr>
          <a:xfrm>
            <a:off x="1846995" y="1821549"/>
            <a:ext cx="10076243" cy="3555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19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1246-F4D8-A143-2517-0DB1A07354F6}"/>
              </a:ext>
            </a:extLst>
          </p:cNvPr>
          <p:cNvSpPr>
            <a:spLocks noGrp="1"/>
          </p:cNvSpPr>
          <p:nvPr>
            <p:ph type="title"/>
          </p:nvPr>
        </p:nvSpPr>
        <p:spPr>
          <a:xfrm>
            <a:off x="1714405" y="795338"/>
            <a:ext cx="1028197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86532-5FBF-3832-D806-A6D224432DF1}"/>
              </a:ext>
            </a:extLst>
          </p:cNvPr>
          <p:cNvSpPr>
            <a:spLocks noGrp="1"/>
          </p:cNvSpPr>
          <p:nvPr>
            <p:ph type="body" idx="1"/>
          </p:nvPr>
        </p:nvSpPr>
        <p:spPr>
          <a:xfrm>
            <a:off x="1714405" y="3675063"/>
            <a:ext cx="102819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332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E6FC-1F9F-F02B-49FF-0D388E5F6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1851A-20EE-67AA-E359-4F2890824197}"/>
              </a:ext>
            </a:extLst>
          </p:cNvPr>
          <p:cNvSpPr>
            <a:spLocks noGrp="1"/>
          </p:cNvSpPr>
          <p:nvPr>
            <p:ph sz="half" idx="1"/>
          </p:nvPr>
        </p:nvSpPr>
        <p:spPr>
          <a:xfrm>
            <a:off x="1493293" y="1816526"/>
            <a:ext cx="5181600" cy="3483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EBDF2-65DD-62D2-16EB-BF1F159A3019}"/>
              </a:ext>
            </a:extLst>
          </p:cNvPr>
          <p:cNvSpPr>
            <a:spLocks noGrp="1"/>
          </p:cNvSpPr>
          <p:nvPr>
            <p:ph sz="half" idx="2"/>
          </p:nvPr>
        </p:nvSpPr>
        <p:spPr>
          <a:xfrm>
            <a:off x="6827293" y="1816526"/>
            <a:ext cx="5181600" cy="3483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53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3E7E-64D2-7467-3608-3BADD1D7C5C6}"/>
              </a:ext>
            </a:extLst>
          </p:cNvPr>
          <p:cNvSpPr>
            <a:spLocks noGrp="1"/>
          </p:cNvSpPr>
          <p:nvPr>
            <p:ph type="title"/>
          </p:nvPr>
        </p:nvSpPr>
        <p:spPr>
          <a:xfrm>
            <a:off x="1728715" y="364699"/>
            <a:ext cx="1028927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087ED-04CD-E6C9-6290-0B08642D07A7}"/>
              </a:ext>
            </a:extLst>
          </p:cNvPr>
          <p:cNvSpPr>
            <a:spLocks noGrp="1"/>
          </p:cNvSpPr>
          <p:nvPr>
            <p:ph type="body" idx="1"/>
          </p:nvPr>
        </p:nvSpPr>
        <p:spPr>
          <a:xfrm>
            <a:off x="1503979" y="169026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1C5D9-D6B9-D63F-DF3D-9AA93B3517A6}"/>
              </a:ext>
            </a:extLst>
          </p:cNvPr>
          <p:cNvSpPr>
            <a:spLocks noGrp="1"/>
          </p:cNvSpPr>
          <p:nvPr>
            <p:ph sz="half" idx="2"/>
          </p:nvPr>
        </p:nvSpPr>
        <p:spPr>
          <a:xfrm>
            <a:off x="1503979" y="2514174"/>
            <a:ext cx="5157787" cy="2803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C80677-31FC-1169-FAC6-F9231F5B2B02}"/>
              </a:ext>
            </a:extLst>
          </p:cNvPr>
          <p:cNvSpPr>
            <a:spLocks noGrp="1"/>
          </p:cNvSpPr>
          <p:nvPr>
            <p:ph type="body" sz="quarter" idx="3"/>
          </p:nvPr>
        </p:nvSpPr>
        <p:spPr>
          <a:xfrm>
            <a:off x="6836391" y="169026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95F2C-C78E-8291-9C70-C29C1202968C}"/>
              </a:ext>
            </a:extLst>
          </p:cNvPr>
          <p:cNvSpPr>
            <a:spLocks noGrp="1"/>
          </p:cNvSpPr>
          <p:nvPr>
            <p:ph sz="quarter" idx="4"/>
          </p:nvPr>
        </p:nvSpPr>
        <p:spPr>
          <a:xfrm>
            <a:off x="6836391" y="2514174"/>
            <a:ext cx="5183188" cy="2803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56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CFBC-E06D-74C3-3F2D-62D81A29674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065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6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0AB2-805C-48F1-2FAA-CD56203B3FA8}"/>
              </a:ext>
            </a:extLst>
          </p:cNvPr>
          <p:cNvSpPr>
            <a:spLocks noGrp="1"/>
          </p:cNvSpPr>
          <p:nvPr>
            <p:ph type="title"/>
          </p:nvPr>
        </p:nvSpPr>
        <p:spPr>
          <a:xfrm>
            <a:off x="1752600" y="407159"/>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24DC2C-6EFB-01EE-70F5-38F0D846C2B7}"/>
              </a:ext>
            </a:extLst>
          </p:cNvPr>
          <p:cNvSpPr>
            <a:spLocks noGrp="1"/>
          </p:cNvSpPr>
          <p:nvPr>
            <p:ph idx="1"/>
          </p:nvPr>
        </p:nvSpPr>
        <p:spPr>
          <a:xfrm>
            <a:off x="6096000" y="937384"/>
            <a:ext cx="5836693" cy="4276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443A77-C935-1736-8A85-8457C1559001}"/>
              </a:ext>
            </a:extLst>
          </p:cNvPr>
          <p:cNvSpPr>
            <a:spLocks noGrp="1"/>
          </p:cNvSpPr>
          <p:nvPr>
            <p:ph type="body" sz="half" idx="2"/>
          </p:nvPr>
        </p:nvSpPr>
        <p:spPr>
          <a:xfrm>
            <a:off x="1752600" y="2007359"/>
            <a:ext cx="3932237" cy="320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379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ED23-F7A7-29E9-BD05-BE096B80CCD2}"/>
              </a:ext>
            </a:extLst>
          </p:cNvPr>
          <p:cNvSpPr>
            <a:spLocks noGrp="1"/>
          </p:cNvSpPr>
          <p:nvPr>
            <p:ph type="title"/>
          </p:nvPr>
        </p:nvSpPr>
        <p:spPr>
          <a:xfrm>
            <a:off x="1758737" y="44810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02356-1702-774C-2981-9F38E9A64534}"/>
              </a:ext>
            </a:extLst>
          </p:cNvPr>
          <p:cNvSpPr>
            <a:spLocks noGrp="1"/>
          </p:cNvSpPr>
          <p:nvPr>
            <p:ph type="pic" idx="1"/>
          </p:nvPr>
        </p:nvSpPr>
        <p:spPr>
          <a:xfrm>
            <a:off x="6102137" y="978328"/>
            <a:ext cx="5766866" cy="4285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5CE71E3-B822-3D50-6022-52FCCCAFE7C3}"/>
              </a:ext>
            </a:extLst>
          </p:cNvPr>
          <p:cNvSpPr>
            <a:spLocks noGrp="1"/>
          </p:cNvSpPr>
          <p:nvPr>
            <p:ph type="body" sz="half" idx="2"/>
          </p:nvPr>
        </p:nvSpPr>
        <p:spPr>
          <a:xfrm>
            <a:off x="1758737" y="2048302"/>
            <a:ext cx="3932237" cy="3215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4592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AD21D-FE55-9DB8-EF58-3433AE3F4062}"/>
              </a:ext>
            </a:extLst>
          </p:cNvPr>
          <p:cNvSpPr>
            <a:spLocks/>
          </p:cNvSpPr>
          <p:nvPr userDrawn="1"/>
        </p:nvSpPr>
        <p:spPr>
          <a:xfrm>
            <a:off x="0" y="-40052"/>
            <a:ext cx="12223845" cy="5924727"/>
          </a:xfrm>
          <a:prstGeom prst="rect">
            <a:avLst/>
          </a:prstGeom>
          <a:blipFill dpi="0" rotWithShape="1">
            <a:blip r:embed="rId13">
              <a:extLst>
                <a:ext uri="{28A0092B-C50C-407E-A947-70E740481C1C}">
                  <a14:useLocalDpi xmlns:a14="http://schemas.microsoft.com/office/drawing/2010/main" val="0"/>
                </a:ext>
              </a:extLst>
            </a:blip>
            <a:srcRect/>
            <a:stretch>
              <a:fillRect t="-17908" b="-17908"/>
            </a:stretch>
          </a:blip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8A96A2C-9C09-460E-6160-7DB79ED529FB}"/>
              </a:ext>
            </a:extLst>
          </p:cNvPr>
          <p:cNvCxnSpPr/>
          <p:nvPr userDrawn="1"/>
        </p:nvCxnSpPr>
        <p:spPr>
          <a:xfrm>
            <a:off x="0" y="6461098"/>
            <a:ext cx="12192000" cy="0"/>
          </a:xfrm>
          <a:prstGeom prst="line">
            <a:avLst/>
          </a:prstGeom>
          <a:ln w="9525" cap="flat" cmpd="sng" algn="ctr">
            <a:solidFill>
              <a:schemeClr val="tx1">
                <a:lumMod val="65000"/>
                <a:lumOff val="35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Flowchart: Off-page Connector 8">
            <a:extLst>
              <a:ext uri="{FF2B5EF4-FFF2-40B4-BE49-F238E27FC236}">
                <a16:creationId xmlns:a16="http://schemas.microsoft.com/office/drawing/2014/main" id="{795C5ECF-C69E-8E51-061B-9F45B4A08C12}"/>
              </a:ext>
            </a:extLst>
          </p:cNvPr>
          <p:cNvSpPr/>
          <p:nvPr userDrawn="1"/>
        </p:nvSpPr>
        <p:spPr>
          <a:xfrm>
            <a:off x="11545867" y="6295224"/>
            <a:ext cx="377372" cy="420914"/>
          </a:xfrm>
          <a:prstGeom prst="flowChartOffpageConnector">
            <a:avLst/>
          </a:prstGeom>
          <a:solidFill>
            <a:srgbClr val="519236"/>
          </a:solidFill>
          <a:ln>
            <a:noFill/>
          </a:ln>
          <a:effectLst>
            <a:innerShdw blurRad="2540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green and black logo&#10;&#10;Description automatically generated">
            <a:extLst>
              <a:ext uri="{FF2B5EF4-FFF2-40B4-BE49-F238E27FC236}">
                <a16:creationId xmlns:a16="http://schemas.microsoft.com/office/drawing/2014/main" id="{5BB835F9-8A5E-1B4E-DC5F-0C71FC2159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045" y="6008128"/>
            <a:ext cx="2478381" cy="863520"/>
          </a:xfrm>
          <a:prstGeom prst="rect">
            <a:avLst/>
          </a:prstGeom>
        </p:spPr>
      </p:pic>
      <p:sp>
        <p:nvSpPr>
          <p:cNvPr id="11" name="TextBox 10">
            <a:extLst>
              <a:ext uri="{FF2B5EF4-FFF2-40B4-BE49-F238E27FC236}">
                <a16:creationId xmlns:a16="http://schemas.microsoft.com/office/drawing/2014/main" id="{5F3C9193-B200-B578-EA2E-A81E7C6BABB9}"/>
              </a:ext>
            </a:extLst>
          </p:cNvPr>
          <p:cNvSpPr txBox="1"/>
          <p:nvPr userDrawn="1"/>
        </p:nvSpPr>
        <p:spPr>
          <a:xfrm>
            <a:off x="11563670" y="6295224"/>
            <a:ext cx="359569" cy="369332"/>
          </a:xfrm>
          <a:prstGeom prst="rect">
            <a:avLst/>
          </a:prstGeom>
          <a:noFill/>
        </p:spPr>
        <p:txBody>
          <a:bodyPr wrap="square">
            <a:spAutoFit/>
          </a:bodyPr>
          <a:lstStyle/>
          <a:p>
            <a:pPr algn="ctr"/>
            <a:fld id="{5BC7B3C4-688C-4C03-84C4-F5EEB57CAA43}" type="slidenum">
              <a:rPr lang="id-ID" sz="1800" smtClean="0">
                <a:solidFill>
                  <a:schemeClr val="bg1">
                    <a:lumMod val="95000"/>
                  </a:schemeClr>
                </a:solidFill>
                <a:latin typeface="+mj-lt"/>
              </a:rPr>
              <a:pPr algn="ctr"/>
              <a:t>‹#›</a:t>
            </a:fld>
            <a:endParaRPr lang="en-US" dirty="0"/>
          </a:p>
        </p:txBody>
      </p:sp>
      <p:sp>
        <p:nvSpPr>
          <p:cNvPr id="12" name="Parallelogram 13">
            <a:extLst>
              <a:ext uri="{FF2B5EF4-FFF2-40B4-BE49-F238E27FC236}">
                <a16:creationId xmlns:a16="http://schemas.microsoft.com/office/drawing/2014/main" id="{CE4256F3-FC6C-F034-FA86-1B7342CA7377}"/>
              </a:ext>
            </a:extLst>
          </p:cNvPr>
          <p:cNvSpPr/>
          <p:nvPr userDrawn="1"/>
        </p:nvSpPr>
        <p:spPr>
          <a:xfrm>
            <a:off x="413626" y="291152"/>
            <a:ext cx="11856636" cy="5211901"/>
          </a:xfrm>
          <a:custGeom>
            <a:avLst/>
            <a:gdLst>
              <a:gd name="connsiteX0" fmla="*/ 0 w 13439776"/>
              <a:gd name="connsiteY0" fmla="*/ 5211901 h 5211901"/>
              <a:gd name="connsiteX1" fmla="*/ 1302975 w 13439776"/>
              <a:gd name="connsiteY1" fmla="*/ 0 h 5211901"/>
              <a:gd name="connsiteX2" fmla="*/ 13439776 w 13439776"/>
              <a:gd name="connsiteY2" fmla="*/ 0 h 5211901"/>
              <a:gd name="connsiteX3" fmla="*/ 12136801 w 13439776"/>
              <a:gd name="connsiteY3" fmla="*/ 5211901 h 5211901"/>
              <a:gd name="connsiteX4" fmla="*/ 0 w 13439776"/>
              <a:gd name="connsiteY4" fmla="*/ 5211901 h 5211901"/>
              <a:gd name="connsiteX0" fmla="*/ 0 w 12136801"/>
              <a:gd name="connsiteY0" fmla="*/ 5211901 h 5211901"/>
              <a:gd name="connsiteX1" fmla="*/ 1302975 w 12136801"/>
              <a:gd name="connsiteY1" fmla="*/ 0 h 5211901"/>
              <a:gd name="connsiteX2" fmla="*/ 11856636 w 12136801"/>
              <a:gd name="connsiteY2" fmla="*/ 0 h 5211901"/>
              <a:gd name="connsiteX3" fmla="*/ 12136801 w 12136801"/>
              <a:gd name="connsiteY3" fmla="*/ 5211901 h 5211901"/>
              <a:gd name="connsiteX4" fmla="*/ 0 w 12136801"/>
              <a:gd name="connsiteY4" fmla="*/ 5211901 h 5211901"/>
              <a:gd name="connsiteX0" fmla="*/ 0 w 11856636"/>
              <a:gd name="connsiteY0" fmla="*/ 5211901 h 5211901"/>
              <a:gd name="connsiteX1" fmla="*/ 1302975 w 11856636"/>
              <a:gd name="connsiteY1" fmla="*/ 0 h 5211901"/>
              <a:gd name="connsiteX2" fmla="*/ 11856636 w 11856636"/>
              <a:gd name="connsiteY2" fmla="*/ 0 h 5211901"/>
              <a:gd name="connsiteX3" fmla="*/ 11845648 w 11856636"/>
              <a:gd name="connsiteY3" fmla="*/ 5211901 h 5211901"/>
              <a:gd name="connsiteX4" fmla="*/ 0 w 11856636"/>
              <a:gd name="connsiteY4" fmla="*/ 5211901 h 521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6636" h="5211901">
                <a:moveTo>
                  <a:pt x="0" y="5211901"/>
                </a:moveTo>
                <a:lnTo>
                  <a:pt x="1302975" y="0"/>
                </a:lnTo>
                <a:lnTo>
                  <a:pt x="11856636" y="0"/>
                </a:lnTo>
                <a:cubicBezTo>
                  <a:pt x="11852973" y="1737300"/>
                  <a:pt x="11849311" y="3474601"/>
                  <a:pt x="11845648" y="5211901"/>
                </a:cubicBezTo>
                <a:lnTo>
                  <a:pt x="0" y="5211901"/>
                </a:lnTo>
                <a:close/>
              </a:path>
            </a:pathLst>
          </a:cu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41BFE1D-1B34-1A34-8ABF-085D2666CB70}"/>
              </a:ext>
            </a:extLst>
          </p:cNvPr>
          <p:cNvSpPr>
            <a:spLocks noGrp="1"/>
          </p:cNvSpPr>
          <p:nvPr>
            <p:ph type="body" idx="1"/>
          </p:nvPr>
        </p:nvSpPr>
        <p:spPr>
          <a:xfrm>
            <a:off x="1846995" y="1821549"/>
            <a:ext cx="10076243" cy="34828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022B7311-626C-C323-1687-17E3B083CD9A}"/>
              </a:ext>
            </a:extLst>
          </p:cNvPr>
          <p:cNvSpPr>
            <a:spLocks noGrp="1"/>
          </p:cNvSpPr>
          <p:nvPr>
            <p:ph type="title"/>
          </p:nvPr>
        </p:nvSpPr>
        <p:spPr>
          <a:xfrm>
            <a:off x="1846996" y="365125"/>
            <a:ext cx="1007624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8015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 presetClass="entr" presetSubtype="4" fill="hold" nodeType="withEffect">
                                  <p:stCondLst>
                                    <p:cond delay="3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hf sldNum="0"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10" Type="http://schemas.openxmlformats.org/officeDocument/2006/relationships/image" Target="../media/image5.svg"/><Relationship Id="rId4" Type="http://schemas.openxmlformats.org/officeDocument/2006/relationships/image" Target="../media/image11.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ucc.com/"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orgia811.com/index.php/training-education/"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hyperlink" Target="mailto:JLaplander@savannahga.gov" TargetMode="External"/><Relationship Id="rId2" Type="http://schemas.openxmlformats.org/officeDocument/2006/relationships/hyperlink" Target="https://www.georgia811.com/index.php/our-liaisons/"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8C764C5-02AF-44CE-8957-5C1F6E1E77F6}"/>
              </a:ext>
            </a:extLst>
          </p:cNvPr>
          <p:cNvSpPr txBox="1"/>
          <p:nvPr/>
        </p:nvSpPr>
        <p:spPr>
          <a:xfrm>
            <a:off x="1164157" y="211961"/>
            <a:ext cx="11438433" cy="707886"/>
          </a:xfrm>
          <a:prstGeom prst="rect">
            <a:avLst/>
          </a:prstGeom>
          <a:noFill/>
        </p:spPr>
        <p:txBody>
          <a:bodyPr wrap="square" lIns="91440" tIns="45720" rIns="91440" bIns="45720" anchor="t">
            <a:spAutoFit/>
          </a:bodyPr>
          <a:lstStyle/>
          <a:p>
            <a:pPr algn="ctr"/>
            <a:r>
              <a:rPr lang="en-US" sz="4000" b="1" dirty="0">
                <a:effectLst/>
                <a:latin typeface="Berlin Sans FB Demi" panose="020E0802020502020306" pitchFamily="34" charset="0"/>
                <a:ea typeface="Calibri" panose="020F0502020204030204" pitchFamily="34" charset="0"/>
                <a:cs typeface="Calibri" panose="020F0502020204030204" pitchFamily="34" charset="0"/>
              </a:rPr>
              <a:t>GMA Cities Connect Call</a:t>
            </a:r>
            <a:endParaRPr lang="en-US" sz="4000" b="1" dirty="0">
              <a:solidFill>
                <a:schemeClr val="tx2"/>
              </a:solidFill>
              <a:latin typeface="Verdana Pro Black" panose="020B0604020202020204" pitchFamily="34" charset="0"/>
            </a:endParaRPr>
          </a:p>
        </p:txBody>
      </p:sp>
      <p:sp>
        <p:nvSpPr>
          <p:cNvPr id="9" name="TextBox 8">
            <a:extLst>
              <a:ext uri="{FF2B5EF4-FFF2-40B4-BE49-F238E27FC236}">
                <a16:creationId xmlns:a16="http://schemas.microsoft.com/office/drawing/2014/main" id="{717BA6C0-CF44-4313-9EAE-24F150375327}"/>
              </a:ext>
            </a:extLst>
          </p:cNvPr>
          <p:cNvSpPr txBox="1"/>
          <p:nvPr/>
        </p:nvSpPr>
        <p:spPr>
          <a:xfrm>
            <a:off x="306566" y="2587553"/>
            <a:ext cx="184731" cy="246221"/>
          </a:xfrm>
          <a:prstGeom prst="rect">
            <a:avLst/>
          </a:prstGeom>
          <a:noFill/>
        </p:spPr>
        <p:txBody>
          <a:bodyPr wrap="none" rtlCol="0">
            <a:spAutoFit/>
          </a:bodyPr>
          <a:lstStyle/>
          <a:p>
            <a:endParaRPr lang="en-US" sz="1000" dirty="0"/>
          </a:p>
        </p:txBody>
      </p:sp>
      <p:pic>
        <p:nvPicPr>
          <p:cNvPr id="6" name="Picture 6">
            <a:extLst>
              <a:ext uri="{FF2B5EF4-FFF2-40B4-BE49-F238E27FC236}">
                <a16:creationId xmlns:a16="http://schemas.microsoft.com/office/drawing/2014/main" id="{BFF2B5D0-4F63-4B77-9197-B8F0E7C073E3}"/>
              </a:ext>
            </a:extLst>
          </p:cNvPr>
          <p:cNvPicPr>
            <a:picLocks noChangeAspect="1"/>
          </p:cNvPicPr>
          <p:nvPr/>
        </p:nvPicPr>
        <p:blipFill>
          <a:blip r:embed="rId3"/>
          <a:stretch>
            <a:fillRect/>
          </a:stretch>
        </p:blipFill>
        <p:spPr>
          <a:xfrm>
            <a:off x="6952891" y="1030786"/>
            <a:ext cx="4856671" cy="3108919"/>
          </a:xfrm>
          <a:prstGeom prst="rect">
            <a:avLst/>
          </a:prstGeom>
        </p:spPr>
      </p:pic>
      <p:sp>
        <p:nvSpPr>
          <p:cNvPr id="2" name="Date Placeholder 1">
            <a:extLst>
              <a:ext uri="{FF2B5EF4-FFF2-40B4-BE49-F238E27FC236}">
                <a16:creationId xmlns:a16="http://schemas.microsoft.com/office/drawing/2014/main" id="{6CE8507A-67A6-92B5-CE3F-297E77180A6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29, 2023</a:t>
            </a:r>
            <a:endParaRPr lang="en-US" dirty="0"/>
          </a:p>
        </p:txBody>
      </p:sp>
      <p:sp>
        <p:nvSpPr>
          <p:cNvPr id="3" name="Footer Placeholder 2">
            <a:extLst>
              <a:ext uri="{FF2B5EF4-FFF2-40B4-BE49-F238E27FC236}">
                <a16:creationId xmlns:a16="http://schemas.microsoft.com/office/drawing/2014/main" id="{B5B91AA4-ECF8-B380-3BFA-F823879937B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2023 GMA Broadband Summit</a:t>
            </a:r>
          </a:p>
        </p:txBody>
      </p:sp>
      <p:sp>
        <p:nvSpPr>
          <p:cNvPr id="7" name="Title 1">
            <a:extLst>
              <a:ext uri="{FF2B5EF4-FFF2-40B4-BE49-F238E27FC236}">
                <a16:creationId xmlns:a16="http://schemas.microsoft.com/office/drawing/2014/main" id="{551D6542-CA4E-7FF3-D9A8-930AE70DE8B5}"/>
              </a:ext>
            </a:extLst>
          </p:cNvPr>
          <p:cNvSpPr txBox="1">
            <a:spLocks/>
          </p:cNvSpPr>
          <p:nvPr/>
        </p:nvSpPr>
        <p:spPr>
          <a:xfrm>
            <a:off x="1335158" y="4250644"/>
            <a:ext cx="10204174" cy="1561748"/>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US" sz="4000" b="1" dirty="0">
              <a:latin typeface="Berlin Sans FB Demi" panose="020E0802020502020306" pitchFamily="34" charset="0"/>
              <a:ea typeface="Calibri" panose="020F0502020204030204" pitchFamily="34" charset="0"/>
              <a:cs typeface="Calibri" panose="020F0502020204030204" pitchFamily="34" charset="0"/>
            </a:endParaRPr>
          </a:p>
          <a:p>
            <a:pPr algn="ctr">
              <a:spcBef>
                <a:spcPts val="0"/>
              </a:spcBef>
            </a:pPr>
            <a:r>
              <a:rPr lang="en-US" sz="9600" b="1" dirty="0">
                <a:latin typeface="Berlin Sans FB Demi" panose="020E0802020502020306" pitchFamily="34" charset="0"/>
                <a:ea typeface="Calibri" panose="020F0502020204030204" pitchFamily="34" charset="0"/>
                <a:cs typeface="Calibri" panose="020F0502020204030204" pitchFamily="34" charset="0"/>
              </a:rPr>
              <a:t>By:  J. Laplander, PE Water Resource Planning &amp; Engineering Director &amp;</a:t>
            </a:r>
          </a:p>
          <a:p>
            <a:pPr algn="ctr">
              <a:spcBef>
                <a:spcPts val="0"/>
              </a:spcBef>
            </a:pPr>
            <a:r>
              <a:rPr lang="en-US" sz="9600" b="1" dirty="0">
                <a:latin typeface="Berlin Sans FB Demi" panose="020E0802020502020306" pitchFamily="34" charset="0"/>
                <a:ea typeface="Calibri" panose="020F0502020204030204" pitchFamily="34" charset="0"/>
                <a:cs typeface="Calibri" panose="020F0502020204030204" pitchFamily="34" charset="0"/>
              </a:rPr>
              <a:t>Mike Bell Files,  GA 811 Liaison Manager </a:t>
            </a:r>
          </a:p>
          <a:p>
            <a:pPr algn="ctr">
              <a:spcBef>
                <a:spcPts val="0"/>
              </a:spcBef>
            </a:pPr>
            <a:r>
              <a:rPr lang="en-US" sz="9600" b="1" dirty="0">
                <a:latin typeface="Berlin Sans FB Demi" panose="020E0802020502020306" pitchFamily="34" charset="0"/>
                <a:ea typeface="Calibri" panose="020F0502020204030204" pitchFamily="34" charset="0"/>
                <a:cs typeface="Calibri" panose="020F0502020204030204" pitchFamily="34" charset="0"/>
              </a:rPr>
              <a:t>City of Savannah and GA 811</a:t>
            </a:r>
          </a:p>
          <a:p>
            <a:pPr algn="ctr">
              <a:spcBef>
                <a:spcPts val="0"/>
              </a:spcBef>
            </a:pPr>
            <a:r>
              <a:rPr lang="en-US" sz="9600" b="1" dirty="0">
                <a:latin typeface="Berlin Sans FB Demi" panose="020E0802020502020306" pitchFamily="34" charset="0"/>
                <a:ea typeface="Calibri" panose="020F0502020204030204" pitchFamily="34" charset="0"/>
                <a:cs typeface="Calibri" panose="020F0502020204030204" pitchFamily="34" charset="0"/>
              </a:rPr>
              <a:t>October 17, 2023</a:t>
            </a:r>
            <a:endParaRPr lang="en-US" sz="9600" dirty="0">
              <a:latin typeface="Berlin Sans FB Demi" panose="020E0802020502020306" pitchFamily="34" charset="0"/>
              <a:ea typeface="Calibri" panose="020F0502020204030204" pitchFamily="34" charset="0"/>
            </a:endParaRPr>
          </a:p>
        </p:txBody>
      </p:sp>
      <p:pic>
        <p:nvPicPr>
          <p:cNvPr id="8" name="Graphic 7" descr="Wireless router">
            <a:extLst>
              <a:ext uri="{FF2B5EF4-FFF2-40B4-BE49-F238E27FC236}">
                <a16:creationId xmlns:a16="http://schemas.microsoft.com/office/drawing/2014/main" id="{8907FCFB-0DCE-BDF3-7EE3-DC5BA3C7A6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7441" y="765271"/>
            <a:ext cx="3519235" cy="3519235"/>
          </a:xfrm>
          <a:prstGeom prst="rect">
            <a:avLst/>
          </a:prstGeom>
        </p:spPr>
      </p:pic>
    </p:spTree>
    <p:extLst>
      <p:ext uri="{BB962C8B-B14F-4D97-AF65-F5344CB8AC3E}">
        <p14:creationId xmlns:p14="http://schemas.microsoft.com/office/powerpoint/2010/main" val="34440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7BA6C0-CF44-4313-9EAE-24F150375327}"/>
              </a:ext>
            </a:extLst>
          </p:cNvPr>
          <p:cNvSpPr txBox="1"/>
          <p:nvPr/>
        </p:nvSpPr>
        <p:spPr>
          <a:xfrm>
            <a:off x="306566" y="2587553"/>
            <a:ext cx="184731" cy="246221"/>
          </a:xfrm>
          <a:prstGeom prst="rect">
            <a:avLst/>
          </a:prstGeom>
          <a:noFill/>
        </p:spPr>
        <p:txBody>
          <a:bodyPr wrap="none" rtlCol="0">
            <a:spAutoFit/>
          </a:bodyPr>
          <a:lstStyle/>
          <a:p>
            <a:endParaRPr lang="en-US" sz="1000" dirty="0"/>
          </a:p>
        </p:txBody>
      </p:sp>
      <p:sp>
        <p:nvSpPr>
          <p:cNvPr id="3" name="Date Placeholder 2">
            <a:extLst>
              <a:ext uri="{FF2B5EF4-FFF2-40B4-BE49-F238E27FC236}">
                <a16:creationId xmlns:a16="http://schemas.microsoft.com/office/drawing/2014/main" id="{D876AF24-37E6-1D6C-9931-35FAE4DD25B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29, 2023</a:t>
            </a:r>
            <a:endParaRPr lang="en-US" dirty="0"/>
          </a:p>
        </p:txBody>
      </p:sp>
      <p:sp>
        <p:nvSpPr>
          <p:cNvPr id="7" name="Footer Placeholder 6">
            <a:extLst>
              <a:ext uri="{FF2B5EF4-FFF2-40B4-BE49-F238E27FC236}">
                <a16:creationId xmlns:a16="http://schemas.microsoft.com/office/drawing/2014/main" id="{06D7D628-39CA-BB60-AC63-975C9772C22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2023 GMA Broadband Summit</a:t>
            </a:r>
            <a:endParaRPr lang="en-US" dirty="0"/>
          </a:p>
        </p:txBody>
      </p:sp>
      <p:sp>
        <p:nvSpPr>
          <p:cNvPr id="8" name="TextBox 7">
            <a:extLst>
              <a:ext uri="{FF2B5EF4-FFF2-40B4-BE49-F238E27FC236}">
                <a16:creationId xmlns:a16="http://schemas.microsoft.com/office/drawing/2014/main" id="{1FACDD46-66B0-BDEE-00FB-0ECA7848718B}"/>
              </a:ext>
            </a:extLst>
          </p:cNvPr>
          <p:cNvSpPr txBox="1"/>
          <p:nvPr/>
        </p:nvSpPr>
        <p:spPr>
          <a:xfrm>
            <a:off x="1311215" y="1746054"/>
            <a:ext cx="11002905" cy="3754874"/>
          </a:xfrm>
          <a:prstGeom prst="rect">
            <a:avLst/>
          </a:prstGeom>
          <a:noFill/>
        </p:spPr>
        <p:txBody>
          <a:bodyPr wrap="square" rtlCol="0">
            <a:spAutoFit/>
          </a:bodyPr>
          <a:lstStyle/>
          <a:p>
            <a:pPr algn="just"/>
            <a:r>
              <a:rPr lang="en-US" dirty="0"/>
              <a:t>The infrastructure to get information of the Internet to your computer </a:t>
            </a:r>
          </a:p>
          <a:p>
            <a:pPr algn="just"/>
            <a:r>
              <a:rPr lang="en-US" dirty="0"/>
              <a:t>includes: </a:t>
            </a:r>
          </a:p>
          <a:p>
            <a:pPr marL="285750" indent="-285750" algn="just">
              <a:buFont typeface="Wingdings" panose="05000000000000000000" pitchFamily="2" charset="2"/>
              <a:buChar char="ü"/>
            </a:pPr>
            <a:r>
              <a:rPr lang="en-US" dirty="0"/>
              <a:t>Cables and wires</a:t>
            </a:r>
          </a:p>
          <a:p>
            <a:pPr marL="285750" indent="-285750" algn="just">
              <a:buFont typeface="Wingdings" panose="05000000000000000000" pitchFamily="2" charset="2"/>
              <a:buChar char="ü"/>
            </a:pPr>
            <a:r>
              <a:rPr lang="en-US" dirty="0"/>
              <a:t>Servers, Network Switches, and routers,</a:t>
            </a:r>
          </a:p>
          <a:p>
            <a:pPr marL="285750" indent="-285750" algn="just">
              <a:buFont typeface="Wingdings" panose="05000000000000000000" pitchFamily="2" charset="2"/>
              <a:buChar char="ü"/>
            </a:pPr>
            <a:r>
              <a:rPr lang="en-US" dirty="0"/>
              <a:t>Pipes, poles, wireless towers, and more</a:t>
            </a:r>
          </a:p>
          <a:p>
            <a:endParaRPr lang="en-US" sz="2000" dirty="0"/>
          </a:p>
          <a:p>
            <a:r>
              <a:rPr lang="en-US" sz="2000" dirty="0"/>
              <a:t>                                                          B</a:t>
            </a:r>
            <a:r>
              <a:rPr lang="en-US" dirty="0"/>
              <a:t>roadband – </a:t>
            </a:r>
            <a:r>
              <a:rPr lang="en-US" u="sng" dirty="0"/>
              <a:t>high-speed Internet</a:t>
            </a:r>
            <a:r>
              <a:rPr lang="en-US" dirty="0"/>
              <a:t> supplied on the following platforms:</a:t>
            </a:r>
          </a:p>
          <a:p>
            <a:pPr marL="3943350" lvl="8" indent="-285750" algn="just">
              <a:buFont typeface="Wingdings" panose="05000000000000000000" pitchFamily="2" charset="2"/>
              <a:buChar char="ü"/>
            </a:pPr>
            <a:r>
              <a:rPr lang="en-US" dirty="0"/>
              <a:t>Cable Modem - normally same company for television </a:t>
            </a:r>
          </a:p>
          <a:p>
            <a:pPr lvl="8" algn="just"/>
            <a:r>
              <a:rPr lang="en-US" dirty="0"/>
              <a:t>     &amp; internet access,</a:t>
            </a:r>
          </a:p>
          <a:p>
            <a:pPr marL="3943350" lvl="8" indent="-285750" algn="just">
              <a:buFont typeface="Wingdings" panose="05000000000000000000" pitchFamily="2" charset="2"/>
              <a:buChar char="ü"/>
            </a:pPr>
            <a:r>
              <a:rPr lang="en-US" dirty="0"/>
              <a:t>Digital Subscriber Line (DSL) – phone lines</a:t>
            </a:r>
          </a:p>
          <a:p>
            <a:pPr marL="3943350" lvl="8" indent="-285750" algn="just">
              <a:buFont typeface="Wingdings" panose="05000000000000000000" pitchFamily="2" charset="2"/>
              <a:buChar char="ü"/>
            </a:pPr>
            <a:r>
              <a:rPr lang="en-US" dirty="0"/>
              <a:t>Fiber – fiber network </a:t>
            </a:r>
          </a:p>
          <a:p>
            <a:pPr marL="3943350" lvl="8" indent="-285750" algn="just">
              <a:buFont typeface="Wingdings" panose="05000000000000000000" pitchFamily="2" charset="2"/>
              <a:buChar char="ü"/>
            </a:pPr>
            <a:r>
              <a:rPr lang="en-US" dirty="0"/>
              <a:t>Wireless – cellular technology </a:t>
            </a:r>
          </a:p>
          <a:p>
            <a:pPr marL="3943350" lvl="8" indent="-285750" algn="just">
              <a:buFont typeface="Wingdings" panose="05000000000000000000" pitchFamily="2" charset="2"/>
              <a:buChar char="ü"/>
            </a:pPr>
            <a:r>
              <a:rPr lang="en-US" dirty="0"/>
              <a:t>Satellite – normally used in where no other service is available</a:t>
            </a:r>
          </a:p>
        </p:txBody>
      </p:sp>
      <p:pic>
        <p:nvPicPr>
          <p:cNvPr id="13" name="Picture 12" descr="A person operating a forklift&#10;&#10;Description automatically generated with medium confidence">
            <a:extLst>
              <a:ext uri="{FF2B5EF4-FFF2-40B4-BE49-F238E27FC236}">
                <a16:creationId xmlns:a16="http://schemas.microsoft.com/office/drawing/2014/main" id="{8F6FA552-E5F6-5EA8-B4CC-7FA1D3DC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129" y="1653784"/>
            <a:ext cx="2801305" cy="1867538"/>
          </a:xfrm>
          <a:prstGeom prst="rect">
            <a:avLst/>
          </a:prstGeom>
        </p:spPr>
      </p:pic>
      <p:pic>
        <p:nvPicPr>
          <p:cNvPr id="19" name="Picture 18" descr="A picture containing building, outdoor, road, curb&#10;&#10;Description automatically generated">
            <a:extLst>
              <a:ext uri="{FF2B5EF4-FFF2-40B4-BE49-F238E27FC236}">
                <a16:creationId xmlns:a16="http://schemas.microsoft.com/office/drawing/2014/main" id="{B06120F3-B582-C3E7-7B9A-814EA7277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483" y="3429000"/>
            <a:ext cx="2544793" cy="1893326"/>
          </a:xfrm>
          <a:prstGeom prst="rect">
            <a:avLst/>
          </a:prstGeom>
        </p:spPr>
      </p:pic>
      <p:sp>
        <p:nvSpPr>
          <p:cNvPr id="26" name="TextBox 25">
            <a:extLst>
              <a:ext uri="{FF2B5EF4-FFF2-40B4-BE49-F238E27FC236}">
                <a16:creationId xmlns:a16="http://schemas.microsoft.com/office/drawing/2014/main" id="{FF3276E6-2B9F-B621-0B2D-321869654819}"/>
              </a:ext>
            </a:extLst>
          </p:cNvPr>
          <p:cNvSpPr txBox="1"/>
          <p:nvPr/>
        </p:nvSpPr>
        <p:spPr>
          <a:xfrm>
            <a:off x="1376430" y="214571"/>
            <a:ext cx="11438433" cy="1077218"/>
          </a:xfrm>
          <a:prstGeom prst="rect">
            <a:avLst/>
          </a:prstGeom>
          <a:noFill/>
        </p:spPr>
        <p:txBody>
          <a:bodyPr wrap="square" lIns="91440" tIns="45720" rIns="91440" bIns="45720" anchor="t">
            <a:spAutoFit/>
          </a:bodyPr>
          <a:lstStyle/>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GMA </a:t>
            </a:r>
            <a:r>
              <a:rPr lang="en-US" sz="3200" b="1">
                <a:effectLst/>
                <a:latin typeface="Calibri" panose="020F0502020204030204" pitchFamily="34" charset="0"/>
                <a:ea typeface="Calibri" panose="020F0502020204030204" pitchFamily="34" charset="0"/>
                <a:cs typeface="Calibri" panose="020F0502020204030204" pitchFamily="34" charset="0"/>
              </a:rPr>
              <a:t>Cities Connect Call</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Infrastructure Fiber - Backbone of the Internet</a:t>
            </a:r>
            <a:endParaRPr lang="en-US" sz="3200" b="1" dirty="0">
              <a:solidFill>
                <a:schemeClr val="tx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AA40466-BE9B-02A5-B1C3-D0AC21736A99}"/>
              </a:ext>
            </a:extLst>
          </p:cNvPr>
          <p:cNvSpPr txBox="1"/>
          <p:nvPr/>
        </p:nvSpPr>
        <p:spPr>
          <a:xfrm>
            <a:off x="2885587" y="1291789"/>
            <a:ext cx="8701421" cy="461665"/>
          </a:xfrm>
          <a:prstGeom prst="rect">
            <a:avLst/>
          </a:prstGeom>
          <a:noFill/>
        </p:spPr>
        <p:txBody>
          <a:bodyPr wrap="none" rtlCol="0">
            <a:spAutoFit/>
          </a:bodyPr>
          <a:lstStyle/>
          <a:p>
            <a:r>
              <a:rPr lang="en-US" sz="2400" b="1" i="1" u="sng" dirty="0"/>
              <a:t>How  does the information get to your computer from a web-site?</a:t>
            </a:r>
            <a:endParaRPr lang="en-US" i="1" u="sng" dirty="0"/>
          </a:p>
        </p:txBody>
      </p:sp>
      <p:pic>
        <p:nvPicPr>
          <p:cNvPr id="5" name="Graphic 4" descr="Wireless router">
            <a:extLst>
              <a:ext uri="{FF2B5EF4-FFF2-40B4-BE49-F238E27FC236}">
                <a16:creationId xmlns:a16="http://schemas.microsoft.com/office/drawing/2014/main" id="{838DE5D2-6CE1-5237-EACA-E0D339750E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8006" y="584273"/>
            <a:ext cx="888513" cy="888513"/>
          </a:xfrm>
          <a:prstGeom prst="rect">
            <a:avLst/>
          </a:prstGeom>
        </p:spPr>
      </p:pic>
    </p:spTree>
    <p:extLst>
      <p:ext uri="{BB962C8B-B14F-4D97-AF65-F5344CB8AC3E}">
        <p14:creationId xmlns:p14="http://schemas.microsoft.com/office/powerpoint/2010/main" val="194722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D15A17-74EA-417D-B228-7863ECB2A463}"/>
              </a:ext>
            </a:extLst>
          </p:cNvPr>
          <p:cNvSpPr txBox="1"/>
          <p:nvPr/>
        </p:nvSpPr>
        <p:spPr>
          <a:xfrm>
            <a:off x="-50417" y="816429"/>
            <a:ext cx="3537896" cy="5233497"/>
          </a:xfrm>
          <a:prstGeom prst="rect">
            <a:avLst/>
          </a:prstGeom>
        </p:spPr>
        <p:txBody>
          <a:bodyPr vert="horz" lIns="91440" tIns="45720" rIns="91440" bIns="45720" rtlCol="0" anchor="t">
            <a:normAutofit/>
          </a:bodyPr>
          <a:lstStyle/>
          <a:p>
            <a:pPr marL="1143000" lvl="2" indent="-228600">
              <a:lnSpc>
                <a:spcPct val="90000"/>
              </a:lnSpc>
              <a:spcAft>
                <a:spcPts val="1000"/>
              </a:spcAft>
              <a:buFont typeface="Arial" panose="020B0604020202020204" pitchFamily="34" charset="0"/>
              <a:buChar char="•"/>
            </a:pPr>
            <a:endParaRPr lang="en-US" sz="1100" dirty="0">
              <a:solidFill>
                <a:schemeClr val="tx2"/>
              </a:solidFill>
              <a:effectLst/>
            </a:endParaRPr>
          </a:p>
        </p:txBody>
      </p:sp>
      <p:sp>
        <p:nvSpPr>
          <p:cNvPr id="27" name="TextBox 26">
            <a:extLst>
              <a:ext uri="{FF2B5EF4-FFF2-40B4-BE49-F238E27FC236}">
                <a16:creationId xmlns:a16="http://schemas.microsoft.com/office/drawing/2014/main" id="{97BE3A1F-DCE7-46C9-BFBA-7ECE9EC51A38}"/>
              </a:ext>
            </a:extLst>
          </p:cNvPr>
          <p:cNvSpPr txBox="1"/>
          <p:nvPr/>
        </p:nvSpPr>
        <p:spPr>
          <a:xfrm>
            <a:off x="-50417" y="254958"/>
            <a:ext cx="184731" cy="246221"/>
          </a:xfrm>
          <a:prstGeom prst="rect">
            <a:avLst/>
          </a:prstGeom>
          <a:noFill/>
        </p:spPr>
        <p:txBody>
          <a:bodyPr wrap="none" lIns="91440" tIns="45720" rIns="91440" bIns="45720" rtlCol="0" anchor="t">
            <a:spAutoFit/>
          </a:bodyPr>
          <a:lstStyle/>
          <a:p>
            <a:endParaRPr lang="en-US" sz="1000" dirty="0"/>
          </a:p>
        </p:txBody>
      </p:sp>
      <p:sp>
        <p:nvSpPr>
          <p:cNvPr id="6" name="Date Placeholder 5">
            <a:extLst>
              <a:ext uri="{FF2B5EF4-FFF2-40B4-BE49-F238E27FC236}">
                <a16:creationId xmlns:a16="http://schemas.microsoft.com/office/drawing/2014/main" id="{197B31FB-F3C7-D316-417B-56589F284F2E}"/>
              </a:ext>
            </a:extLst>
          </p:cNvPr>
          <p:cNvSpPr>
            <a:spLocks noGrp="1"/>
          </p:cNvSpPr>
          <p:nvPr>
            <p:ph type="dt" sz="half" idx="10"/>
          </p:nvPr>
        </p:nvSpPr>
        <p:spPr>
          <a:xfrm>
            <a:off x="262465"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29, 2023</a:t>
            </a:r>
            <a:endParaRPr lang="en-US" dirty="0"/>
          </a:p>
        </p:txBody>
      </p:sp>
      <p:sp>
        <p:nvSpPr>
          <p:cNvPr id="8" name="Footer Placeholder 7">
            <a:extLst>
              <a:ext uri="{FF2B5EF4-FFF2-40B4-BE49-F238E27FC236}">
                <a16:creationId xmlns:a16="http://schemas.microsoft.com/office/drawing/2014/main" id="{AD64628F-B5A6-A0D1-C35C-7A1258AFB9FF}"/>
              </a:ext>
            </a:extLst>
          </p:cNvPr>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2023 GMA Broadband Summit</a:t>
            </a:r>
            <a:endParaRPr lang="en-US" dirty="0"/>
          </a:p>
        </p:txBody>
      </p:sp>
      <p:sp>
        <p:nvSpPr>
          <p:cNvPr id="12" name="TextBox 11">
            <a:extLst>
              <a:ext uri="{FF2B5EF4-FFF2-40B4-BE49-F238E27FC236}">
                <a16:creationId xmlns:a16="http://schemas.microsoft.com/office/drawing/2014/main" id="{81FD21CA-308E-2F24-7E37-B7D7BD8F628D}"/>
              </a:ext>
            </a:extLst>
          </p:cNvPr>
          <p:cNvSpPr txBox="1"/>
          <p:nvPr/>
        </p:nvSpPr>
        <p:spPr>
          <a:xfrm>
            <a:off x="531023" y="120195"/>
            <a:ext cx="11438433" cy="1077218"/>
          </a:xfrm>
          <a:prstGeom prst="rect">
            <a:avLst/>
          </a:prstGeom>
          <a:noFill/>
        </p:spPr>
        <p:txBody>
          <a:bodyPr wrap="square" lIns="91440" tIns="45720" rIns="91440" bIns="45720" anchor="t">
            <a:spAutoFit/>
          </a:bodyPr>
          <a:lstStyle/>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GMA Cities Connect – Fiber Infrastructure </a:t>
            </a:r>
          </a:p>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Backbone of the Internet </a:t>
            </a:r>
            <a:endParaRPr lang="en-US" sz="3200" b="1" dirty="0">
              <a:solidFill>
                <a:schemeClr val="tx2"/>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3EBD869-4570-0CA0-357C-06E2C5A2DB10}"/>
              </a:ext>
            </a:extLst>
          </p:cNvPr>
          <p:cNvSpPr txBox="1"/>
          <p:nvPr/>
        </p:nvSpPr>
        <p:spPr>
          <a:xfrm>
            <a:off x="3261146" y="1059666"/>
            <a:ext cx="9624017" cy="4524315"/>
          </a:xfrm>
          <a:prstGeom prst="rect">
            <a:avLst/>
          </a:prstGeom>
          <a:noFill/>
        </p:spPr>
        <p:txBody>
          <a:bodyPr wrap="square" rtlCol="0">
            <a:spAutoFit/>
          </a:bodyPr>
          <a:lstStyle/>
          <a:p>
            <a:r>
              <a:rPr lang="en-US" sz="2400" b="1" dirty="0">
                <a:solidFill>
                  <a:srgbClr val="333333"/>
                </a:solidFill>
                <a:latin typeface="Calibri" panose="020F0502020204030204" pitchFamily="34" charset="0"/>
                <a:ea typeface="Calibri" panose="020F0502020204030204" pitchFamily="34" charset="0"/>
                <a:cs typeface="Calibri" panose="020F0502020204030204" pitchFamily="34" charset="0"/>
              </a:rPr>
              <a:t>State &amp; Local Policymakers must ensure communities have the infrastructure needed for Broadband &amp;  must understand: </a:t>
            </a:r>
          </a:p>
          <a:p>
            <a:pPr marL="285750" indent="-285750">
              <a:buFont typeface="Wingdings" panose="05000000000000000000" pitchFamily="2" charset="2"/>
              <a:buChar char="ü"/>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The backbone of the Internet is the optic network that is constructed in part and serviced by Network Service Providers</a:t>
            </a:r>
          </a:p>
          <a:p>
            <a:pPr marL="285750" indent="-285750">
              <a:buFont typeface="Wingdings" panose="05000000000000000000" pitchFamily="2" charset="2"/>
              <a:buChar char="ü"/>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The requirements and navigating the range of legal and logistical challenges </a:t>
            </a:r>
          </a:p>
          <a:p>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      INCLUDING STATE DIG LAW REQUIREMENTS and the GPSC’s Large Project Rule.</a:t>
            </a:r>
          </a:p>
          <a:p>
            <a:pPr marL="342900" indent="-342900">
              <a:buFont typeface="Wingdings" panose="05000000000000000000" pitchFamily="2" charset="2"/>
              <a:buChar char="ü"/>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Franchise Agreements, Right-of-Way Encroachment, Traffic Permits, and s</a:t>
            </a:r>
            <a:r>
              <a:rPr lang="en-US"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ecuring &amp; easements for construction, &amp; un</a:t>
            </a: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derground fiber location</a:t>
            </a:r>
          </a:p>
          <a:p>
            <a:pPr marL="342900" indent="-342900">
              <a:buFont typeface="Wingdings" panose="05000000000000000000" pitchFamily="2" charset="2"/>
              <a:buChar char="ü"/>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Directional drilling installation of fiber optic cable network, along with construction, connecting, and maintaining the wireless infrastructure </a:t>
            </a:r>
            <a:r>
              <a:rPr lang="en-US"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facilities. </a:t>
            </a:r>
            <a:endParaRPr lang="en-US" sz="2000" dirty="0"/>
          </a:p>
        </p:txBody>
      </p:sp>
      <p:pic>
        <p:nvPicPr>
          <p:cNvPr id="4" name="Picture 3" descr="Fiber Optic">
            <a:extLst>
              <a:ext uri="{FF2B5EF4-FFF2-40B4-BE49-F238E27FC236}">
                <a16:creationId xmlns:a16="http://schemas.microsoft.com/office/drawing/2014/main" id="{8B5F5FA9-9B75-B2A3-959F-A858609BA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19" y="1570913"/>
            <a:ext cx="1878170" cy="1408627"/>
          </a:xfrm>
          <a:prstGeom prst="rect">
            <a:avLst/>
          </a:prstGeom>
        </p:spPr>
      </p:pic>
      <p:sp>
        <p:nvSpPr>
          <p:cNvPr id="7" name="TextBox 6">
            <a:extLst>
              <a:ext uri="{FF2B5EF4-FFF2-40B4-BE49-F238E27FC236}">
                <a16:creationId xmlns:a16="http://schemas.microsoft.com/office/drawing/2014/main" id="{4F3C49C5-0804-807D-07AC-6C7F1F765EAE}"/>
              </a:ext>
            </a:extLst>
          </p:cNvPr>
          <p:cNvSpPr txBox="1"/>
          <p:nvPr/>
        </p:nvSpPr>
        <p:spPr>
          <a:xfrm>
            <a:off x="1294868" y="2979540"/>
            <a:ext cx="1928090" cy="246221"/>
          </a:xfrm>
          <a:prstGeom prst="rect">
            <a:avLst/>
          </a:prstGeom>
          <a:noFill/>
        </p:spPr>
        <p:txBody>
          <a:bodyPr wrap="square">
            <a:spAutoFit/>
          </a:bodyPr>
          <a:lstStyle/>
          <a:p>
            <a:pPr algn="ctr"/>
            <a:r>
              <a:rPr lang="en-US" sz="1000" b="1" dirty="0"/>
              <a:t>Fiber Optic Cable</a:t>
            </a:r>
          </a:p>
        </p:txBody>
      </p:sp>
      <p:pic>
        <p:nvPicPr>
          <p:cNvPr id="10" name="Picture 9" descr="Diagram&#10;&#10;Description automatically generated">
            <a:extLst>
              <a:ext uri="{FF2B5EF4-FFF2-40B4-BE49-F238E27FC236}">
                <a16:creationId xmlns:a16="http://schemas.microsoft.com/office/drawing/2014/main" id="{07FEA556-1D60-33C7-299A-18C94408A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01" y="3915122"/>
            <a:ext cx="2342696" cy="1302311"/>
          </a:xfrm>
          <a:prstGeom prst="rect">
            <a:avLst/>
          </a:prstGeom>
        </p:spPr>
      </p:pic>
      <p:pic>
        <p:nvPicPr>
          <p:cNvPr id="2" name="Graphic 1" descr="Wireless router">
            <a:extLst>
              <a:ext uri="{FF2B5EF4-FFF2-40B4-BE49-F238E27FC236}">
                <a16:creationId xmlns:a16="http://schemas.microsoft.com/office/drawing/2014/main" id="{096D29E4-A10F-9060-4E79-029917442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2231" y="254958"/>
            <a:ext cx="888513" cy="888513"/>
          </a:xfrm>
          <a:prstGeom prst="rect">
            <a:avLst/>
          </a:prstGeom>
        </p:spPr>
      </p:pic>
    </p:spTree>
    <p:extLst>
      <p:ext uri="{BB962C8B-B14F-4D97-AF65-F5344CB8AC3E}">
        <p14:creationId xmlns:p14="http://schemas.microsoft.com/office/powerpoint/2010/main" val="27232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0B2A6-3F16-79B2-3D86-F2628371B326}"/>
              </a:ext>
            </a:extLst>
          </p:cNvPr>
          <p:cNvSpPr>
            <a:spLocks noGrp="1"/>
          </p:cNvSpPr>
          <p:nvPr>
            <p:ph type="dt" sz="half" idx="10"/>
          </p:nvPr>
        </p:nvSpPr>
        <p:spPr>
          <a:xfrm>
            <a:off x="262465"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29, 2023</a:t>
            </a:r>
            <a:endParaRPr lang="en-US" dirty="0"/>
          </a:p>
        </p:txBody>
      </p:sp>
      <p:sp>
        <p:nvSpPr>
          <p:cNvPr id="5" name="Footer Placeholder 4">
            <a:extLst>
              <a:ext uri="{FF2B5EF4-FFF2-40B4-BE49-F238E27FC236}">
                <a16:creationId xmlns:a16="http://schemas.microsoft.com/office/drawing/2014/main" id="{A04EAA78-4905-A645-03BC-35FD86B0431F}"/>
              </a:ext>
            </a:extLst>
          </p:cNvPr>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2023 GMA Broadband Summit</a:t>
            </a:r>
            <a:endParaRPr lang="en-US" dirty="0"/>
          </a:p>
        </p:txBody>
      </p:sp>
      <p:sp>
        <p:nvSpPr>
          <p:cNvPr id="8" name="TextBox 7">
            <a:extLst>
              <a:ext uri="{FF2B5EF4-FFF2-40B4-BE49-F238E27FC236}">
                <a16:creationId xmlns:a16="http://schemas.microsoft.com/office/drawing/2014/main" id="{6D907C6F-D221-A7A8-FF14-2D4A053CDA8E}"/>
              </a:ext>
            </a:extLst>
          </p:cNvPr>
          <p:cNvSpPr txBox="1"/>
          <p:nvPr/>
        </p:nvSpPr>
        <p:spPr>
          <a:xfrm>
            <a:off x="474247" y="127043"/>
            <a:ext cx="11438433" cy="1077218"/>
          </a:xfrm>
          <a:prstGeom prst="rect">
            <a:avLst/>
          </a:prstGeom>
          <a:noFill/>
        </p:spPr>
        <p:txBody>
          <a:bodyPr wrap="square" lIns="91440" tIns="45720" rIns="91440" bIns="45720" anchor="t">
            <a:spAutoFit/>
          </a:bodyPr>
          <a:lstStyle/>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GMA Cities Connect – Fiber Infrastructure </a:t>
            </a:r>
          </a:p>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Backbone of the Internet </a:t>
            </a:r>
            <a:endParaRPr lang="en-US" sz="3200" b="1" dirty="0">
              <a:solidFill>
                <a:schemeClr val="tx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7A5F631-9662-A79E-454C-894206458018}"/>
              </a:ext>
            </a:extLst>
          </p:cNvPr>
          <p:cNvSpPr txBox="1"/>
          <p:nvPr/>
        </p:nvSpPr>
        <p:spPr>
          <a:xfrm>
            <a:off x="3589700" y="1022432"/>
            <a:ext cx="7737888"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Directional Drilling Fiber Network Installation/Construction</a:t>
            </a:r>
          </a:p>
        </p:txBody>
      </p:sp>
      <p:pic>
        <p:nvPicPr>
          <p:cNvPr id="11" name="Picture 10">
            <a:extLst>
              <a:ext uri="{FF2B5EF4-FFF2-40B4-BE49-F238E27FC236}">
                <a16:creationId xmlns:a16="http://schemas.microsoft.com/office/drawing/2014/main" id="{CDAB6449-4097-FA1A-5B16-0279A83C3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15" y="1182757"/>
            <a:ext cx="2931912" cy="2016463"/>
          </a:xfrm>
          <a:prstGeom prst="rect">
            <a:avLst/>
          </a:prstGeom>
        </p:spPr>
      </p:pic>
      <p:pic>
        <p:nvPicPr>
          <p:cNvPr id="13" name="Picture 12">
            <a:extLst>
              <a:ext uri="{FF2B5EF4-FFF2-40B4-BE49-F238E27FC236}">
                <a16:creationId xmlns:a16="http://schemas.microsoft.com/office/drawing/2014/main" id="{A42745DE-B27C-34E4-AE8B-77DD1803F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47" y="3658782"/>
            <a:ext cx="2463960" cy="1847970"/>
          </a:xfrm>
          <a:prstGeom prst="rect">
            <a:avLst/>
          </a:prstGeom>
        </p:spPr>
      </p:pic>
      <p:sp>
        <p:nvSpPr>
          <p:cNvPr id="14" name="TextBox 13">
            <a:extLst>
              <a:ext uri="{FF2B5EF4-FFF2-40B4-BE49-F238E27FC236}">
                <a16:creationId xmlns:a16="http://schemas.microsoft.com/office/drawing/2014/main" id="{2ADAC267-7BF7-B4B0-EE2E-D025E57D4A7A}"/>
              </a:ext>
            </a:extLst>
          </p:cNvPr>
          <p:cNvSpPr txBox="1"/>
          <p:nvPr/>
        </p:nvSpPr>
        <p:spPr>
          <a:xfrm>
            <a:off x="670020" y="3199220"/>
            <a:ext cx="1928090" cy="246221"/>
          </a:xfrm>
          <a:prstGeom prst="rect">
            <a:avLst/>
          </a:prstGeom>
          <a:noFill/>
        </p:spPr>
        <p:txBody>
          <a:bodyPr wrap="square">
            <a:spAutoFit/>
          </a:bodyPr>
          <a:lstStyle/>
          <a:p>
            <a:pPr algn="ctr"/>
            <a:r>
              <a:rPr lang="en-US" sz="1000" b="1" dirty="0"/>
              <a:t>Directional Drill Installation</a:t>
            </a:r>
          </a:p>
        </p:txBody>
      </p:sp>
      <p:sp>
        <p:nvSpPr>
          <p:cNvPr id="15" name="TextBox 14">
            <a:extLst>
              <a:ext uri="{FF2B5EF4-FFF2-40B4-BE49-F238E27FC236}">
                <a16:creationId xmlns:a16="http://schemas.microsoft.com/office/drawing/2014/main" id="{81A2200F-C7AC-6E22-5A38-606A5DE5DD90}"/>
              </a:ext>
            </a:extLst>
          </p:cNvPr>
          <p:cNvSpPr txBox="1"/>
          <p:nvPr/>
        </p:nvSpPr>
        <p:spPr>
          <a:xfrm>
            <a:off x="863022" y="5461904"/>
            <a:ext cx="1928090" cy="400110"/>
          </a:xfrm>
          <a:prstGeom prst="rect">
            <a:avLst/>
          </a:prstGeom>
          <a:noFill/>
        </p:spPr>
        <p:txBody>
          <a:bodyPr wrap="square">
            <a:spAutoFit/>
          </a:bodyPr>
          <a:lstStyle/>
          <a:p>
            <a:pPr algn="ctr"/>
            <a:r>
              <a:rPr lang="en-US" sz="1000" b="1" dirty="0"/>
              <a:t>Conventional excavation installation </a:t>
            </a:r>
          </a:p>
        </p:txBody>
      </p:sp>
      <p:graphicFrame>
        <p:nvGraphicFramePr>
          <p:cNvPr id="4" name="Table 9">
            <a:extLst>
              <a:ext uri="{FF2B5EF4-FFF2-40B4-BE49-F238E27FC236}">
                <a16:creationId xmlns:a16="http://schemas.microsoft.com/office/drawing/2014/main" id="{230EB676-AECF-AFBB-9E3C-F992C765733A}"/>
              </a:ext>
            </a:extLst>
          </p:cNvPr>
          <p:cNvGraphicFramePr>
            <a:graphicFrameLocks noGrp="1"/>
          </p:cNvGraphicFramePr>
          <p:nvPr>
            <p:extLst>
              <p:ext uri="{D42A27DB-BD31-4B8C-83A1-F6EECF244321}">
                <p14:modId xmlns:p14="http://schemas.microsoft.com/office/powerpoint/2010/main" val="871716928"/>
              </p:ext>
            </p:extLst>
          </p:nvPr>
        </p:nvGraphicFramePr>
        <p:xfrm>
          <a:off x="3157848" y="1417602"/>
          <a:ext cx="9034152" cy="2875280"/>
        </p:xfrm>
        <a:graphic>
          <a:graphicData uri="http://schemas.openxmlformats.org/drawingml/2006/table">
            <a:tbl>
              <a:tblPr firstRow="1" bandRow="1">
                <a:tableStyleId>{2A488322-F2BA-4B5B-9748-0D474271808F}</a:tableStyleId>
              </a:tblPr>
              <a:tblGrid>
                <a:gridCol w="4248728">
                  <a:extLst>
                    <a:ext uri="{9D8B030D-6E8A-4147-A177-3AD203B41FA5}">
                      <a16:colId xmlns:a16="http://schemas.microsoft.com/office/drawing/2014/main" val="1681911000"/>
                    </a:ext>
                  </a:extLst>
                </a:gridCol>
                <a:gridCol w="4785424">
                  <a:extLst>
                    <a:ext uri="{9D8B030D-6E8A-4147-A177-3AD203B41FA5}">
                      <a16:colId xmlns:a16="http://schemas.microsoft.com/office/drawing/2014/main" val="386700629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Typical benefits and challenges of horizontal directional drilling</a:t>
                      </a:r>
                    </a:p>
                  </a:txBody>
                  <a:tcPr/>
                </a:tc>
                <a:tc hMerge="1">
                  <a:txBody>
                    <a:bodyPr/>
                    <a:lstStyle/>
                    <a:p>
                      <a:endParaRPr lang="en-US" dirty="0"/>
                    </a:p>
                  </a:txBody>
                  <a:tcPr/>
                </a:tc>
                <a:extLst>
                  <a:ext uri="{0D108BD9-81ED-4DB2-BD59-A6C34878D82A}">
                    <a16:rowId xmlns:a16="http://schemas.microsoft.com/office/drawing/2014/main" val="1709344599"/>
                  </a:ext>
                </a:extLst>
              </a:tr>
              <a:tr h="370840">
                <a:tc>
                  <a:txBody>
                    <a:bodyPr/>
                    <a:lstStyle/>
                    <a:p>
                      <a:r>
                        <a:rPr lang="en-US" sz="1600" b="1" dirty="0"/>
                        <a:t>Benefits</a:t>
                      </a:r>
                    </a:p>
                  </a:txBody>
                  <a:tcPr/>
                </a:tc>
                <a:tc>
                  <a:txBody>
                    <a:bodyPr/>
                    <a:lstStyle/>
                    <a:p>
                      <a:r>
                        <a:rPr lang="en-US" b="1" dirty="0"/>
                        <a:t>Challenges</a:t>
                      </a:r>
                    </a:p>
                  </a:txBody>
                  <a:tcPr/>
                </a:tc>
                <a:extLst>
                  <a:ext uri="{0D108BD9-81ED-4DB2-BD59-A6C34878D82A}">
                    <a16:rowId xmlns:a16="http://schemas.microsoft.com/office/drawing/2014/main" val="12125318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Saves  excavation, shoring &amp; connection costs</a:t>
                      </a:r>
                      <a:endParaRPr lang="en-US" sz="1600" dirty="0">
                        <a:latin typeface="Calibri" panose="020F0502020204030204" pitchFamily="34" charset="0"/>
                        <a:cs typeface="Calibri" panose="020F0502020204030204" pitchFamily="34" charset="0"/>
                      </a:endParaRPr>
                    </a:p>
                  </a:txBody>
                  <a:tcPr/>
                </a:tc>
                <a:tc>
                  <a:txBody>
                    <a:bodyPr/>
                    <a:lstStyle/>
                    <a:p>
                      <a:pPr marL="0" indent="0" algn="l">
                        <a:buFont typeface="Wingdings" panose="05000000000000000000" pitchFamily="2" charset="2"/>
                        <a:buNone/>
                      </a:pPr>
                      <a:r>
                        <a:rPr lang="en-US" sz="1600" b="0" dirty="0"/>
                        <a:t>Long lengths of daily utility locates required</a:t>
                      </a:r>
                      <a:endParaRPr lang="en-US"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59067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Removes trenching related accident possibilities</a:t>
                      </a:r>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Cross-Bores and other utility conflicts</a:t>
                      </a:r>
                    </a:p>
                    <a:p>
                      <a:endParaRPr lang="en-US"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681892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Ideal to minimize surface disruptions &amp; eliminate leveling &amp; matching pre-existing ground surface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Maintain bore-hole stability &amp;  varying soil conditions</a:t>
                      </a:r>
                    </a:p>
                    <a:p>
                      <a:endParaRPr lang="en-US"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9922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Faster &amp; neater – requires much less time than trenching methods &amp; reduces weather delays</a:t>
                      </a:r>
                      <a:endParaRPr lang="en-US" sz="16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2363295539"/>
                  </a:ext>
                </a:extLst>
              </a:tr>
            </a:tbl>
          </a:graphicData>
        </a:graphic>
      </p:graphicFrame>
      <p:pic>
        <p:nvPicPr>
          <p:cNvPr id="16" name="Picture 15" descr="Drill Damage to City of Savannah 12&quot; water main">
            <a:extLst>
              <a:ext uri="{FF2B5EF4-FFF2-40B4-BE49-F238E27FC236}">
                <a16:creationId xmlns:a16="http://schemas.microsoft.com/office/drawing/2014/main" id="{B80E9FAA-26A8-754B-15D6-EC4268188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273" y="4357606"/>
            <a:ext cx="1074767" cy="806075"/>
          </a:xfrm>
          <a:prstGeom prst="rect">
            <a:avLst/>
          </a:prstGeom>
        </p:spPr>
      </p:pic>
      <p:pic>
        <p:nvPicPr>
          <p:cNvPr id="17" name="Picture 2">
            <a:extLst>
              <a:ext uri="{FF2B5EF4-FFF2-40B4-BE49-F238E27FC236}">
                <a16:creationId xmlns:a16="http://schemas.microsoft.com/office/drawing/2014/main" id="{125A4448-7B9B-B769-8E2C-823D4E5D1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984" y="4299779"/>
            <a:ext cx="1239999" cy="95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A626E714-C00C-140B-193D-1573D8F90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9769" y="4299778"/>
            <a:ext cx="1178707" cy="884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driveway leading to a house&#10;&#10;Description automatically generated with low confidence">
            <a:extLst>
              <a:ext uri="{FF2B5EF4-FFF2-40B4-BE49-F238E27FC236}">
                <a16:creationId xmlns:a16="http://schemas.microsoft.com/office/drawing/2014/main" id="{5432C3ED-4D9F-EEC6-52DC-F0605EC45F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563" y="3544682"/>
            <a:ext cx="1178707" cy="1584283"/>
          </a:xfrm>
          <a:prstGeom prst="rect">
            <a:avLst/>
          </a:prstGeom>
        </p:spPr>
      </p:pic>
      <p:sp>
        <p:nvSpPr>
          <p:cNvPr id="20" name="TextBox 19">
            <a:extLst>
              <a:ext uri="{FF2B5EF4-FFF2-40B4-BE49-F238E27FC236}">
                <a16:creationId xmlns:a16="http://schemas.microsoft.com/office/drawing/2014/main" id="{AF560E86-1FA6-C157-27F0-9B363545854D}"/>
              </a:ext>
            </a:extLst>
          </p:cNvPr>
          <p:cNvSpPr txBox="1"/>
          <p:nvPr/>
        </p:nvSpPr>
        <p:spPr>
          <a:xfrm>
            <a:off x="3589700" y="5106641"/>
            <a:ext cx="1928090" cy="400110"/>
          </a:xfrm>
          <a:prstGeom prst="rect">
            <a:avLst/>
          </a:prstGeom>
          <a:noFill/>
        </p:spPr>
        <p:txBody>
          <a:bodyPr wrap="square">
            <a:spAutoFit/>
          </a:bodyPr>
          <a:lstStyle/>
          <a:p>
            <a:pPr algn="ctr"/>
            <a:r>
              <a:rPr lang="en-US" sz="1000" b="1" dirty="0"/>
              <a:t>Drill Damage to City of Savannah  water main</a:t>
            </a:r>
          </a:p>
        </p:txBody>
      </p:sp>
      <p:sp>
        <p:nvSpPr>
          <p:cNvPr id="22" name="TextBox 21">
            <a:extLst>
              <a:ext uri="{FF2B5EF4-FFF2-40B4-BE49-F238E27FC236}">
                <a16:creationId xmlns:a16="http://schemas.microsoft.com/office/drawing/2014/main" id="{7623AD47-B74E-CF05-FD68-55BF44A6EADE}"/>
              </a:ext>
            </a:extLst>
          </p:cNvPr>
          <p:cNvSpPr txBox="1"/>
          <p:nvPr/>
        </p:nvSpPr>
        <p:spPr>
          <a:xfrm>
            <a:off x="7806727" y="5120649"/>
            <a:ext cx="2345165" cy="400110"/>
          </a:xfrm>
          <a:prstGeom prst="rect">
            <a:avLst/>
          </a:prstGeom>
          <a:noFill/>
        </p:spPr>
        <p:txBody>
          <a:bodyPr wrap="square">
            <a:spAutoFit/>
          </a:bodyPr>
          <a:lstStyle/>
          <a:p>
            <a:pPr algn="ctr"/>
            <a:r>
              <a:rPr lang="en-US" altLang="en-US" sz="1000" dirty="0"/>
              <a:t>Austell Georgia – 1999 explosion</a:t>
            </a:r>
          </a:p>
          <a:p>
            <a:pPr algn="ctr"/>
            <a:r>
              <a:rPr lang="en-US" altLang="en-US" sz="1000" dirty="0"/>
              <a:t>from gas line  bore through sewer lateral</a:t>
            </a:r>
            <a:endParaRPr lang="en-US" sz="1000" dirty="0"/>
          </a:p>
        </p:txBody>
      </p:sp>
      <p:sp>
        <p:nvSpPr>
          <p:cNvPr id="23" name="TextBox 22">
            <a:extLst>
              <a:ext uri="{FF2B5EF4-FFF2-40B4-BE49-F238E27FC236}">
                <a16:creationId xmlns:a16="http://schemas.microsoft.com/office/drawing/2014/main" id="{996F6B28-3253-B13C-F327-C0C40C95B8DA}"/>
              </a:ext>
            </a:extLst>
          </p:cNvPr>
          <p:cNvSpPr txBox="1"/>
          <p:nvPr/>
        </p:nvSpPr>
        <p:spPr>
          <a:xfrm>
            <a:off x="4703993" y="5183585"/>
            <a:ext cx="3139527" cy="246221"/>
          </a:xfrm>
          <a:prstGeom prst="rect">
            <a:avLst/>
          </a:prstGeom>
          <a:noFill/>
        </p:spPr>
        <p:txBody>
          <a:bodyPr wrap="square">
            <a:spAutoFit/>
          </a:bodyPr>
          <a:lstStyle/>
          <a:p>
            <a:pPr algn="ctr"/>
            <a:r>
              <a:rPr lang="en-US" sz="1000" b="1" dirty="0"/>
              <a:t>Lateral  </a:t>
            </a:r>
            <a:r>
              <a:rPr lang="en-US" sz="1000" b="1" dirty="0" err="1"/>
              <a:t>crossbore</a:t>
            </a:r>
            <a:endParaRPr lang="en-US" sz="1000" b="1" dirty="0"/>
          </a:p>
        </p:txBody>
      </p:sp>
      <p:sp>
        <p:nvSpPr>
          <p:cNvPr id="24" name="TextBox 23">
            <a:extLst>
              <a:ext uri="{FF2B5EF4-FFF2-40B4-BE49-F238E27FC236}">
                <a16:creationId xmlns:a16="http://schemas.microsoft.com/office/drawing/2014/main" id="{7F0604A9-777C-33B4-0295-BAE1A710AA41}"/>
              </a:ext>
            </a:extLst>
          </p:cNvPr>
          <p:cNvSpPr txBox="1"/>
          <p:nvPr/>
        </p:nvSpPr>
        <p:spPr>
          <a:xfrm>
            <a:off x="10236237" y="5106641"/>
            <a:ext cx="1928090" cy="400110"/>
          </a:xfrm>
          <a:prstGeom prst="rect">
            <a:avLst/>
          </a:prstGeom>
          <a:noFill/>
        </p:spPr>
        <p:txBody>
          <a:bodyPr wrap="square">
            <a:spAutoFit/>
          </a:bodyPr>
          <a:lstStyle/>
          <a:p>
            <a:pPr algn="ctr"/>
            <a:r>
              <a:rPr lang="en-US" sz="1000" dirty="0"/>
              <a:t>Sewer Lateral Damage from directional drill  </a:t>
            </a:r>
            <a:r>
              <a:rPr lang="en-US" sz="1000" dirty="0" err="1"/>
              <a:t>crossbore</a:t>
            </a:r>
            <a:endParaRPr lang="en-US" sz="1000" dirty="0"/>
          </a:p>
        </p:txBody>
      </p:sp>
      <p:pic>
        <p:nvPicPr>
          <p:cNvPr id="3" name="Graphic 2" descr="Wireless router">
            <a:extLst>
              <a:ext uri="{FF2B5EF4-FFF2-40B4-BE49-F238E27FC236}">
                <a16:creationId xmlns:a16="http://schemas.microsoft.com/office/drawing/2014/main" id="{567BB35A-C349-1B4C-66AE-33A664432B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24167" y="238987"/>
            <a:ext cx="888513" cy="888513"/>
          </a:xfrm>
          <a:prstGeom prst="rect">
            <a:avLst/>
          </a:prstGeom>
        </p:spPr>
      </p:pic>
    </p:spTree>
    <p:extLst>
      <p:ext uri="{BB962C8B-B14F-4D97-AF65-F5344CB8AC3E}">
        <p14:creationId xmlns:p14="http://schemas.microsoft.com/office/powerpoint/2010/main" val="20467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6763D-0479-A2A3-DCA2-53C7313624C1}"/>
              </a:ext>
            </a:extLst>
          </p:cNvPr>
          <p:cNvSpPr>
            <a:spLocks noGrp="1"/>
          </p:cNvSpPr>
          <p:nvPr>
            <p:ph type="dt" sz="half" idx="10"/>
          </p:nvPr>
        </p:nvSpPr>
        <p:spPr>
          <a:xfrm>
            <a:off x="262465"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29, 2023</a:t>
            </a:r>
            <a:endParaRPr lang="en-US" dirty="0"/>
          </a:p>
        </p:txBody>
      </p:sp>
      <p:sp>
        <p:nvSpPr>
          <p:cNvPr id="6" name="Footer Placeholder 5">
            <a:extLst>
              <a:ext uri="{FF2B5EF4-FFF2-40B4-BE49-F238E27FC236}">
                <a16:creationId xmlns:a16="http://schemas.microsoft.com/office/drawing/2014/main" id="{DE6F092E-8DAD-7DE3-1214-B0C965809A6E}"/>
              </a:ext>
            </a:extLst>
          </p:cNvPr>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2023 GMA Broadband Summit</a:t>
            </a:r>
            <a:endParaRPr lang="en-US" dirty="0"/>
          </a:p>
        </p:txBody>
      </p:sp>
      <p:sp>
        <p:nvSpPr>
          <p:cNvPr id="8" name="Title 1">
            <a:extLst>
              <a:ext uri="{FF2B5EF4-FFF2-40B4-BE49-F238E27FC236}">
                <a16:creationId xmlns:a16="http://schemas.microsoft.com/office/drawing/2014/main" id="{FF6CEF0A-CB83-D531-AD20-8BC59657B1A5}"/>
              </a:ext>
            </a:extLst>
          </p:cNvPr>
          <p:cNvSpPr txBox="1">
            <a:spLocks/>
          </p:cNvSpPr>
          <p:nvPr/>
        </p:nvSpPr>
        <p:spPr>
          <a:xfrm>
            <a:off x="1729409" y="810857"/>
            <a:ext cx="10634054" cy="444924"/>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200" b="1" dirty="0">
                <a:latin typeface="+mn-lt"/>
                <a:ea typeface="Calibri" panose="020F0502020204030204" pitchFamily="34" charset="0"/>
                <a:cs typeface="Calibri" panose="020F0502020204030204" pitchFamily="34" charset="0"/>
              </a:rPr>
              <a:t>GMA Cities Connect: Fiber Infrastructure – Backbone of the Internet </a:t>
            </a:r>
            <a:endParaRPr lang="en-US" sz="3200" dirty="0">
              <a:latin typeface="+mn-lt"/>
              <a:ea typeface="Calibri" panose="020F0502020204030204" pitchFamily="34" charset="0"/>
            </a:endParaRPr>
          </a:p>
        </p:txBody>
      </p:sp>
      <p:graphicFrame>
        <p:nvGraphicFramePr>
          <p:cNvPr id="9" name="Chart 8">
            <a:extLst>
              <a:ext uri="{FF2B5EF4-FFF2-40B4-BE49-F238E27FC236}">
                <a16:creationId xmlns:a16="http://schemas.microsoft.com/office/drawing/2014/main" id="{D34E9EBF-8A5C-F3EE-8A5A-A5A8BF4C1253}"/>
              </a:ext>
            </a:extLst>
          </p:cNvPr>
          <p:cNvGraphicFramePr>
            <a:graphicFrameLocks/>
          </p:cNvGraphicFramePr>
          <p:nvPr>
            <p:extLst>
              <p:ext uri="{D42A27DB-BD31-4B8C-83A1-F6EECF244321}">
                <p14:modId xmlns:p14="http://schemas.microsoft.com/office/powerpoint/2010/main" val="3665995875"/>
              </p:ext>
            </p:extLst>
          </p:nvPr>
        </p:nvGraphicFramePr>
        <p:xfrm>
          <a:off x="1729409" y="1196146"/>
          <a:ext cx="9076430" cy="3664090"/>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descr="Wireless router">
            <a:extLst>
              <a:ext uri="{FF2B5EF4-FFF2-40B4-BE49-F238E27FC236}">
                <a16:creationId xmlns:a16="http://schemas.microsoft.com/office/drawing/2014/main" id="{65B8C4BF-A453-2531-9377-633CDFD90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394" y="589062"/>
            <a:ext cx="888513" cy="888513"/>
          </a:xfrm>
          <a:prstGeom prst="rect">
            <a:avLst/>
          </a:prstGeom>
        </p:spPr>
      </p:pic>
    </p:spTree>
    <p:extLst>
      <p:ext uri="{BB962C8B-B14F-4D97-AF65-F5344CB8AC3E}">
        <p14:creationId xmlns:p14="http://schemas.microsoft.com/office/powerpoint/2010/main" val="1435282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02F7-C482-A29D-2130-5FFF07AEDCBC}"/>
              </a:ext>
            </a:extLst>
          </p:cNvPr>
          <p:cNvSpPr>
            <a:spLocks noGrp="1"/>
          </p:cNvSpPr>
          <p:nvPr>
            <p:ph type="title"/>
          </p:nvPr>
        </p:nvSpPr>
        <p:spPr/>
        <p:txBody>
          <a:bodyPr/>
          <a:lstStyle/>
          <a:p>
            <a:r>
              <a:rPr lang="en-US" dirty="0"/>
              <a:t>Communication is the key</a:t>
            </a:r>
          </a:p>
        </p:txBody>
      </p:sp>
      <p:sp>
        <p:nvSpPr>
          <p:cNvPr id="3" name="Content Placeholder 2">
            <a:extLst>
              <a:ext uri="{FF2B5EF4-FFF2-40B4-BE49-F238E27FC236}">
                <a16:creationId xmlns:a16="http://schemas.microsoft.com/office/drawing/2014/main" id="{AB2CD8CF-D8AD-C1EE-3E89-BF7C7F3A6546}"/>
              </a:ext>
            </a:extLst>
          </p:cNvPr>
          <p:cNvSpPr>
            <a:spLocks noGrp="1"/>
          </p:cNvSpPr>
          <p:nvPr>
            <p:ph idx="1"/>
          </p:nvPr>
        </p:nvSpPr>
        <p:spPr/>
        <p:txBody>
          <a:bodyPr/>
          <a:lstStyle/>
          <a:p>
            <a:pPr marL="0" marR="0" lvl="0" indent="0" algn="ctr">
              <a:spcBef>
                <a:spcPts val="0"/>
              </a:spcBef>
              <a:spcAft>
                <a:spcPts val="0"/>
              </a:spcAft>
              <a:buNone/>
            </a:pPr>
            <a:r>
              <a:rPr lang="en-US" b="1" dirty="0">
                <a:effectLst/>
                <a:latin typeface="Calibri" panose="020F0502020204030204" pitchFamily="34" charset="0"/>
                <a:ea typeface="Times New Roman" panose="02020603050405020304" pitchFamily="18" charset="0"/>
              </a:rPr>
              <a:t>Georgia 811 Ticket Types</a:t>
            </a:r>
          </a:p>
          <a:p>
            <a:pPr marL="0" marR="0" lvl="0" indent="0" algn="ctr">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Design Tickets- It is a best practice to request Design locates for purpose of design, pre-bidding and surveying the area for where the new utility can be installed to have the least impact on existing utilities and the crew installing the utility. Utilized prior to excavation.</a:t>
            </a:r>
            <a:endParaRPr lang="en-US" sz="2000" dirty="0">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Large Project ticket- Will be required on any project that exceeds one mile or when excavation exceeds 90 days. They require a Large Project meeting to determine the utility marking schedule which is negotiated between the excavator and the utilities.</a:t>
            </a:r>
            <a:endParaRPr lang="en-US" sz="2000" dirty="0">
              <a:effectLst/>
              <a:latin typeface="Calibri" panose="020F0502020204030204" pitchFamily="34" charset="0"/>
              <a:ea typeface="Calibri" panose="020F0502020204030204" pitchFamily="34" charset="0"/>
            </a:endParaRPr>
          </a:p>
          <a:p>
            <a:endParaRPr lang="en-US" dirty="0"/>
          </a:p>
        </p:txBody>
      </p:sp>
      <p:pic>
        <p:nvPicPr>
          <p:cNvPr id="4" name="Graphic 3" descr="Wireless router">
            <a:extLst>
              <a:ext uri="{FF2B5EF4-FFF2-40B4-BE49-F238E27FC236}">
                <a16:creationId xmlns:a16="http://schemas.microsoft.com/office/drawing/2014/main" id="{44F00977-3CF3-3FEF-8EB0-4F724E333D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0000" y="365125"/>
            <a:ext cx="888513" cy="888513"/>
          </a:xfrm>
          <a:prstGeom prst="rect">
            <a:avLst/>
          </a:prstGeom>
        </p:spPr>
      </p:pic>
    </p:spTree>
    <p:extLst>
      <p:ext uri="{BB962C8B-B14F-4D97-AF65-F5344CB8AC3E}">
        <p14:creationId xmlns:p14="http://schemas.microsoft.com/office/powerpoint/2010/main" val="124541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5769-E913-5E27-2A38-A8E44C94BF92}"/>
              </a:ext>
            </a:extLst>
          </p:cNvPr>
          <p:cNvSpPr>
            <a:spLocks noGrp="1"/>
          </p:cNvSpPr>
          <p:nvPr>
            <p:ph type="title"/>
          </p:nvPr>
        </p:nvSpPr>
        <p:spPr/>
        <p:txBody>
          <a:bodyPr/>
          <a:lstStyle/>
          <a:p>
            <a:r>
              <a:rPr lang="en-US" dirty="0"/>
              <a:t>Enhanced Communication</a:t>
            </a:r>
          </a:p>
        </p:txBody>
      </p:sp>
      <p:sp>
        <p:nvSpPr>
          <p:cNvPr id="3" name="Content Placeholder 2">
            <a:extLst>
              <a:ext uri="{FF2B5EF4-FFF2-40B4-BE49-F238E27FC236}">
                <a16:creationId xmlns:a16="http://schemas.microsoft.com/office/drawing/2014/main" id="{1D88F87E-5352-D62A-CDBD-F01E226B2418}"/>
              </a:ext>
            </a:extLst>
          </p:cNvPr>
          <p:cNvSpPr>
            <a:spLocks noGrp="1"/>
          </p:cNvSpPr>
          <p:nvPr>
            <p:ph idx="1"/>
          </p:nvPr>
        </p:nvSpPr>
        <p:spPr>
          <a:xfrm>
            <a:off x="1783621" y="1439533"/>
            <a:ext cx="10076243" cy="3555669"/>
          </a:xfrm>
        </p:spPr>
        <p:txBody>
          <a:bodyPr>
            <a:normAutofit lnSpcReduction="10000"/>
          </a:bodyPr>
          <a:lstStyle/>
          <a:p>
            <a:pPr marR="0" lvl="0">
              <a:spcBef>
                <a:spcPts val="0"/>
              </a:spcBef>
              <a:spcAft>
                <a:spcPts val="0"/>
              </a:spcAft>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Local Utility Coordinating Councils – participate in these meetings, make local council aware of the upcoming projects and stay engaged to assist with any challenges. Consider requiring the contractor installing the new facility to attend these meetings.</a:t>
            </a:r>
          </a:p>
          <a:p>
            <a:pPr marL="0" marR="0" lvl="0" indent="0">
              <a:spcBef>
                <a:spcPts val="0"/>
              </a:spcBef>
              <a:spcAft>
                <a:spcPts val="0"/>
              </a:spcAft>
              <a:buNone/>
            </a:pPr>
            <a:r>
              <a:rPr lang="en-US" sz="2000" dirty="0">
                <a:effectLst/>
                <a:latin typeface="Calibri" panose="020F0502020204030204" pitchFamily="34" charset="0"/>
                <a:ea typeface="Times New Roman" panose="02020603050405020304" pitchFamily="18" charset="0"/>
              </a:rPr>
              <a:t>  </a:t>
            </a:r>
          </a:p>
          <a:p>
            <a:pPr marL="0" marR="0" lvl="0" indent="0" algn="ctr">
              <a:spcBef>
                <a:spcPts val="0"/>
              </a:spcBef>
              <a:spcAft>
                <a:spcPts val="0"/>
              </a:spcAft>
              <a:buNone/>
            </a:pPr>
            <a:r>
              <a:rPr lang="en-US" sz="2000" dirty="0">
                <a:effectLst/>
                <a:latin typeface="Calibri" panose="020F0502020204030204" pitchFamily="34" charset="0"/>
                <a:ea typeface="Times New Roman" panose="02020603050405020304" pitchFamily="18" charset="0"/>
              </a:rPr>
              <a:t>For more information on local utility coordinating councils in your area go to </a:t>
            </a:r>
            <a:r>
              <a:rPr lang="en-US" sz="2000" u="sng" dirty="0">
                <a:solidFill>
                  <a:srgbClr val="0563C1"/>
                </a:solidFill>
                <a:effectLst/>
                <a:latin typeface="Calibri" panose="020F0502020204030204" pitchFamily="34" charset="0"/>
                <a:ea typeface="Times New Roman" panose="02020603050405020304" pitchFamily="18" charset="0"/>
                <a:hlinkClick r:id="rId2"/>
              </a:rPr>
              <a:t>www.gucc.com</a:t>
            </a:r>
            <a:endParaRPr lang="en-US" sz="2000" u="sng" dirty="0">
              <a:solidFill>
                <a:srgbClr val="0563C1"/>
              </a:solidFill>
              <a:effectLst/>
              <a:latin typeface="Calibri" panose="020F0502020204030204" pitchFamily="34" charset="0"/>
              <a:ea typeface="Times New Roman" panose="02020603050405020304" pitchFamily="18" charset="0"/>
            </a:endParaRPr>
          </a:p>
          <a:p>
            <a:pPr marL="0" marR="0" lvl="0" indent="0" algn="ctr">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Large Project Meetings – Ensure the correct personnel are attending for the utilities and consider having a rep from the </a:t>
            </a:r>
            <a:r>
              <a:rPr lang="en-US" sz="2000" dirty="0" err="1">
                <a:effectLst/>
                <a:latin typeface="Calibri" panose="020F0502020204030204" pitchFamily="34" charset="0"/>
                <a:ea typeface="Times New Roman" panose="02020603050405020304" pitchFamily="18" charset="0"/>
              </a:rPr>
              <a:t>muni</a:t>
            </a:r>
            <a:r>
              <a:rPr lang="en-US" sz="2000" dirty="0">
                <a:effectLst/>
                <a:latin typeface="Calibri" panose="020F0502020204030204" pitchFamily="34" charset="0"/>
                <a:ea typeface="Times New Roman" panose="02020603050405020304" pitchFamily="18" charset="0"/>
              </a:rPr>
              <a:t>/local governing authority attending to ensure each party is negotiating in good faith. These meetings will determine the dates when locates will be completed and impact the installation of the utility. </a:t>
            </a:r>
            <a:endParaRPr lang="en-US" sz="2000" dirty="0">
              <a:effectLst/>
              <a:latin typeface="Calibri" panose="020F0502020204030204" pitchFamily="34" charset="0"/>
              <a:ea typeface="Calibri" panose="020F0502020204030204" pitchFamily="34" charset="0"/>
            </a:endParaRPr>
          </a:p>
          <a:p>
            <a:pPr marL="45720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Stay engaged throughout the locating and construction phases of these projects to address any challenges.</a:t>
            </a:r>
            <a:endParaRPr lang="en-US" sz="2000" dirty="0">
              <a:effectLst/>
              <a:latin typeface="Calibri" panose="020F0502020204030204" pitchFamily="34" charset="0"/>
              <a:ea typeface="Calibri" panose="020F0502020204030204" pitchFamily="34" charset="0"/>
            </a:endParaRPr>
          </a:p>
          <a:p>
            <a:endParaRPr lang="en-US" dirty="0"/>
          </a:p>
        </p:txBody>
      </p:sp>
      <p:pic>
        <p:nvPicPr>
          <p:cNvPr id="4" name="Graphic 3" descr="Wireless router">
            <a:extLst>
              <a:ext uri="{FF2B5EF4-FFF2-40B4-BE49-F238E27FC236}">
                <a16:creationId xmlns:a16="http://schemas.microsoft.com/office/drawing/2014/main" id="{CA2DC973-0F80-F142-0678-5B8C2D2FC7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2964" y="254142"/>
            <a:ext cx="888513" cy="888513"/>
          </a:xfrm>
          <a:prstGeom prst="rect">
            <a:avLst/>
          </a:prstGeom>
        </p:spPr>
      </p:pic>
    </p:spTree>
    <p:extLst>
      <p:ext uri="{BB962C8B-B14F-4D97-AF65-F5344CB8AC3E}">
        <p14:creationId xmlns:p14="http://schemas.microsoft.com/office/powerpoint/2010/main" val="38771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CA45-6E10-20BB-7172-821C7E33D1D6}"/>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55AFDE6E-3A97-95A1-448F-69A1A9F4ED9A}"/>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We recommend all utilities and excavators take the Georgia 811 Competent Person Training. It’s free, takes about 2 hours and available is via online self paced training or in person.</a:t>
            </a:r>
            <a:endParaRPr lang="en-US" sz="2000" dirty="0">
              <a:effectLst/>
              <a:latin typeface="Calibri" panose="020F0502020204030204" pitchFamily="34" charset="0"/>
              <a:ea typeface="Calibri" panose="020F0502020204030204" pitchFamily="34" charset="0"/>
            </a:endParaRPr>
          </a:p>
          <a:p>
            <a:pPr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Utilize the Large Project training materials available online and request an in person Large Project training. All training is free, and we will come to you.</a:t>
            </a:r>
            <a:endParaRPr lang="en-US" sz="2000" dirty="0">
              <a:effectLst/>
              <a:latin typeface="Calibri" panose="020F0502020204030204" pitchFamily="34" charset="0"/>
              <a:ea typeface="Calibri" panose="020F0502020204030204" pitchFamily="34" charset="0"/>
            </a:endParaRPr>
          </a:p>
          <a:p>
            <a:pPr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Utilities can utilize a tool called ThoughtSpot to monitor data concerning ticket volume, locate responses and damages.</a:t>
            </a:r>
            <a:endParaRPr lang="en-US" sz="2000" dirty="0">
              <a:effectLst/>
              <a:latin typeface="Calibri" panose="020F0502020204030204" pitchFamily="34" charset="0"/>
              <a:ea typeface="Calibri" panose="020F0502020204030204" pitchFamily="34" charset="0"/>
            </a:endParaRPr>
          </a:p>
          <a:p>
            <a:pPr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rPr>
              <a:t>Register for the free educational opportunities at </a:t>
            </a:r>
            <a:r>
              <a:rPr lang="en-US" sz="2000" dirty="0">
                <a:latin typeface="Calibri" panose="020F0502020204030204" pitchFamily="34" charset="0"/>
                <a:ea typeface="Calibri" panose="020F0502020204030204" pitchFamily="34" charset="0"/>
                <a:hlinkClick r:id="rId2"/>
              </a:rPr>
              <a:t>https://www.georgia811.com/index.php/training-education/</a:t>
            </a:r>
            <a:endParaRPr lang="en-US" sz="20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Graphic 3" descr="Wireless router">
            <a:extLst>
              <a:ext uri="{FF2B5EF4-FFF2-40B4-BE49-F238E27FC236}">
                <a16:creationId xmlns:a16="http://schemas.microsoft.com/office/drawing/2014/main" id="{DC9F6C01-EC85-0A03-92CE-D0B4F0655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3487" y="234264"/>
            <a:ext cx="888513" cy="888513"/>
          </a:xfrm>
          <a:prstGeom prst="rect">
            <a:avLst/>
          </a:prstGeom>
        </p:spPr>
      </p:pic>
    </p:spTree>
    <p:extLst>
      <p:ext uri="{BB962C8B-B14F-4D97-AF65-F5344CB8AC3E}">
        <p14:creationId xmlns:p14="http://schemas.microsoft.com/office/powerpoint/2010/main" val="14270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F069-2D6E-A4BA-B708-2E6F80E60EF3}"/>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B230C4F9-A70C-33F6-CB3C-C9260F99005E}"/>
              </a:ext>
            </a:extLst>
          </p:cNvPr>
          <p:cNvSpPr>
            <a:spLocks noGrp="1"/>
          </p:cNvSpPr>
          <p:nvPr>
            <p:ph idx="1"/>
          </p:nvPr>
        </p:nvSpPr>
        <p:spPr>
          <a:xfrm>
            <a:off x="1231272" y="1821549"/>
            <a:ext cx="10226140" cy="3555669"/>
          </a:xfrm>
        </p:spPr>
        <p:txBody>
          <a:bodyPr/>
          <a:lstStyle/>
          <a:p>
            <a:pPr marL="0" indent="0">
              <a:buNone/>
            </a:pPr>
            <a:r>
              <a:rPr lang="en-US" sz="2400" dirty="0"/>
              <a:t>Mike Bell                                       </a:t>
            </a:r>
          </a:p>
          <a:p>
            <a:pPr marL="0" indent="0">
              <a:buNone/>
            </a:pPr>
            <a:r>
              <a:rPr lang="en-US" sz="2400" dirty="0"/>
              <a:t>Georgia Liaison Manager</a:t>
            </a:r>
          </a:p>
          <a:p>
            <a:pPr marL="0" indent="0">
              <a:buNone/>
            </a:pPr>
            <a:r>
              <a:rPr lang="de-DE" sz="2400" dirty="0"/>
              <a:t>mbell@Georgia811.com</a:t>
            </a:r>
          </a:p>
          <a:p>
            <a:pPr marL="0" indent="0">
              <a:buNone/>
            </a:pPr>
            <a:r>
              <a:rPr lang="en-US" sz="2400" dirty="0"/>
              <a:t>770-286-1886</a:t>
            </a:r>
          </a:p>
          <a:p>
            <a:pPr marL="0" indent="0">
              <a:buNone/>
            </a:pPr>
            <a:endParaRPr lang="en-US" dirty="0"/>
          </a:p>
          <a:p>
            <a:pPr marL="0" indent="0">
              <a:buNone/>
            </a:pPr>
            <a:r>
              <a:rPr lang="en-US" dirty="0"/>
              <a:t>For your regional liaison contact info visit </a:t>
            </a:r>
            <a:r>
              <a:rPr lang="en-US" dirty="0">
                <a:hlinkClick r:id="rId2"/>
              </a:rPr>
              <a:t>https://www.georgia811.com/index.php/our-liaisons/</a:t>
            </a:r>
            <a:endParaRPr lang="en-US" dirty="0"/>
          </a:p>
          <a:p>
            <a:pPr marL="0" indent="0">
              <a:buNone/>
            </a:pPr>
            <a:endParaRPr lang="en-US" dirty="0"/>
          </a:p>
        </p:txBody>
      </p:sp>
      <p:sp>
        <p:nvSpPr>
          <p:cNvPr id="6" name="TextBox 5">
            <a:extLst>
              <a:ext uri="{FF2B5EF4-FFF2-40B4-BE49-F238E27FC236}">
                <a16:creationId xmlns:a16="http://schemas.microsoft.com/office/drawing/2014/main" id="{F7C200F3-6252-123B-233A-33EC9163F0E5}"/>
              </a:ext>
            </a:extLst>
          </p:cNvPr>
          <p:cNvSpPr txBox="1"/>
          <p:nvPr/>
        </p:nvSpPr>
        <p:spPr>
          <a:xfrm>
            <a:off x="4879819" y="1899094"/>
            <a:ext cx="7456415" cy="1846659"/>
          </a:xfrm>
          <a:prstGeom prst="rect">
            <a:avLst/>
          </a:prstGeom>
          <a:noFill/>
        </p:spPr>
        <p:txBody>
          <a:bodyPr wrap="square" rtlCol="0">
            <a:spAutoFit/>
          </a:bodyPr>
          <a:lstStyle/>
          <a:p>
            <a:pPr marL="0" indent="0">
              <a:buNone/>
            </a:pPr>
            <a:r>
              <a:rPr lang="en-US" sz="2400" dirty="0"/>
              <a:t>Jim Laplander, PE, City of Savannah </a:t>
            </a:r>
          </a:p>
          <a:p>
            <a:pPr marL="0" indent="0">
              <a:buNone/>
            </a:pPr>
            <a:r>
              <a:rPr lang="en-US" sz="2400" dirty="0"/>
              <a:t>Water Resource Planning &amp; Engineering Director</a:t>
            </a:r>
          </a:p>
          <a:p>
            <a:pPr marL="0" indent="0">
              <a:buNone/>
            </a:pPr>
            <a:r>
              <a:rPr lang="en-US" sz="2400" dirty="0">
                <a:hlinkClick r:id="rId3"/>
              </a:rPr>
              <a:t>JLaplander@savannahga.gov</a:t>
            </a:r>
            <a:endParaRPr lang="en-US" sz="2400" dirty="0"/>
          </a:p>
          <a:p>
            <a:pPr marL="0" indent="0">
              <a:buNone/>
            </a:pPr>
            <a:r>
              <a:rPr lang="en-US" sz="2400" dirty="0"/>
              <a:t>912-651-6573</a:t>
            </a:r>
          </a:p>
          <a:p>
            <a:endParaRPr lang="en-US" dirty="0"/>
          </a:p>
        </p:txBody>
      </p:sp>
      <p:pic>
        <p:nvPicPr>
          <p:cNvPr id="8" name="Graphic 7" descr="Wireless router">
            <a:extLst>
              <a:ext uri="{FF2B5EF4-FFF2-40B4-BE49-F238E27FC236}">
                <a16:creationId xmlns:a16="http://schemas.microsoft.com/office/drawing/2014/main" id="{6A0724AC-ECA5-F7E4-9967-FC84D3E66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9084" y="409267"/>
            <a:ext cx="888513" cy="888513"/>
          </a:xfrm>
          <a:prstGeom prst="rect">
            <a:avLst/>
          </a:prstGeom>
        </p:spPr>
      </p:pic>
    </p:spTree>
    <p:extLst>
      <p:ext uri="{BB962C8B-B14F-4D97-AF65-F5344CB8AC3E}">
        <p14:creationId xmlns:p14="http://schemas.microsoft.com/office/powerpoint/2010/main" val="33519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A Broadband Summit 2023" id="{2D474A31-0109-49C4-AB0B-257E3D6DBE22}" vid="{C4E5EB75-6950-4654-9131-372570B25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GMA Broadband Summit 2023</Template>
  <TotalTime>128</TotalTime>
  <Words>1973</Words>
  <Application>Microsoft Office PowerPoint</Application>
  <PresentationFormat>Widescreen</PresentationFormat>
  <Paragraphs>124</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Berlin Sans FB Demi</vt:lpstr>
      <vt:lpstr>Calibri</vt:lpstr>
      <vt:lpstr>Calibri Light</vt:lpstr>
      <vt:lpstr>Symbol</vt:lpstr>
      <vt:lpstr>Verdana Pro Black</vt:lpstr>
      <vt:lpstr>Wingdings</vt:lpstr>
      <vt:lpstr>Office Theme</vt:lpstr>
      <vt:lpstr>PowerPoint Presentation</vt:lpstr>
      <vt:lpstr>PowerPoint Presentation</vt:lpstr>
      <vt:lpstr>PowerPoint Presentation</vt:lpstr>
      <vt:lpstr>PowerPoint Presentation</vt:lpstr>
      <vt:lpstr>PowerPoint Presentation</vt:lpstr>
      <vt:lpstr>Communication is the key</vt:lpstr>
      <vt:lpstr>Enhanced Communication</vt:lpstr>
      <vt:lpstr>Education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Laplander</dc:creator>
  <cp:lastModifiedBy>Becky Taylor</cp:lastModifiedBy>
  <cp:revision>4</cp:revision>
  <dcterms:created xsi:type="dcterms:W3CDTF">2023-08-20T18:33:59Z</dcterms:created>
  <dcterms:modified xsi:type="dcterms:W3CDTF">2023-10-17T16:01:07Z</dcterms:modified>
</cp:coreProperties>
</file>