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60" r:id="rId3"/>
    <p:sldMasterId id="2147483698" r:id="rId4"/>
  </p:sldMasterIdLst>
  <p:notesMasterIdLst>
    <p:notesMasterId r:id="rId17"/>
  </p:notesMasterIdLst>
  <p:sldIdLst>
    <p:sldId id="256" r:id="rId5"/>
    <p:sldId id="276" r:id="rId6"/>
    <p:sldId id="265" r:id="rId7"/>
    <p:sldId id="266" r:id="rId8"/>
    <p:sldId id="279" r:id="rId9"/>
    <p:sldId id="280" r:id="rId10"/>
    <p:sldId id="281" r:id="rId11"/>
    <p:sldId id="282" r:id="rId12"/>
    <p:sldId id="283" r:id="rId13"/>
    <p:sldId id="284" r:id="rId14"/>
    <p:sldId id="277" r:id="rId15"/>
    <p:sldId id="262" r:id="rId16"/>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itchFamily="34" charset="-128"/>
        <a:cs typeface="ＭＳ Ｐゴシック" pitchFamily="34" charset="-128"/>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itchFamily="34" charset="-128"/>
        <a:cs typeface="ＭＳ Ｐゴシック" pitchFamily="34" charset="-128"/>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itchFamily="34" charset="-128"/>
        <a:cs typeface="ＭＳ Ｐゴシック" pitchFamily="34" charset="-128"/>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itchFamily="34" charset="-128"/>
        <a:cs typeface="ＭＳ Ｐゴシック" pitchFamily="34" charset="-128"/>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itchFamily="34" charset="-128"/>
        <a:cs typeface="ＭＳ Ｐゴシック" pitchFamily="34" charset="-128"/>
      </a:defRPr>
    </a:lvl5pPr>
    <a:lvl6pPr marL="2286000" algn="l" defTabSz="914400" rtl="0" eaLnBrk="1" latinLnBrk="0" hangingPunct="1">
      <a:defRPr kern="1200">
        <a:solidFill>
          <a:schemeClr val="tx1"/>
        </a:solidFill>
        <a:latin typeface="Arial" panose="020B0604020202020204" pitchFamily="34" charset="0"/>
        <a:ea typeface="ＭＳ Ｐゴシック" pitchFamily="34" charset="-128"/>
        <a:cs typeface="ＭＳ Ｐゴシック" pitchFamily="34" charset="-128"/>
      </a:defRPr>
    </a:lvl6pPr>
    <a:lvl7pPr marL="2743200" algn="l" defTabSz="914400" rtl="0" eaLnBrk="1" latinLnBrk="0" hangingPunct="1">
      <a:defRPr kern="1200">
        <a:solidFill>
          <a:schemeClr val="tx1"/>
        </a:solidFill>
        <a:latin typeface="Arial" panose="020B0604020202020204" pitchFamily="34" charset="0"/>
        <a:ea typeface="ＭＳ Ｐゴシック" pitchFamily="34" charset="-128"/>
        <a:cs typeface="ＭＳ Ｐゴシック" pitchFamily="34" charset="-128"/>
      </a:defRPr>
    </a:lvl7pPr>
    <a:lvl8pPr marL="3200400" algn="l" defTabSz="914400" rtl="0" eaLnBrk="1" latinLnBrk="0" hangingPunct="1">
      <a:defRPr kern="1200">
        <a:solidFill>
          <a:schemeClr val="tx1"/>
        </a:solidFill>
        <a:latin typeface="Arial" panose="020B0604020202020204" pitchFamily="34" charset="0"/>
        <a:ea typeface="ＭＳ Ｐゴシック" pitchFamily="34" charset="-128"/>
        <a:cs typeface="ＭＳ Ｐゴシック" pitchFamily="34" charset="-128"/>
      </a:defRPr>
    </a:lvl8pPr>
    <a:lvl9pPr marL="3657600" algn="l" defTabSz="914400" rtl="0" eaLnBrk="1" latinLnBrk="0" hangingPunct="1">
      <a:defRPr kern="1200">
        <a:solidFill>
          <a:schemeClr val="tx1"/>
        </a:solidFill>
        <a:latin typeface="Arial" panose="020B0604020202020204" pitchFamily="34" charset="0"/>
        <a:ea typeface="ＭＳ Ｐゴシック" pitchFamily="34" charset="-128"/>
        <a:cs typeface="ＭＳ Ｐゴシック" pitchFamily="34" charset="-128"/>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C40"/>
    <a:srgbClr val="0A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4" d="100"/>
          <a:sy n="74" d="100"/>
        </p:scale>
        <p:origin x="10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ea typeface="+mn-ea"/>
                <a:cs typeface="+mn-cs"/>
              </a:defRPr>
            </a:lvl1pPr>
          </a:lstStyle>
          <a:p>
            <a:pPr>
              <a:defRPr/>
            </a:pPr>
            <a:fld id="{671814E0-8FF8-47B5-9BC2-CD30C620E8F8}" type="datetimeFigureOut">
              <a:rPr lang="en-US"/>
              <a:pPr>
                <a:defRPr/>
              </a:pPr>
              <a:t>10/10/2023</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BC8C657E-6F37-4BD6-AE8E-202D8B0F507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123"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34" charset="-128"/>
      </a:defRPr>
    </a:lvl2pPr>
    <a:lvl3pPr marL="914400"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34" charset="-128"/>
      </a:defRPr>
    </a:lvl3pPr>
    <a:lvl4pPr marL="1371600"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34" charset="-128"/>
      </a:defRPr>
    </a:lvl4pPr>
    <a:lvl5pPr marL="1828800"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cs typeface="ＭＳ Ｐゴシック" pitchFamily="34" charset="-128"/>
            </a:endParaRPr>
          </a:p>
        </p:txBody>
      </p:sp>
      <p:sp>
        <p:nvSpPr>
          <p:cNvPr id="1126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ＭＳ Ｐゴシック" pitchFamily="34" charset="-128"/>
                <a:cs typeface="ＭＳ Ｐゴシック" pitchFamily="34" charset="-128"/>
              </a:defRPr>
            </a:lvl1pPr>
            <a:lvl2pPr marL="751494" indent="-289036" eaLnBrk="0" hangingPunct="0">
              <a:defRPr>
                <a:solidFill>
                  <a:schemeClr val="tx1"/>
                </a:solidFill>
                <a:latin typeface="Arial" panose="020B0604020202020204" pitchFamily="34" charset="0"/>
                <a:ea typeface="ＭＳ Ｐゴシック" pitchFamily="34" charset="-128"/>
                <a:cs typeface="ＭＳ Ｐゴシック" pitchFamily="34" charset="-128"/>
              </a:defRPr>
            </a:lvl2pPr>
            <a:lvl3pPr marL="1156145" indent="-231229" eaLnBrk="0" hangingPunct="0">
              <a:defRPr>
                <a:solidFill>
                  <a:schemeClr val="tx1"/>
                </a:solidFill>
                <a:latin typeface="Arial" panose="020B0604020202020204" pitchFamily="34" charset="0"/>
                <a:ea typeface="ＭＳ Ｐゴシック" pitchFamily="34" charset="-128"/>
                <a:cs typeface="ＭＳ Ｐゴシック" pitchFamily="34" charset="-128"/>
              </a:defRPr>
            </a:lvl3pPr>
            <a:lvl4pPr marL="1618602" indent="-231229" eaLnBrk="0" hangingPunct="0">
              <a:defRPr>
                <a:solidFill>
                  <a:schemeClr val="tx1"/>
                </a:solidFill>
                <a:latin typeface="Arial" panose="020B0604020202020204" pitchFamily="34" charset="0"/>
                <a:ea typeface="ＭＳ Ｐゴシック" pitchFamily="34" charset="-128"/>
                <a:cs typeface="ＭＳ Ｐゴシック" pitchFamily="34" charset="-128"/>
              </a:defRPr>
            </a:lvl4pPr>
            <a:lvl5pPr marL="2081060" indent="-231229" eaLnBrk="0" hangingPunct="0">
              <a:defRPr>
                <a:solidFill>
                  <a:schemeClr val="tx1"/>
                </a:solidFill>
                <a:latin typeface="Arial" panose="020B0604020202020204" pitchFamily="34" charset="0"/>
                <a:ea typeface="ＭＳ Ｐゴシック" pitchFamily="34" charset="-128"/>
                <a:cs typeface="ＭＳ Ｐゴシック" pitchFamily="34" charset="-128"/>
              </a:defRPr>
            </a:lvl5pPr>
            <a:lvl6pPr marL="2543518" indent="-231229"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6pPr>
            <a:lvl7pPr marL="3005976" indent="-231229"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7pPr>
            <a:lvl8pPr marL="3468434" indent="-231229"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8pPr>
            <a:lvl9pPr marL="3930891" indent="-231229"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9pPr>
          </a:lstStyle>
          <a:p>
            <a:pPr eaLnBrk="1" hangingPunct="1"/>
            <a:fld id="{4AE0B1EB-61AB-4767-A024-130348B397B5}"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12</a:t>
            </a:fld>
            <a:endParaRPr lang="en-US" altLang="en-US"/>
          </a:p>
        </p:txBody>
      </p:sp>
    </p:spTree>
    <p:extLst>
      <p:ext uri="{BB962C8B-B14F-4D97-AF65-F5344CB8AC3E}">
        <p14:creationId xmlns:p14="http://schemas.microsoft.com/office/powerpoint/2010/main" val="1917651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3</a:t>
            </a:fld>
            <a:endParaRPr lang="en-US" altLang="en-US"/>
          </a:p>
        </p:txBody>
      </p:sp>
    </p:spTree>
    <p:extLst>
      <p:ext uri="{BB962C8B-B14F-4D97-AF65-F5344CB8AC3E}">
        <p14:creationId xmlns:p14="http://schemas.microsoft.com/office/powerpoint/2010/main" val="7751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4</a:t>
            </a:fld>
            <a:endParaRPr lang="en-US" altLang="en-US"/>
          </a:p>
        </p:txBody>
      </p:sp>
    </p:spTree>
    <p:extLst>
      <p:ext uri="{BB962C8B-B14F-4D97-AF65-F5344CB8AC3E}">
        <p14:creationId xmlns:p14="http://schemas.microsoft.com/office/powerpoint/2010/main" val="2001452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5</a:t>
            </a:fld>
            <a:endParaRPr lang="en-US" altLang="en-US"/>
          </a:p>
        </p:txBody>
      </p:sp>
    </p:spTree>
    <p:extLst>
      <p:ext uri="{BB962C8B-B14F-4D97-AF65-F5344CB8AC3E}">
        <p14:creationId xmlns:p14="http://schemas.microsoft.com/office/powerpoint/2010/main" val="2471786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6</a:t>
            </a:fld>
            <a:endParaRPr lang="en-US" altLang="en-US"/>
          </a:p>
        </p:txBody>
      </p:sp>
    </p:spTree>
    <p:extLst>
      <p:ext uri="{BB962C8B-B14F-4D97-AF65-F5344CB8AC3E}">
        <p14:creationId xmlns:p14="http://schemas.microsoft.com/office/powerpoint/2010/main" val="2000632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7</a:t>
            </a:fld>
            <a:endParaRPr lang="en-US" altLang="en-US"/>
          </a:p>
        </p:txBody>
      </p:sp>
    </p:spTree>
    <p:extLst>
      <p:ext uri="{BB962C8B-B14F-4D97-AF65-F5344CB8AC3E}">
        <p14:creationId xmlns:p14="http://schemas.microsoft.com/office/powerpoint/2010/main" val="3885054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8</a:t>
            </a:fld>
            <a:endParaRPr lang="en-US" altLang="en-US"/>
          </a:p>
        </p:txBody>
      </p:sp>
    </p:spTree>
    <p:extLst>
      <p:ext uri="{BB962C8B-B14F-4D97-AF65-F5344CB8AC3E}">
        <p14:creationId xmlns:p14="http://schemas.microsoft.com/office/powerpoint/2010/main" val="359111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9</a:t>
            </a:fld>
            <a:endParaRPr lang="en-US" altLang="en-US"/>
          </a:p>
        </p:txBody>
      </p:sp>
    </p:spTree>
    <p:extLst>
      <p:ext uri="{BB962C8B-B14F-4D97-AF65-F5344CB8AC3E}">
        <p14:creationId xmlns:p14="http://schemas.microsoft.com/office/powerpoint/2010/main" val="3454187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C657E-6F37-4BD6-AE8E-202D8B0F5072}" type="slidenum">
              <a:rPr lang="en-US" altLang="en-US" smtClean="0"/>
              <a:pPr/>
              <a:t>10</a:t>
            </a:fld>
            <a:endParaRPr lang="en-US" altLang="en-US"/>
          </a:p>
        </p:txBody>
      </p:sp>
    </p:spTree>
    <p:extLst>
      <p:ext uri="{BB962C8B-B14F-4D97-AF65-F5344CB8AC3E}">
        <p14:creationId xmlns:p14="http://schemas.microsoft.com/office/powerpoint/2010/main" val="2634133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94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38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99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40846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dk1" tx1="lt1" bg2="dk2" tx2="lt2" accent1="accent1" accent2="accent2" accent3="accent3" accent4="accent4" accent5="accent5" accent6="accent6" hlink="hlink" folHlink="folHlink"/>
  <p:sldLayoutIdLst>
    <p:sldLayoutId id="2147483695" r:id="rId1"/>
  </p:sldLayoutIdLst>
  <p:hf hdr="0" ftr="0" dt="0"/>
  <p:txStyles>
    <p:titleStyle>
      <a:lvl1pPr algn="ctr" rtl="0" eaLnBrk="1" fontAlgn="base" hangingPunct="1">
        <a:spcBef>
          <a:spcPct val="0"/>
        </a:spcBef>
        <a:spcAft>
          <a:spcPct val="0"/>
        </a:spcAft>
        <a:defRPr sz="4400" kern="1200">
          <a:solidFill>
            <a:schemeClr val="tx1"/>
          </a:solidFill>
          <a:latin typeface="+mj-lt"/>
          <a:ea typeface="ＭＳ Ｐゴシック" pitchFamily="-123" charset="-128"/>
          <a:cs typeface="ＭＳ Ｐゴシック" pitchFamily="-123" charset="-128"/>
        </a:defRPr>
      </a:lvl1pPr>
      <a:lvl2pPr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2pPr>
      <a:lvl3pPr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3pPr>
      <a:lvl4pPr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4pPr>
      <a:lvl5pPr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5pPr>
      <a:lvl6pPr marL="457200"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6pPr>
      <a:lvl7pPr marL="914400"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7pPr>
      <a:lvl8pPr marL="1371600"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8pPr>
      <a:lvl9pPr marL="1828800" algn="ctr" rtl="0" eaLnBrk="1" fontAlgn="base" hangingPunct="1">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pitchFamily="-123" charset="-128"/>
          <a:cs typeface="ＭＳ Ｐゴシック" pitchFamily="-123" charset="-128"/>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pitchFamily="-123" charset="-128"/>
          <a:cs typeface="ＭＳ Ｐゴシック" pitchFamily="34" charset="-128"/>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pitchFamily="-123" charset="-128"/>
          <a:cs typeface="ＭＳ Ｐゴシック" pitchFamily="34" charset="-128"/>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Slide Number Placeholder 4"/>
          <p:cNvSpPr txBox="1">
            <a:spLocks/>
          </p:cNvSpPr>
          <p:nvPr/>
        </p:nvSpPr>
        <p:spPr>
          <a:xfrm>
            <a:off x="7001697" y="6457315"/>
            <a:ext cx="2133600" cy="365125"/>
          </a:xfrm>
          <a:prstGeom prst="rect">
            <a:avLst/>
          </a:prstGeom>
        </p:spPr>
        <p:txBody>
          <a:bodyPr/>
          <a:lstStyle>
            <a:lvl1pPr eaLnBrk="0" hangingPunct="0">
              <a:defRPr>
                <a:solidFill>
                  <a:schemeClr val="tx1"/>
                </a:solidFill>
                <a:latin typeface="Arial" panose="020B0604020202020204" pitchFamily="34" charset="0"/>
                <a:ea typeface="ＭＳ Ｐゴシック" pitchFamily="34" charset="-128"/>
                <a:cs typeface="ＭＳ Ｐゴシック" pitchFamily="34" charset="-128"/>
              </a:defRPr>
            </a:lvl1pPr>
            <a:lvl2pPr marL="742950" indent="-285750" eaLnBrk="0" hangingPunct="0">
              <a:defRPr>
                <a:solidFill>
                  <a:schemeClr val="tx1"/>
                </a:solidFill>
                <a:latin typeface="Arial" panose="020B0604020202020204" pitchFamily="34" charset="0"/>
                <a:ea typeface="ＭＳ Ｐゴシック" pitchFamily="34" charset="-128"/>
                <a:cs typeface="ＭＳ Ｐゴシック" pitchFamily="34" charset="-128"/>
              </a:defRPr>
            </a:lvl2pPr>
            <a:lvl3pPr marL="11430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3pPr>
            <a:lvl4pPr marL="16002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4pPr>
            <a:lvl5pPr marL="20574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9pPr>
          </a:lstStyle>
          <a:p>
            <a:pPr algn="r" eaLnBrk="1" hangingPunct="1"/>
            <a:fld id="{C4A38EB4-AEC8-4200-8DF1-EA0A62E022B0}" type="slidenum">
              <a:rPr lang="en-US" altLang="en-US" sz="1600">
                <a:solidFill>
                  <a:srgbClr val="0A863D"/>
                </a:solidFill>
                <a:latin typeface="Arial Narrow" charset="0"/>
                <a:ea typeface="Arial Narrow" charset="0"/>
                <a:cs typeface="Arial Narrow" charset="0"/>
              </a:rPr>
              <a:pPr algn="r" eaLnBrk="1" hangingPunct="1"/>
              <a:t>‹#›</a:t>
            </a:fld>
            <a:endParaRPr lang="en-US" altLang="en-US" sz="1600" dirty="0">
              <a:solidFill>
                <a:srgbClr val="0A863D"/>
              </a:solidFill>
              <a:latin typeface="Arial Narrow" charset="0"/>
              <a:ea typeface="Arial Narrow" charset="0"/>
              <a:cs typeface="Arial Narrow" charset="0"/>
            </a:endParaRP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dk1" tx1="lt1" bg2="dk2" tx2="lt2" accent1="accent1" accent2="accent2" accent3="accent3" accent4="accent4" accent5="accent5" accent6="accent6" hlink="hlink" folHlink="folHlink"/>
  <p:sldLayoutIdLst>
    <p:sldLayoutId id="2147483697" r:id="rId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pitchFamily="-123" charset="-128"/>
          <a:cs typeface="ＭＳ Ｐゴシック" pitchFamily="-123" charset="-128"/>
        </a:defRPr>
      </a:lvl1pPr>
      <a:lvl2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2pPr>
      <a:lvl3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3pPr>
      <a:lvl4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4pPr>
      <a:lvl5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5pPr>
      <a:lvl6pPr marL="4572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6pPr>
      <a:lvl7pPr marL="9144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7pPr>
      <a:lvl8pPr marL="13716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8pPr>
      <a:lvl9pPr marL="18288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23" charset="-128"/>
          <a:cs typeface="ＭＳ Ｐゴシック"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23" charset="-128"/>
          <a:cs typeface="ＭＳ Ｐゴシック" pitchFamily="34" charset="-128"/>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dk1" tx1="lt1" bg2="dk2" tx2="lt2" accent1="accent1" accent2="accent2" accent3="accent3" accent4="accent4" accent5="accent5" accent6="accent6" hlink="hlink" folHlink="folHlink"/>
  <p:sldLayoutIdLst>
    <p:sldLayoutId id="2147483694" r:id="rId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pitchFamily="-123" charset="-128"/>
          <a:cs typeface="ＭＳ Ｐゴシック" pitchFamily="-123" charset="-128"/>
        </a:defRPr>
      </a:lvl1pPr>
      <a:lvl2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2pPr>
      <a:lvl3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3pPr>
      <a:lvl4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4pPr>
      <a:lvl5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5pPr>
      <a:lvl6pPr marL="4572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6pPr>
      <a:lvl7pPr marL="9144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7pPr>
      <a:lvl8pPr marL="13716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8pPr>
      <a:lvl9pPr marL="18288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23" charset="-128"/>
          <a:cs typeface="ＭＳ Ｐゴシック"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23" charset="-128"/>
          <a:cs typeface="ＭＳ Ｐゴシック" pitchFamily="34" charset="-128"/>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Slide Number Placeholder 4"/>
          <p:cNvSpPr txBox="1">
            <a:spLocks/>
          </p:cNvSpPr>
          <p:nvPr/>
        </p:nvSpPr>
        <p:spPr>
          <a:xfrm>
            <a:off x="7010400" y="6477000"/>
            <a:ext cx="2133600" cy="365125"/>
          </a:xfrm>
          <a:prstGeom prst="rect">
            <a:avLst/>
          </a:prstGeom>
        </p:spPr>
        <p:txBody>
          <a:bodyPr/>
          <a:lstStyle>
            <a:lvl1pPr eaLnBrk="0" hangingPunct="0">
              <a:defRPr>
                <a:solidFill>
                  <a:schemeClr val="tx1"/>
                </a:solidFill>
                <a:latin typeface="Arial" panose="020B0604020202020204" pitchFamily="34" charset="0"/>
                <a:ea typeface="ＭＳ Ｐゴシック" pitchFamily="34" charset="-128"/>
                <a:cs typeface="ＭＳ Ｐゴシック" pitchFamily="34" charset="-128"/>
              </a:defRPr>
            </a:lvl1pPr>
            <a:lvl2pPr marL="742950" indent="-285750" eaLnBrk="0" hangingPunct="0">
              <a:defRPr>
                <a:solidFill>
                  <a:schemeClr val="tx1"/>
                </a:solidFill>
                <a:latin typeface="Arial" panose="020B0604020202020204" pitchFamily="34" charset="0"/>
                <a:ea typeface="ＭＳ Ｐゴシック" pitchFamily="34" charset="-128"/>
                <a:cs typeface="ＭＳ Ｐゴシック" pitchFamily="34" charset="-128"/>
              </a:defRPr>
            </a:lvl2pPr>
            <a:lvl3pPr marL="11430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3pPr>
            <a:lvl4pPr marL="16002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4pPr>
            <a:lvl5pPr marL="2057400" indent="-228600" eaLnBrk="0" hangingPunct="0">
              <a:defRPr>
                <a:solidFill>
                  <a:schemeClr val="tx1"/>
                </a:solidFill>
                <a:latin typeface="Arial" panose="020B0604020202020204" pitchFamily="34" charset="0"/>
                <a:ea typeface="ＭＳ Ｐゴシック" pitchFamily="34" charset="-128"/>
                <a:cs typeface="ＭＳ Ｐゴシック"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cs typeface="ＭＳ Ｐゴシック" pitchFamily="34" charset="-128"/>
              </a:defRPr>
            </a:lvl9pPr>
          </a:lstStyle>
          <a:p>
            <a:pPr algn="r" eaLnBrk="1" hangingPunct="1"/>
            <a:fld id="{B67768EC-77C6-46E0-9BF7-AE823E5A6B79}" type="slidenum">
              <a:rPr lang="en-US" altLang="en-US" sz="1600">
                <a:solidFill>
                  <a:srgbClr val="0A863D"/>
                </a:solidFill>
                <a:latin typeface="Arial Narrow" charset="0"/>
                <a:ea typeface="Arial Narrow" charset="0"/>
                <a:cs typeface="Arial Narrow" charset="0"/>
              </a:rPr>
              <a:pPr algn="r" eaLnBrk="1" hangingPunct="1"/>
              <a:t>‹#›</a:t>
            </a:fld>
            <a:endParaRPr lang="en-US" altLang="en-US" sz="1600" dirty="0">
              <a:solidFill>
                <a:srgbClr val="0A863D"/>
              </a:solidFill>
              <a:latin typeface="Arial Narrow" charset="0"/>
              <a:ea typeface="Arial Narrow" charset="0"/>
              <a:cs typeface="Arial Narrow" charset="0"/>
            </a:endParaRPr>
          </a:p>
        </p:txBody>
      </p:sp>
    </p:spTree>
    <p:extLst>
      <p:ext uri="{BB962C8B-B14F-4D97-AF65-F5344CB8AC3E}">
        <p14:creationId xmlns:p14="http://schemas.microsoft.com/office/powerpoint/2010/main" val="694537657"/>
      </p:ext>
    </p:extLst>
  </p:cSld>
  <p:clrMap bg1="dk1" tx1="lt1" bg2="dk2" tx2="lt2" accent1="accent1" accent2="accent2" accent3="accent3" accent4="accent4" accent5="accent5" accent6="accent6" hlink="hlink" folHlink="folHlink"/>
  <p:sldLayoutIdLst>
    <p:sldLayoutId id="2147483699" r:id="rId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pitchFamily="-123" charset="-128"/>
          <a:cs typeface="ＭＳ Ｐゴシック" pitchFamily="-123" charset="-128"/>
        </a:defRPr>
      </a:lvl1pPr>
      <a:lvl2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2pPr>
      <a:lvl3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3pPr>
      <a:lvl4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4pPr>
      <a:lvl5pPr algn="ctr" rtl="0" eaLnBrk="0" fontAlgn="base" hangingPunct="0">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5pPr>
      <a:lvl6pPr marL="4572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6pPr>
      <a:lvl7pPr marL="9144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7pPr>
      <a:lvl8pPr marL="13716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8pPr>
      <a:lvl9pPr marL="1828800" algn="ctr" rtl="0" fontAlgn="base">
        <a:spcBef>
          <a:spcPct val="0"/>
        </a:spcBef>
        <a:spcAft>
          <a:spcPct val="0"/>
        </a:spcAft>
        <a:defRPr sz="4400">
          <a:solidFill>
            <a:schemeClr val="tx1"/>
          </a:solidFill>
          <a:latin typeface="Arial Narrow" pitchFamily="-123" charset="0"/>
          <a:ea typeface="ＭＳ Ｐゴシック" pitchFamily="-123" charset="-128"/>
          <a:cs typeface="ＭＳ Ｐゴシック" pitchFamily="-123"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23" charset="-128"/>
          <a:cs typeface="ＭＳ Ｐゴシック"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23" charset="-128"/>
          <a:cs typeface="ＭＳ Ｐゴシック" pitchFamily="34" charset="-128"/>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23" charset="-128"/>
          <a:cs typeface="ＭＳ Ｐゴシック" pitchFamily="34"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5"/>
          <p:cNvSpPr txBox="1">
            <a:spLocks noChangeArrowheads="1"/>
          </p:cNvSpPr>
          <p:nvPr/>
        </p:nvSpPr>
        <p:spPr bwMode="auto">
          <a:xfrm>
            <a:off x="2057400" y="3200400"/>
            <a:ext cx="6172200" cy="1424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3600" dirty="0">
                <a:solidFill>
                  <a:schemeClr val="bg1">
                    <a:lumMod val="50000"/>
                  </a:schemeClr>
                </a:solidFill>
                <a:latin typeface="Arial Narrow" charset="0"/>
              </a:rPr>
              <a:t>EECBG Stakeholder Presentation</a:t>
            </a:r>
          </a:p>
          <a:p>
            <a:pPr algn="ctr" eaLnBrk="1" hangingPunct="1"/>
            <a:endParaRPr lang="en-US" sz="1600" dirty="0">
              <a:solidFill>
                <a:srgbClr val="173666"/>
              </a:solidFill>
              <a:latin typeface="Arial Narrow" charset="0"/>
            </a:endParaRPr>
          </a:p>
          <a:p>
            <a:pPr algn="ctr" eaLnBrk="1" hangingPunct="1"/>
            <a:r>
              <a:rPr lang="en-US" sz="1600" i="1" dirty="0">
                <a:solidFill>
                  <a:schemeClr val="bg1">
                    <a:lumMod val="50000"/>
                  </a:schemeClr>
                </a:solidFill>
                <a:latin typeface="Arial Narrow" charset="0"/>
                <a:ea typeface="Arial Narrow" charset="0"/>
                <a:cs typeface="Arial Narrow" charset="0"/>
              </a:rPr>
              <a:t>Georgia Environmental Finance Authority</a:t>
            </a:r>
          </a:p>
          <a:p>
            <a:pPr algn="ctr" eaLnBrk="1" hangingPunct="1"/>
            <a:r>
              <a:rPr lang="en-US" sz="1600" i="1">
                <a:solidFill>
                  <a:schemeClr val="bg1">
                    <a:lumMod val="50000"/>
                  </a:schemeClr>
                </a:solidFill>
                <a:latin typeface="Arial Narrow" charset="0"/>
                <a:ea typeface="Arial Narrow" charset="0"/>
                <a:cs typeface="Arial Narrow" charset="0"/>
              </a:rPr>
              <a:t>October 10, </a:t>
            </a:r>
            <a:r>
              <a:rPr lang="en-US" sz="1600" i="1" dirty="0">
                <a:solidFill>
                  <a:schemeClr val="bg1">
                    <a:lumMod val="50000"/>
                  </a:schemeClr>
                </a:solidFill>
                <a:latin typeface="Arial Narrow" charset="0"/>
                <a:ea typeface="Arial Narrow" charset="0"/>
                <a:cs typeface="Arial Narrow" charset="0"/>
              </a:rPr>
              <a:t>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066800"/>
            <a:ext cx="7239000" cy="4524315"/>
          </a:xfrm>
          <a:prstGeom prst="rect">
            <a:avLst/>
          </a:prstGeom>
          <a:noFill/>
        </p:spPr>
        <p:txBody>
          <a:bodyPr wrap="square" rtlCol="0">
            <a:spAutoFit/>
          </a:bodyPr>
          <a:lstStyle/>
          <a:p>
            <a:r>
              <a:rPr lang="en-US" sz="2400" b="1" dirty="0">
                <a:solidFill>
                  <a:schemeClr val="bg1">
                    <a:lumMod val="50000"/>
                  </a:schemeClr>
                </a:solidFill>
                <a:latin typeface="+mj-lt"/>
              </a:rPr>
              <a:t>Blueprint 6. Workforce Development</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A planned approach to enhance and broaden the skills of individuals outside the workforce seeking employment, entry-level workers looking for job growth, and experienced workers in the energy industries. This entails providing trainings, continuing education, and professional development opportunities.</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Who: </a:t>
            </a:r>
            <a:r>
              <a:rPr lang="en-US" sz="2000" dirty="0">
                <a:solidFill>
                  <a:schemeClr val="bg1">
                    <a:lumMod val="50000"/>
                  </a:schemeClr>
                </a:solidFill>
                <a:latin typeface="+mj-lt"/>
              </a:rPr>
              <a:t>Communities interested in supporting their community members to gain a first job, or enter a new career resulting from demand for skilled labor </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Varying</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1834779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6"/>
          <p:cNvSpPr>
            <a:spLocks noChangeArrowheads="1"/>
          </p:cNvSpPr>
          <p:nvPr/>
        </p:nvSpPr>
        <p:spPr bwMode="auto">
          <a:xfrm>
            <a:off x="2057400" y="2209800"/>
            <a:ext cx="5257800" cy="6705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500" b="1" dirty="0">
                <a:solidFill>
                  <a:srgbClr val="0A863D"/>
                </a:solidFill>
                <a:latin typeface="Arial Narrow" charset="0"/>
                <a:ea typeface="Arial Narrow" charset="0"/>
                <a:cs typeface="Arial Narrow" charset="0"/>
              </a:rPr>
              <a:t>Questions?</a:t>
            </a:r>
            <a:endParaRPr kumimoji="0" lang="en-US" sz="3500" b="1" i="0" u="none" strike="noStrike" kern="1200" cap="none" spc="0" normalizeH="0" baseline="0" noProof="0" dirty="0">
              <a:ln>
                <a:noFill/>
              </a:ln>
              <a:solidFill>
                <a:srgbClr val="0A863D"/>
              </a:solidFill>
              <a:effectLst/>
              <a:uLnTx/>
              <a:uFillTx/>
              <a:latin typeface="Arial Narrow" charset="0"/>
              <a:ea typeface="Arial Narrow" charset="0"/>
              <a:cs typeface="Arial Narrow" charset="0"/>
            </a:endParaRPr>
          </a:p>
        </p:txBody>
      </p:sp>
    </p:spTree>
    <p:extLst>
      <p:ext uri="{BB962C8B-B14F-4D97-AF65-F5344CB8AC3E}">
        <p14:creationId xmlns:p14="http://schemas.microsoft.com/office/powerpoint/2010/main" val="2412890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9"/>
          <p:cNvSpPr txBox="1">
            <a:spLocks noChangeArrowheads="1"/>
          </p:cNvSpPr>
          <p:nvPr/>
        </p:nvSpPr>
        <p:spPr bwMode="auto">
          <a:xfrm>
            <a:off x="1752600" y="1905000"/>
            <a:ext cx="6172201" cy="3640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4800" b="1" dirty="0">
                <a:solidFill>
                  <a:schemeClr val="bg1">
                    <a:lumMod val="50000"/>
                  </a:schemeClr>
                </a:solidFill>
                <a:latin typeface="Arial Narrow" charset="0"/>
                <a:ea typeface="Arial Narrow" charset="0"/>
                <a:cs typeface="Arial Narrow" charset="0"/>
              </a:rPr>
              <a:t>Leah Lord</a:t>
            </a:r>
          </a:p>
          <a:p>
            <a:pPr algn="ctr" eaLnBrk="1" hangingPunct="1"/>
            <a:r>
              <a:rPr lang="en-US" dirty="0">
                <a:solidFill>
                  <a:schemeClr val="bg1">
                    <a:lumMod val="50000"/>
                  </a:schemeClr>
                </a:solidFill>
                <a:latin typeface="Arial Narrow" charset="0"/>
                <a:ea typeface="Arial Narrow" charset="0"/>
                <a:cs typeface="Arial Narrow" charset="0"/>
              </a:rPr>
              <a:t>Energy Resources Division</a:t>
            </a:r>
          </a:p>
          <a:p>
            <a:pPr algn="ctr" eaLnBrk="1" hangingPunct="1"/>
            <a:r>
              <a:rPr lang="en-US" dirty="0">
                <a:solidFill>
                  <a:schemeClr val="bg1">
                    <a:lumMod val="50000"/>
                  </a:schemeClr>
                </a:solidFill>
                <a:latin typeface="Arial Narrow" charset="0"/>
                <a:ea typeface="Arial Narrow" charset="0"/>
                <a:cs typeface="Arial Narrow" charset="0"/>
              </a:rPr>
              <a:t> Program Manager</a:t>
            </a:r>
          </a:p>
          <a:p>
            <a:pPr algn="ctr" eaLnBrk="1" hangingPunct="1"/>
            <a:r>
              <a:rPr lang="en-US" dirty="0">
                <a:solidFill>
                  <a:schemeClr val="bg1">
                    <a:lumMod val="50000"/>
                  </a:schemeClr>
                </a:solidFill>
                <a:latin typeface="Arial Narrow" charset="0"/>
                <a:ea typeface="Arial Narrow" charset="0"/>
                <a:cs typeface="Arial Narrow" charset="0"/>
              </a:rPr>
              <a:t>llord@gefa.ga.gov</a:t>
            </a:r>
          </a:p>
          <a:p>
            <a:pPr algn="ctr" eaLnBrk="1" hangingPunct="1"/>
            <a:endParaRPr lang="en-US" dirty="0">
              <a:solidFill>
                <a:schemeClr val="bg1">
                  <a:lumMod val="50000"/>
                </a:schemeClr>
              </a:solidFill>
              <a:latin typeface="Arial Narrow" charset="0"/>
              <a:ea typeface="Arial Narrow" charset="0"/>
              <a:cs typeface="Arial Narrow" charset="0"/>
            </a:endParaRPr>
          </a:p>
          <a:p>
            <a:pPr algn="ctr" eaLnBrk="1" hangingPunct="1"/>
            <a:r>
              <a:rPr lang="en-US" dirty="0">
                <a:solidFill>
                  <a:schemeClr val="bg1">
                    <a:lumMod val="50000"/>
                  </a:schemeClr>
                </a:solidFill>
                <a:latin typeface="Arial Narrow" charset="0"/>
                <a:ea typeface="Arial Narrow" charset="0"/>
                <a:cs typeface="Arial Narrow" charset="0"/>
              </a:rPr>
              <a:t>47 Trinity Ave SW</a:t>
            </a:r>
          </a:p>
          <a:p>
            <a:pPr algn="ctr" eaLnBrk="1" hangingPunct="1"/>
            <a:r>
              <a:rPr lang="en-US" dirty="0">
                <a:solidFill>
                  <a:schemeClr val="bg1">
                    <a:lumMod val="50000"/>
                  </a:schemeClr>
                </a:solidFill>
                <a:latin typeface="Arial Narrow" charset="0"/>
                <a:ea typeface="Arial Narrow" charset="0"/>
                <a:cs typeface="Arial Narrow" charset="0"/>
              </a:rPr>
              <a:t>Fifth Floor </a:t>
            </a:r>
          </a:p>
          <a:p>
            <a:pPr algn="ctr" eaLnBrk="1" hangingPunct="1"/>
            <a:r>
              <a:rPr lang="en-US" dirty="0">
                <a:solidFill>
                  <a:schemeClr val="bg1">
                    <a:lumMod val="50000"/>
                  </a:schemeClr>
                </a:solidFill>
                <a:latin typeface="Arial Narrow" charset="0"/>
                <a:ea typeface="Arial Narrow" charset="0"/>
                <a:cs typeface="Arial Narrow" charset="0"/>
              </a:rPr>
              <a:t>Atlanta, GA 30334</a:t>
            </a:r>
          </a:p>
          <a:p>
            <a:pPr algn="ctr" eaLnBrk="1" hangingPunct="1"/>
            <a:endParaRPr lang="en-US" dirty="0">
              <a:solidFill>
                <a:schemeClr val="bg1">
                  <a:lumMod val="50000"/>
                </a:schemeClr>
              </a:solidFill>
              <a:latin typeface="Arial Narrow" charset="0"/>
              <a:ea typeface="Arial Narrow" charset="0"/>
              <a:cs typeface="Arial Narrow" charset="0"/>
            </a:endParaRPr>
          </a:p>
          <a:p>
            <a:pPr algn="ctr" eaLnBrk="1" hangingPunct="1"/>
            <a:r>
              <a:rPr lang="en-US" dirty="0">
                <a:solidFill>
                  <a:schemeClr val="bg1">
                    <a:lumMod val="50000"/>
                  </a:schemeClr>
                </a:solidFill>
                <a:latin typeface="Arial Narrow" charset="0"/>
                <a:ea typeface="Arial Narrow" charset="0"/>
                <a:cs typeface="Arial Narrow" charset="0"/>
              </a:rPr>
              <a:t>gefa.georgia.gov </a:t>
            </a:r>
          </a:p>
          <a:p>
            <a:pPr algn="ctr" eaLnBrk="1" hangingPunct="1"/>
            <a:endParaRPr lang="en-US" dirty="0">
              <a:solidFill>
                <a:schemeClr val="bg1">
                  <a:lumMod val="50000"/>
                </a:schemeClr>
              </a:solidFill>
              <a:latin typeface="Arial Narrow" charset="0"/>
              <a:ea typeface="Arial Narrow" charset="0"/>
              <a:cs typeface="Arial Narrow"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6"/>
          <p:cNvSpPr>
            <a:spLocks noChangeArrowheads="1"/>
          </p:cNvSpPr>
          <p:nvPr/>
        </p:nvSpPr>
        <p:spPr bwMode="auto">
          <a:xfrm>
            <a:off x="2057400" y="2209800"/>
            <a:ext cx="5257800" cy="6705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30615" tIns="65308" rIns="130615" bIns="65308">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A863D"/>
                </a:solidFill>
                <a:effectLst/>
                <a:uLnTx/>
                <a:uFillTx/>
                <a:latin typeface="Arial Narrow" charset="0"/>
                <a:ea typeface="Arial Narrow" charset="0"/>
                <a:cs typeface="Arial Narrow" charset="0"/>
              </a:rPr>
              <a:t>Overview</a:t>
            </a:r>
          </a:p>
        </p:txBody>
      </p:sp>
    </p:spTree>
    <p:extLst>
      <p:ext uri="{BB962C8B-B14F-4D97-AF65-F5344CB8AC3E}">
        <p14:creationId xmlns:p14="http://schemas.microsoft.com/office/powerpoint/2010/main" val="2140440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99FA1F3C-DF70-42FB-AB5F-93990032E024}"/>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EECBG Summary</a:t>
            </a:r>
          </a:p>
        </p:txBody>
      </p:sp>
      <p:sp>
        <p:nvSpPr>
          <p:cNvPr id="4" name="TextBox 3">
            <a:extLst>
              <a:ext uri="{FF2B5EF4-FFF2-40B4-BE49-F238E27FC236}">
                <a16:creationId xmlns:a16="http://schemas.microsoft.com/office/drawing/2014/main" id="{FFADEA18-E811-45E4-A280-4789CBBF2B2F}"/>
              </a:ext>
            </a:extLst>
          </p:cNvPr>
          <p:cNvSpPr txBox="1"/>
          <p:nvPr/>
        </p:nvSpPr>
        <p:spPr>
          <a:xfrm>
            <a:off x="228600" y="1143000"/>
            <a:ext cx="8686800" cy="5016758"/>
          </a:xfrm>
          <a:prstGeom prst="rect">
            <a:avLst/>
          </a:prstGeom>
          <a:noFill/>
        </p:spPr>
        <p:txBody>
          <a:bodyPr wrap="square" rtlCol="0">
            <a:spAutoFit/>
          </a:bodyPr>
          <a:lstStyle/>
          <a:p>
            <a:r>
              <a:rPr lang="en-US" sz="2000" b="1" dirty="0">
                <a:solidFill>
                  <a:schemeClr val="bg1">
                    <a:lumMod val="50000"/>
                  </a:schemeClr>
                </a:solidFill>
                <a:latin typeface="+mj-lt"/>
              </a:rPr>
              <a:t>What: Energy Efficiency and Conservation Block Grant (EECBG) </a:t>
            </a:r>
            <a:r>
              <a:rPr lang="en-US" sz="2000" dirty="0">
                <a:solidFill>
                  <a:schemeClr val="bg1">
                    <a:lumMod val="50000"/>
                  </a:schemeClr>
                </a:solidFill>
                <a:latin typeface="+mj-lt"/>
              </a:rPr>
              <a:t>allocated to states and communities through the Bipartisan Infrastructure Law (BIL)</a:t>
            </a:r>
          </a:p>
          <a:p>
            <a:endParaRPr lang="en-US" sz="2000" dirty="0">
              <a:solidFill>
                <a:schemeClr val="bg1">
                  <a:lumMod val="50000"/>
                </a:schemeClr>
              </a:solidFill>
              <a:latin typeface="+mj-lt"/>
            </a:endParaRPr>
          </a:p>
          <a:p>
            <a:r>
              <a:rPr lang="en-US" sz="2000" b="1" dirty="0">
                <a:solidFill>
                  <a:schemeClr val="bg1">
                    <a:lumMod val="50000"/>
                  </a:schemeClr>
                </a:solidFill>
                <a:latin typeface="+mj-lt"/>
              </a:rPr>
              <a:t>Purpose:</a:t>
            </a:r>
            <a:r>
              <a:rPr lang="en-US" sz="2000" dirty="0">
                <a:solidFill>
                  <a:schemeClr val="bg1">
                    <a:lumMod val="50000"/>
                  </a:schemeClr>
                </a:solidFill>
                <a:latin typeface="+mj-lt"/>
              </a:rPr>
              <a:t> EECBG funds are an investment in infrastructure, designed to modernize and upgrade American infrastructure to enhance competitiveness, drive the creation of good-paying union jobs, tackle the climate crisis, and ensure stronger access to economic, environmental, and other benefits for disadvantaged communities.</a:t>
            </a:r>
          </a:p>
          <a:p>
            <a:endParaRPr lang="en-US" sz="2000" dirty="0">
              <a:solidFill>
                <a:schemeClr val="bg1">
                  <a:lumMod val="50000"/>
                </a:schemeClr>
              </a:solidFill>
              <a:latin typeface="+mj-lt"/>
            </a:endParaRPr>
          </a:p>
          <a:p>
            <a:r>
              <a:rPr lang="en-US" sz="2000" b="1" dirty="0">
                <a:solidFill>
                  <a:schemeClr val="bg1">
                    <a:lumMod val="50000"/>
                  </a:schemeClr>
                </a:solidFill>
                <a:latin typeface="+mj-lt"/>
              </a:rPr>
              <a:t>Who:</a:t>
            </a:r>
            <a:r>
              <a:rPr lang="en-US" sz="2000" dirty="0">
                <a:solidFill>
                  <a:schemeClr val="bg1">
                    <a:lumMod val="50000"/>
                  </a:schemeClr>
                </a:solidFill>
                <a:latin typeface="+mj-lt"/>
              </a:rPr>
              <a:t> Georgia Environmental Finance Authority- Lead Distributor</a:t>
            </a:r>
          </a:p>
          <a:p>
            <a:pPr marL="342900" indent="-342900">
              <a:buFont typeface="Arial" panose="020B0604020202020204" pitchFamily="34" charset="0"/>
              <a:buChar char="•"/>
            </a:pPr>
            <a:r>
              <a:rPr lang="en-US" sz="2000" dirty="0">
                <a:solidFill>
                  <a:schemeClr val="bg1">
                    <a:lumMod val="50000"/>
                  </a:schemeClr>
                </a:solidFill>
                <a:latin typeface="+mj-lt"/>
              </a:rPr>
              <a:t>Funding has been provided directly to communities</a:t>
            </a:r>
          </a:p>
          <a:p>
            <a:pPr marL="342900" indent="-342900">
              <a:buFont typeface="Arial" panose="020B0604020202020204" pitchFamily="34" charset="0"/>
              <a:buChar char="•"/>
            </a:pPr>
            <a:r>
              <a:rPr lang="en-US" sz="2000" dirty="0">
                <a:solidFill>
                  <a:schemeClr val="bg1">
                    <a:lumMod val="50000"/>
                  </a:schemeClr>
                </a:solidFill>
                <a:latin typeface="+mj-lt"/>
              </a:rPr>
              <a:t>GEFA funding will focus on providing grants to communities who did not receive direct funding, however all localities are able to apply</a:t>
            </a:r>
          </a:p>
          <a:p>
            <a:pPr marL="342900" indent="-342900">
              <a:buFont typeface="Arial" panose="020B0604020202020204" pitchFamily="34" charset="0"/>
              <a:buChar char="•"/>
            </a:pPr>
            <a:r>
              <a:rPr lang="en-US" sz="2000" dirty="0">
                <a:solidFill>
                  <a:schemeClr val="bg1">
                    <a:lumMod val="50000"/>
                  </a:schemeClr>
                </a:solidFill>
                <a:latin typeface="+mj-lt"/>
              </a:rPr>
              <a:t>J40 requirement with 40% of funding allocated to disadvantaged communities</a:t>
            </a:r>
          </a:p>
          <a:p>
            <a:pPr marL="342900" indent="-342900">
              <a:buFont typeface="Arial" panose="020B0604020202020204" pitchFamily="34" charset="0"/>
              <a:buChar char="•"/>
            </a:pPr>
            <a:endParaRPr lang="en-US" sz="2000" dirty="0">
              <a:solidFill>
                <a:schemeClr val="bg1">
                  <a:lumMod val="50000"/>
                </a:schemeClr>
              </a:solidFill>
              <a:latin typeface="+mj-lt"/>
            </a:endParaRPr>
          </a:p>
          <a:p>
            <a:r>
              <a:rPr lang="en-US" sz="2000" b="1" dirty="0">
                <a:solidFill>
                  <a:schemeClr val="bg1">
                    <a:lumMod val="50000"/>
                  </a:schemeClr>
                </a:solidFill>
                <a:latin typeface="+mj-lt"/>
              </a:rPr>
              <a:t>State Allocation: $2,989,230</a:t>
            </a:r>
          </a:p>
          <a:p>
            <a:pPr marL="342900" indent="-342900">
              <a:buFont typeface="Arial" panose="020B0604020202020204" pitchFamily="34" charset="0"/>
              <a:buChar char="•"/>
            </a:pPr>
            <a:endParaRPr lang="en-US" sz="2000" dirty="0">
              <a:solidFill>
                <a:schemeClr val="bg1">
                  <a:lumMod val="50000"/>
                </a:schemeClr>
              </a:solidFill>
              <a:latin typeface="+mj-lt"/>
            </a:endParaRPr>
          </a:p>
        </p:txBody>
      </p:sp>
    </p:spTree>
    <p:extLst>
      <p:ext uri="{BB962C8B-B14F-4D97-AF65-F5344CB8AC3E}">
        <p14:creationId xmlns:p14="http://schemas.microsoft.com/office/powerpoint/2010/main" val="31036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219200"/>
            <a:ext cx="7239000" cy="5447645"/>
          </a:xfrm>
          <a:prstGeom prst="rect">
            <a:avLst/>
          </a:prstGeom>
          <a:noFill/>
        </p:spPr>
        <p:txBody>
          <a:bodyPr wrap="square" rtlCol="0">
            <a:spAutoFit/>
          </a:bodyPr>
          <a:lstStyle/>
          <a:p>
            <a:r>
              <a:rPr lang="en-US" sz="2000" b="1" dirty="0">
                <a:solidFill>
                  <a:schemeClr val="bg1">
                    <a:lumMod val="50000"/>
                  </a:schemeClr>
                </a:solidFill>
                <a:latin typeface="+mj-lt"/>
              </a:rPr>
              <a:t>Blueprint Options GEFA is offering to local communities:</a:t>
            </a:r>
          </a:p>
          <a:p>
            <a:endParaRPr lang="en-US" sz="2000" b="1" dirty="0">
              <a:solidFill>
                <a:schemeClr val="bg1">
                  <a:lumMod val="50000"/>
                </a:schemeClr>
              </a:solidFill>
              <a:latin typeface="+mj-lt"/>
            </a:endParaRPr>
          </a:p>
          <a:p>
            <a:r>
              <a:rPr lang="en-US" sz="2400" b="1" dirty="0">
                <a:solidFill>
                  <a:schemeClr val="bg1">
                    <a:lumMod val="50000"/>
                  </a:schemeClr>
                </a:solidFill>
                <a:latin typeface="+mj-lt"/>
              </a:rPr>
              <a:t>Blueprint 1. Energy Planning</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Creating a strategic and proactive long-term road map to guide community efforts and actions towards a defined energy vision. Plans identify energy goals, actions to meet goals, articulate energy consumption data, energy sources and consumers to ensure effective completion of strategies.</a:t>
            </a:r>
          </a:p>
          <a:p>
            <a:endParaRPr lang="en-US" sz="2000" b="1" dirty="0">
              <a:solidFill>
                <a:schemeClr val="bg1">
                  <a:lumMod val="50000"/>
                </a:schemeClr>
              </a:solidFill>
              <a:latin typeface="+mj-lt"/>
            </a:endParaRPr>
          </a:p>
          <a:p>
            <a:r>
              <a:rPr lang="en-US" sz="2000" b="1" u="sng" dirty="0">
                <a:solidFill>
                  <a:schemeClr val="bg1">
                    <a:lumMod val="50000"/>
                  </a:schemeClr>
                </a:solidFill>
                <a:latin typeface="+mj-lt"/>
              </a:rPr>
              <a:t>Who:</a:t>
            </a:r>
            <a:r>
              <a:rPr lang="en-US" sz="2000" b="1" dirty="0">
                <a:solidFill>
                  <a:schemeClr val="bg1">
                    <a:lumMod val="50000"/>
                  </a:schemeClr>
                </a:solidFill>
                <a:latin typeface="+mj-lt"/>
              </a:rPr>
              <a:t> </a:t>
            </a:r>
            <a:r>
              <a:rPr lang="en-US" sz="2000" dirty="0">
                <a:solidFill>
                  <a:schemeClr val="bg1">
                    <a:lumMod val="50000"/>
                  </a:schemeClr>
                </a:solidFill>
                <a:latin typeface="+mj-lt"/>
              </a:rPr>
              <a:t>Communities in early stages of energy planning or looking to refresh their strategies. </a:t>
            </a:r>
          </a:p>
          <a:p>
            <a:endParaRPr lang="en-US" sz="2000" b="1"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&lt;$50,000</a:t>
            </a:r>
          </a:p>
          <a:p>
            <a:endParaRPr lang="en-US" sz="2000" b="1" dirty="0">
              <a:solidFill>
                <a:schemeClr val="bg1">
                  <a:lumMod val="50000"/>
                </a:schemeClr>
              </a:solidFill>
              <a:latin typeface="+mj-lt"/>
            </a:endParaRP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40412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143000"/>
            <a:ext cx="7239000" cy="5201424"/>
          </a:xfrm>
          <a:prstGeom prst="rect">
            <a:avLst/>
          </a:prstGeom>
          <a:noFill/>
        </p:spPr>
        <p:txBody>
          <a:bodyPr wrap="square" rtlCol="0">
            <a:spAutoFit/>
          </a:bodyPr>
          <a:lstStyle/>
          <a:p>
            <a:r>
              <a:rPr lang="en-US" sz="2400" b="1" dirty="0">
                <a:solidFill>
                  <a:schemeClr val="bg1">
                    <a:lumMod val="50000"/>
                  </a:schemeClr>
                </a:solidFill>
                <a:latin typeface="+mj-lt"/>
              </a:rPr>
              <a:t>Blueprint 2A. Energy Efficiency- Energy Audits and Building Upgrades</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Conducting energy audits/ assessments helps identify energy saving opportunities, technical updates and financial information to aid in retrofit evaluations. Retrofitting existing buildings provides opportunities to improve energy performance, operational costs (heating, cooling, HVAC, lighting, building envelope), and occupant control/health.</a:t>
            </a:r>
          </a:p>
          <a:p>
            <a:r>
              <a:rPr lang="en-US" sz="2000" dirty="0">
                <a:solidFill>
                  <a:schemeClr val="bg1">
                    <a:lumMod val="50000"/>
                  </a:schemeClr>
                </a:solidFill>
                <a:latin typeface="+mj-lt"/>
              </a:rPr>
              <a:t> </a:t>
            </a:r>
          </a:p>
          <a:p>
            <a:r>
              <a:rPr lang="en-US" sz="2000" b="1" u="sng" dirty="0">
                <a:solidFill>
                  <a:schemeClr val="bg1">
                    <a:lumMod val="50000"/>
                  </a:schemeClr>
                </a:solidFill>
                <a:latin typeface="+mj-lt"/>
              </a:rPr>
              <a:t>Who: </a:t>
            </a:r>
            <a:r>
              <a:rPr lang="en-US" sz="2000" dirty="0">
                <a:solidFill>
                  <a:schemeClr val="bg1">
                    <a:lumMod val="50000"/>
                  </a:schemeClr>
                </a:solidFill>
                <a:latin typeface="+mj-lt"/>
              </a:rPr>
              <a:t>Governments with building-related energy goals such as tracking building operations and maintenance, reducing energy costs and capital improvements.  </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Varying</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167654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066800"/>
            <a:ext cx="7239000" cy="5201424"/>
          </a:xfrm>
          <a:prstGeom prst="rect">
            <a:avLst/>
          </a:prstGeom>
          <a:noFill/>
        </p:spPr>
        <p:txBody>
          <a:bodyPr wrap="square" rtlCol="0">
            <a:spAutoFit/>
          </a:bodyPr>
          <a:lstStyle/>
          <a:p>
            <a:r>
              <a:rPr lang="en-US" sz="2400" b="1" dirty="0">
                <a:solidFill>
                  <a:schemeClr val="bg1">
                    <a:lumMod val="50000"/>
                  </a:schemeClr>
                </a:solidFill>
                <a:latin typeface="+mj-lt"/>
              </a:rPr>
              <a:t>Blueprint 2B. Energy Efficiency and Electrification in Buildings- Energy Savings Performance Contracts</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ESPC is a contracting and financing method that enables public and private-sector entities to implement facility improvements with little or no upfront capital by leveraging a guaranteed multi-year stream of avoided utility and other costs. </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Who: </a:t>
            </a:r>
            <a:r>
              <a:rPr lang="en-US" sz="2000" dirty="0">
                <a:solidFill>
                  <a:schemeClr val="bg1">
                    <a:lumMod val="50000"/>
                  </a:schemeClr>
                </a:solidFill>
                <a:latin typeface="+mj-lt"/>
              </a:rPr>
              <a:t>Government organizations facing aging infrastructure, rising energy costs, and limited budgets. Including organizations such as cities, housing authorities and school districts seeking to lower energy bills and lingering maintenance costs</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&gt;$100,000</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298750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066800"/>
            <a:ext cx="7239000" cy="4832092"/>
          </a:xfrm>
          <a:prstGeom prst="rect">
            <a:avLst/>
          </a:prstGeom>
          <a:noFill/>
        </p:spPr>
        <p:txBody>
          <a:bodyPr wrap="square" rtlCol="0">
            <a:spAutoFit/>
          </a:bodyPr>
          <a:lstStyle/>
          <a:p>
            <a:r>
              <a:rPr lang="en-US" sz="2400" b="1" dirty="0">
                <a:solidFill>
                  <a:schemeClr val="bg1">
                    <a:lumMod val="50000"/>
                  </a:schemeClr>
                </a:solidFill>
                <a:latin typeface="+mj-lt"/>
              </a:rPr>
              <a:t>Blueprint 3B. Community Solar</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A varying size and customer type business model that facilities the creation of solar projects that allow multiple customers to “subscribe” to the project and receive a portion of the generated energy at set billings rates. This allows for lower energy burden, resilient grid infrastructure and investments towards communities (job creation, regional resilience, clean energy).</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Who: </a:t>
            </a:r>
            <a:r>
              <a:rPr lang="en-US" sz="2000" dirty="0">
                <a:solidFill>
                  <a:schemeClr val="bg1">
                    <a:lumMod val="50000"/>
                  </a:schemeClr>
                </a:solidFill>
                <a:latin typeface="+mj-lt"/>
              </a:rPr>
              <a:t>Most businesses and residents, including renters and homeowners who do not have access to solar ready property or the upfront capital. </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Varying</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356085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066800"/>
            <a:ext cx="7239000" cy="4216539"/>
          </a:xfrm>
          <a:prstGeom prst="rect">
            <a:avLst/>
          </a:prstGeom>
          <a:noFill/>
        </p:spPr>
        <p:txBody>
          <a:bodyPr wrap="square" rtlCol="0">
            <a:spAutoFit/>
          </a:bodyPr>
          <a:lstStyle/>
          <a:p>
            <a:r>
              <a:rPr lang="en-US" sz="2400" b="1" dirty="0">
                <a:solidFill>
                  <a:schemeClr val="bg1">
                    <a:lumMod val="50000"/>
                  </a:schemeClr>
                </a:solidFill>
                <a:latin typeface="+mj-lt"/>
              </a:rPr>
              <a:t>Blueprint 3B. Solarize Campaigns</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A local or regional coordinated campaign to encourage and support the community to “go solar” by installing solar energy systems. Customers receive  a collective discount, while lowering energy costs and creating a reliable grid.</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Who: </a:t>
            </a:r>
            <a:r>
              <a:rPr lang="en-US" sz="2000" dirty="0">
                <a:solidFill>
                  <a:schemeClr val="bg1">
                    <a:lumMod val="50000"/>
                  </a:schemeClr>
                </a:solidFill>
                <a:latin typeface="+mj-lt"/>
              </a:rPr>
              <a:t>All communities, however the campaigns are usually run by a municipality in partnership with a local nonprofit organization </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Varying</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567633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18415FD5-5A62-42B0-A36A-3324020B72FD}"/>
              </a:ext>
            </a:extLst>
          </p:cNvPr>
          <p:cNvSpPr>
            <a:spLocks noChangeArrowheads="1"/>
          </p:cNvSpPr>
          <p:nvPr/>
        </p:nvSpPr>
        <p:spPr bwMode="auto">
          <a:xfrm>
            <a:off x="-14681" y="162747"/>
            <a:ext cx="9144000" cy="6858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30615" tIns="65308" rIns="130615" bIns="65308">
            <a:spAutoFit/>
          </a:bodyPr>
          <a:lstStyle/>
          <a:p>
            <a:pPr algn="ctr"/>
            <a:r>
              <a:rPr lang="en-US" sz="3600" dirty="0">
                <a:solidFill>
                  <a:srgbClr val="001C40"/>
                </a:solidFill>
                <a:latin typeface="Arial Narrow" charset="0"/>
                <a:ea typeface="Arial Narrow" charset="0"/>
                <a:cs typeface="Arial Narrow" charset="0"/>
              </a:rPr>
              <a:t>Blueprint Overview</a:t>
            </a:r>
          </a:p>
        </p:txBody>
      </p:sp>
      <p:sp>
        <p:nvSpPr>
          <p:cNvPr id="3" name="TextBox 2">
            <a:extLst>
              <a:ext uri="{FF2B5EF4-FFF2-40B4-BE49-F238E27FC236}">
                <a16:creationId xmlns:a16="http://schemas.microsoft.com/office/drawing/2014/main" id="{1B0C2B74-8856-4FEC-A5ED-9D439659315D}"/>
              </a:ext>
            </a:extLst>
          </p:cNvPr>
          <p:cNvSpPr txBox="1"/>
          <p:nvPr/>
        </p:nvSpPr>
        <p:spPr>
          <a:xfrm>
            <a:off x="381000" y="1066800"/>
            <a:ext cx="7239000" cy="3908762"/>
          </a:xfrm>
          <a:prstGeom prst="rect">
            <a:avLst/>
          </a:prstGeom>
          <a:noFill/>
        </p:spPr>
        <p:txBody>
          <a:bodyPr wrap="square" rtlCol="0">
            <a:spAutoFit/>
          </a:bodyPr>
          <a:lstStyle/>
          <a:p>
            <a:r>
              <a:rPr lang="en-US" sz="2400" b="1" dirty="0">
                <a:solidFill>
                  <a:schemeClr val="bg1">
                    <a:lumMod val="50000"/>
                  </a:schemeClr>
                </a:solidFill>
                <a:latin typeface="+mj-lt"/>
              </a:rPr>
              <a:t>Blueprint 4A. Electric Vehicles and Fleet Transition</a:t>
            </a:r>
          </a:p>
          <a:p>
            <a:endParaRPr lang="en-US" sz="2400" b="1" dirty="0">
              <a:solidFill>
                <a:schemeClr val="bg1">
                  <a:lumMod val="50000"/>
                </a:schemeClr>
              </a:solidFill>
              <a:latin typeface="+mj-lt"/>
            </a:endParaRPr>
          </a:p>
          <a:p>
            <a:r>
              <a:rPr lang="en-US" sz="2000" b="1" u="sng" dirty="0">
                <a:solidFill>
                  <a:schemeClr val="bg1">
                    <a:lumMod val="50000"/>
                  </a:schemeClr>
                </a:solidFill>
                <a:latin typeface="+mj-lt"/>
              </a:rPr>
              <a:t>Summary</a:t>
            </a:r>
            <a:r>
              <a:rPr lang="en-US" sz="2000" b="1" dirty="0">
                <a:solidFill>
                  <a:schemeClr val="bg1">
                    <a:lumMod val="50000"/>
                  </a:schemeClr>
                </a:solidFill>
                <a:latin typeface="+mj-lt"/>
              </a:rPr>
              <a:t>: </a:t>
            </a:r>
            <a:r>
              <a:rPr lang="en-US" sz="2000" dirty="0">
                <a:solidFill>
                  <a:schemeClr val="bg1">
                    <a:lumMod val="50000"/>
                  </a:schemeClr>
                </a:solidFill>
                <a:latin typeface="+mj-lt"/>
              </a:rPr>
              <a:t>The planning and purchasing of electric vehicles for government fleets, as well as the associated charging infrastructure and site upgrades.</a:t>
            </a:r>
          </a:p>
          <a:p>
            <a:r>
              <a:rPr lang="en-US" sz="2000" dirty="0">
                <a:solidFill>
                  <a:schemeClr val="bg1">
                    <a:lumMod val="50000"/>
                  </a:schemeClr>
                </a:solidFill>
                <a:latin typeface="+mj-lt"/>
              </a:rPr>
              <a:t> </a:t>
            </a:r>
          </a:p>
          <a:p>
            <a:r>
              <a:rPr lang="en-US" sz="2000" b="1" u="sng" dirty="0">
                <a:solidFill>
                  <a:schemeClr val="bg1">
                    <a:lumMod val="50000"/>
                  </a:schemeClr>
                </a:solidFill>
                <a:latin typeface="+mj-lt"/>
              </a:rPr>
              <a:t>Who: </a:t>
            </a:r>
            <a:r>
              <a:rPr lang="en-US" sz="2000" dirty="0">
                <a:solidFill>
                  <a:schemeClr val="bg1">
                    <a:lumMod val="50000"/>
                  </a:schemeClr>
                </a:solidFill>
                <a:latin typeface="+mj-lt"/>
              </a:rPr>
              <a:t>Governments seeking to stimulate the EV market and infrastructure within their jurisdictions and/or governments with aging fleets or scheduled replacements.</a:t>
            </a:r>
          </a:p>
          <a:p>
            <a:endParaRPr lang="en-US" sz="2000" dirty="0">
              <a:solidFill>
                <a:schemeClr val="bg1">
                  <a:lumMod val="50000"/>
                </a:schemeClr>
              </a:solidFill>
              <a:latin typeface="+mj-lt"/>
            </a:endParaRPr>
          </a:p>
          <a:p>
            <a:r>
              <a:rPr lang="en-US" sz="2000" b="1" u="sng" dirty="0">
                <a:solidFill>
                  <a:schemeClr val="bg1">
                    <a:lumMod val="50000"/>
                  </a:schemeClr>
                </a:solidFill>
                <a:latin typeface="+mj-lt"/>
              </a:rPr>
              <a:t>Potential Activity Cost: </a:t>
            </a:r>
            <a:r>
              <a:rPr lang="en-US" sz="2000" dirty="0">
                <a:solidFill>
                  <a:schemeClr val="bg1">
                    <a:lumMod val="50000"/>
                  </a:schemeClr>
                </a:solidFill>
                <a:latin typeface="+mj-lt"/>
              </a:rPr>
              <a:t>Varying</a:t>
            </a:r>
          </a:p>
          <a:p>
            <a:endParaRPr lang="en-US" sz="2000" b="1" dirty="0">
              <a:solidFill>
                <a:schemeClr val="bg1">
                  <a:lumMod val="50000"/>
                </a:schemeClr>
              </a:solidFill>
              <a:latin typeface="+mj-lt"/>
            </a:endParaRPr>
          </a:p>
          <a:p>
            <a:r>
              <a:rPr lang="en-US" sz="2000" dirty="0">
                <a:solidFill>
                  <a:schemeClr val="bg1">
                    <a:lumMod val="50000"/>
                  </a:schemeClr>
                </a:solidFill>
                <a:latin typeface="+mj-lt"/>
              </a:rPr>
              <a:t>	</a:t>
            </a:r>
          </a:p>
        </p:txBody>
      </p:sp>
    </p:spTree>
    <p:extLst>
      <p:ext uri="{BB962C8B-B14F-4D97-AF65-F5344CB8AC3E}">
        <p14:creationId xmlns:p14="http://schemas.microsoft.com/office/powerpoint/2010/main" val="3511288901"/>
      </p:ext>
    </p:extLst>
  </p:cSld>
  <p:clrMapOvr>
    <a:masterClrMapping/>
  </p:clrMapOvr>
</p:sld>
</file>

<file path=ppt/theme/theme1.xml><?xml version="1.0" encoding="utf-8"?>
<a:theme xmlns:a="http://schemas.openxmlformats.org/drawingml/2006/main" name="Office Theme">
  <a:themeElements>
    <a:clrScheme name="GEFA">
      <a:dk1>
        <a:srgbClr val="1C3664"/>
      </a:dk1>
      <a:lt1>
        <a:srgbClr val="5D8658"/>
      </a:lt1>
      <a:dk2>
        <a:srgbClr val="FFFFFF"/>
      </a:dk2>
      <a:lt2>
        <a:srgbClr val="3B6E8F"/>
      </a:lt2>
      <a:accent1>
        <a:srgbClr val="A2B69A"/>
      </a:accent1>
      <a:accent2>
        <a:srgbClr val="CFB539"/>
      </a:accent2>
      <a:accent3>
        <a:srgbClr val="B15C12"/>
      </a:accent3>
      <a:accent4>
        <a:srgbClr val="8B0E04"/>
      </a:accent4>
      <a:accent5>
        <a:srgbClr val="80561B"/>
      </a:accent5>
      <a:accent6>
        <a:srgbClr val="BABCBE"/>
      </a:accent6>
      <a:hlink>
        <a:srgbClr val="0000FF"/>
      </a:hlink>
      <a:folHlink>
        <a:srgbClr val="0000FF"/>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EFA-StandardPPT-Template-Final.potx" id="{8F0F8C23-ABE1-48A8-9787-82FDB4B7B4FD}" vid="{D8E7B2BB-D02B-4434-9332-CB476A3B719A}"/>
    </a:ext>
  </a:extLst>
</a:theme>
</file>

<file path=ppt/theme/theme2.xml><?xml version="1.0" encoding="utf-8"?>
<a:theme xmlns:a="http://schemas.openxmlformats.org/drawingml/2006/main" name="2_Office Theme">
  <a:themeElements>
    <a:clrScheme name="GEFA">
      <a:dk1>
        <a:srgbClr val="1C3664"/>
      </a:dk1>
      <a:lt1>
        <a:srgbClr val="5D8658"/>
      </a:lt1>
      <a:dk2>
        <a:srgbClr val="FFFFFF"/>
      </a:dk2>
      <a:lt2>
        <a:srgbClr val="3B6E8F"/>
      </a:lt2>
      <a:accent1>
        <a:srgbClr val="A2B69A"/>
      </a:accent1>
      <a:accent2>
        <a:srgbClr val="CFB539"/>
      </a:accent2>
      <a:accent3>
        <a:srgbClr val="B15C12"/>
      </a:accent3>
      <a:accent4>
        <a:srgbClr val="8B0E04"/>
      </a:accent4>
      <a:accent5>
        <a:srgbClr val="80561B"/>
      </a:accent5>
      <a:accent6>
        <a:srgbClr val="BABCBE"/>
      </a:accent6>
      <a:hlink>
        <a:srgbClr val="0000FF"/>
      </a:hlink>
      <a:folHlink>
        <a:srgbClr val="0000FF"/>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EFA-StandardPPT-Template-Final.potx" id="{8F0F8C23-ABE1-48A8-9787-82FDB4B7B4FD}" vid="{2A96BCC7-EB2B-49FD-A514-9306AC711349}"/>
    </a:ext>
  </a:extLst>
</a:theme>
</file>

<file path=ppt/theme/theme3.xml><?xml version="1.0" encoding="utf-8"?>
<a:theme xmlns:a="http://schemas.openxmlformats.org/drawingml/2006/main" name="3_Office Theme">
  <a:themeElements>
    <a:clrScheme name="GEFA">
      <a:dk1>
        <a:srgbClr val="1C3664"/>
      </a:dk1>
      <a:lt1>
        <a:srgbClr val="5D8658"/>
      </a:lt1>
      <a:dk2>
        <a:srgbClr val="FFFFFF"/>
      </a:dk2>
      <a:lt2>
        <a:srgbClr val="3B6E8F"/>
      </a:lt2>
      <a:accent1>
        <a:srgbClr val="A2B69A"/>
      </a:accent1>
      <a:accent2>
        <a:srgbClr val="CFB539"/>
      </a:accent2>
      <a:accent3>
        <a:srgbClr val="B15C12"/>
      </a:accent3>
      <a:accent4>
        <a:srgbClr val="8B0E04"/>
      </a:accent4>
      <a:accent5>
        <a:srgbClr val="80561B"/>
      </a:accent5>
      <a:accent6>
        <a:srgbClr val="BABCBE"/>
      </a:accent6>
      <a:hlink>
        <a:srgbClr val="0000FF"/>
      </a:hlink>
      <a:folHlink>
        <a:srgbClr val="0000FF"/>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EFA-StandardPPT-Template-Final.potx" id="{8F0F8C23-ABE1-48A8-9787-82FDB4B7B4FD}" vid="{E78AFC21-F5AD-4DBF-B09D-1987F71F9FA6}"/>
    </a:ext>
  </a:extLst>
</a:theme>
</file>

<file path=ppt/theme/theme4.xml><?xml version="1.0" encoding="utf-8"?>
<a:theme xmlns:a="http://schemas.openxmlformats.org/drawingml/2006/main" name="1_Office Theme">
  <a:themeElements>
    <a:clrScheme name="GEFA">
      <a:dk1>
        <a:srgbClr val="1C3664"/>
      </a:dk1>
      <a:lt1>
        <a:srgbClr val="5D8658"/>
      </a:lt1>
      <a:dk2>
        <a:srgbClr val="FFFFFF"/>
      </a:dk2>
      <a:lt2>
        <a:srgbClr val="3B6E8F"/>
      </a:lt2>
      <a:accent1>
        <a:srgbClr val="A2B69A"/>
      </a:accent1>
      <a:accent2>
        <a:srgbClr val="CFB539"/>
      </a:accent2>
      <a:accent3>
        <a:srgbClr val="B15C12"/>
      </a:accent3>
      <a:accent4>
        <a:srgbClr val="8B0E04"/>
      </a:accent4>
      <a:accent5>
        <a:srgbClr val="80561B"/>
      </a:accent5>
      <a:accent6>
        <a:srgbClr val="BABCBE"/>
      </a:accent6>
      <a:hlink>
        <a:srgbClr val="0000FF"/>
      </a:hlink>
      <a:folHlink>
        <a:srgbClr val="0000FF"/>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F0AAF960-9532-49D2-B9EA-C62510BAEDF2}" vid="{B687DB4D-797F-43BF-BC28-ED50E783701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GEFA-StandardPPT-Template-Final</Template>
  <TotalTime>10652</TotalTime>
  <Words>792</Words>
  <Application>Microsoft Office PowerPoint</Application>
  <PresentationFormat>On-screen Show (4:3)</PresentationFormat>
  <Paragraphs>110</Paragraphs>
  <Slides>12</Slides>
  <Notes>10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12</vt:i4>
      </vt:variant>
    </vt:vector>
  </HeadingPairs>
  <TitlesOfParts>
    <vt:vector size="19" baseType="lpstr">
      <vt:lpstr>Arial</vt:lpstr>
      <vt:lpstr>Arial Narrow</vt:lpstr>
      <vt:lpstr>Calibri</vt:lpstr>
      <vt:lpstr>Office Theme</vt:lpstr>
      <vt:lpstr>2_Office Theme</vt:lpstr>
      <vt:lpstr>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Kristofor Anderson</dc:creator>
  <cp:lastModifiedBy>Leah Lord</cp:lastModifiedBy>
  <cp:revision>55</cp:revision>
  <cp:lastPrinted>2019-11-21T16:28:53Z</cp:lastPrinted>
  <dcterms:created xsi:type="dcterms:W3CDTF">2019-03-19T19:29:44Z</dcterms:created>
  <dcterms:modified xsi:type="dcterms:W3CDTF">2023-10-10T15:22:01Z</dcterms:modified>
</cp:coreProperties>
</file>