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60" r:id="rId6"/>
    <p:sldMasterId id="2147483700" r:id="rId7"/>
  </p:sldMasterIdLst>
  <p:notesMasterIdLst>
    <p:notesMasterId r:id="rId20"/>
  </p:notesMasterIdLst>
  <p:sldIdLst>
    <p:sldId id="256" r:id="rId8"/>
    <p:sldId id="502" r:id="rId9"/>
    <p:sldId id="263" r:id="rId10"/>
    <p:sldId id="260" r:id="rId11"/>
    <p:sldId id="590" r:id="rId12"/>
    <p:sldId id="595" r:id="rId13"/>
    <p:sldId id="594" r:id="rId14"/>
    <p:sldId id="591" r:id="rId15"/>
    <p:sldId id="265" r:id="rId16"/>
    <p:sldId id="589" r:id="rId17"/>
    <p:sldId id="592" r:id="rId18"/>
    <p:sldId id="262" r:id="rId19"/>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itchFamily="34" charset="-128"/>
        <a:cs typeface="ＭＳ Ｐゴシック" pitchFamily="34" charset="-128"/>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itchFamily="34" charset="-128"/>
        <a:cs typeface="ＭＳ Ｐゴシック" pitchFamily="34" charset="-128"/>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itchFamily="34" charset="-128"/>
        <a:cs typeface="ＭＳ Ｐゴシック" pitchFamily="34" charset="-128"/>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itchFamily="34" charset="-128"/>
        <a:cs typeface="ＭＳ Ｐゴシック" pitchFamily="34" charset="-128"/>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itchFamily="34" charset="-128"/>
        <a:cs typeface="ＭＳ Ｐゴシック" pitchFamily="34" charset="-128"/>
      </a:defRPr>
    </a:lvl5pPr>
    <a:lvl6pPr marL="2286000" algn="l" defTabSz="914400" rtl="0" eaLnBrk="1" latinLnBrk="0" hangingPunct="1">
      <a:defRPr kern="1200">
        <a:solidFill>
          <a:schemeClr val="tx1"/>
        </a:solidFill>
        <a:latin typeface="Arial" panose="020B0604020202020204" pitchFamily="34" charset="0"/>
        <a:ea typeface="ＭＳ Ｐゴシック" pitchFamily="34" charset="-128"/>
        <a:cs typeface="ＭＳ Ｐゴシック" pitchFamily="34" charset="-128"/>
      </a:defRPr>
    </a:lvl6pPr>
    <a:lvl7pPr marL="2743200" algn="l" defTabSz="914400" rtl="0" eaLnBrk="1" latinLnBrk="0" hangingPunct="1">
      <a:defRPr kern="1200">
        <a:solidFill>
          <a:schemeClr val="tx1"/>
        </a:solidFill>
        <a:latin typeface="Arial" panose="020B0604020202020204" pitchFamily="34" charset="0"/>
        <a:ea typeface="ＭＳ Ｐゴシック" pitchFamily="34" charset="-128"/>
        <a:cs typeface="ＭＳ Ｐゴシック" pitchFamily="34" charset="-128"/>
      </a:defRPr>
    </a:lvl7pPr>
    <a:lvl8pPr marL="3200400" algn="l" defTabSz="914400" rtl="0" eaLnBrk="1" latinLnBrk="0" hangingPunct="1">
      <a:defRPr kern="1200">
        <a:solidFill>
          <a:schemeClr val="tx1"/>
        </a:solidFill>
        <a:latin typeface="Arial" panose="020B0604020202020204" pitchFamily="34" charset="0"/>
        <a:ea typeface="ＭＳ Ｐゴシック" pitchFamily="34" charset="-128"/>
        <a:cs typeface="ＭＳ Ｐゴシック" pitchFamily="34" charset="-128"/>
      </a:defRPr>
    </a:lvl8pPr>
    <a:lvl9pPr marL="3657600" algn="l" defTabSz="914400" rtl="0" eaLnBrk="1" latinLnBrk="0" hangingPunct="1">
      <a:defRPr kern="1200">
        <a:solidFill>
          <a:schemeClr val="tx1"/>
        </a:solidFill>
        <a:latin typeface="Arial" panose="020B0604020202020204" pitchFamily="34" charset="0"/>
        <a:ea typeface="ＭＳ Ｐゴシック" pitchFamily="34" charset="-128"/>
        <a:cs typeface="ＭＳ Ｐゴシック" pitchFamily="34" charset="-128"/>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40"/>
    <a:srgbClr val="0A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28" autoAdjust="0"/>
    <p:restoredTop sz="94660"/>
  </p:normalViewPr>
  <p:slideViewPr>
    <p:cSldViewPr>
      <p:cViewPr varScale="1">
        <p:scale>
          <a:sx n="111" d="100"/>
          <a:sy n="111" d="100"/>
        </p:scale>
        <p:origin x="2088" y="96"/>
      </p:cViewPr>
      <p:guideLst/>
    </p:cSldViewPr>
  </p:slideViewPr>
  <p:notesTextViewPr>
    <p:cViewPr>
      <p:scale>
        <a:sx n="1" d="1"/>
        <a:sy n="1" d="1"/>
      </p:scale>
      <p:origin x="0" y="0"/>
    </p:cViewPr>
  </p:notesTextViewPr>
  <p:notesViewPr>
    <p:cSldViewPr>
      <p:cViewPr>
        <p:scale>
          <a:sx n="75" d="100"/>
          <a:sy n="75" d="100"/>
        </p:scale>
        <p:origin x="2028"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a:latin typeface="+mn-lt"/>
                <a:ea typeface="+mn-ea"/>
                <a:cs typeface="+mn-cs"/>
              </a:defRPr>
            </a:lvl1pPr>
          </a:lstStyle>
          <a:p>
            <a:pPr>
              <a:defRPr/>
            </a:pPr>
            <a:fld id="{671814E0-8FF8-47B5-9BC2-CD30C620E8F8}" type="datetimeFigureOut">
              <a:rPr lang="en-US"/>
              <a:pPr>
                <a:defRPr/>
              </a:pPr>
              <a:t>10/10/2023</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a:lnSpc>
                <a:spcPct val="107000"/>
              </a:lnSpc>
              <a:spcBef>
                <a:spcPts val="0"/>
              </a:spcBef>
              <a:spcAft>
                <a:spcPts val="809"/>
              </a:spcAft>
            </a:pPr>
            <a:endParaRPr lang="en-US" dirty="0">
              <a:latin typeface="Calibri" panose="020F0502020204030204" pitchFamily="34" charset="0"/>
              <a:cs typeface="Times New Roman" panose="02020603050405020304" pitchFamily="18" charset="0"/>
            </a:endParaRPr>
          </a:p>
          <a:p>
            <a:pPr>
              <a:lnSpc>
                <a:spcPct val="107000"/>
              </a:lnSpc>
              <a:spcBef>
                <a:spcPts val="0"/>
              </a:spcBef>
              <a:spcAft>
                <a:spcPts val="809"/>
              </a:spcAft>
            </a:pPr>
            <a:r>
              <a:rPr lang="en-US" dirty="0">
                <a:latin typeface="Calibri" panose="020F0502020204030204" pitchFamily="34" charset="0"/>
                <a:cs typeface="Times New Roman" panose="02020603050405020304" pitchFamily="18" charset="0"/>
              </a:rPr>
              <a:t>-Under the lead and copper rule revisions all water systems must have initial inventories by October 2024. While inventories do not need to be complete before LSL replacement begins, EPA is strongly encouraging states to devote funding to help local water systems develop LSL inventories and undertake replacement planning. Any project funded under this appropriation must replace the entire LSL, not just a portion, unless a portion has already been replaced. This includes both public and private LSLs.</a:t>
            </a:r>
          </a:p>
          <a:p>
            <a:pPr>
              <a:lnSpc>
                <a:spcPct val="107000"/>
              </a:lnSpc>
              <a:spcBef>
                <a:spcPts val="0"/>
              </a:spcBef>
              <a:spcAft>
                <a:spcPts val="809"/>
              </a:spcAft>
            </a:pPr>
            <a:r>
              <a:rPr lang="en-US" dirty="0">
                <a:latin typeface="Calibri" panose="020F0502020204030204" pitchFamily="34" charset="0"/>
                <a:cs typeface="Times New Roman" panose="02020603050405020304" pitchFamily="18" charset="0"/>
              </a:rPr>
              <a:t>-Support resilience: Foster resilience to all threats and hazards, support climate adaptation, and drive towards energy efficient and climate smart water systems. </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wrap="square" lIns="92492" tIns="46246" rIns="92492" bIns="46246" numCol="1" anchor="b" anchorCtr="0" compatLnSpc="1">
            <a:prstTxWarp prst="textNoShape">
              <a:avLst/>
            </a:prstTxWarp>
          </a:bodyPr>
          <a:lstStyle>
            <a:lvl1pPr algn="r">
              <a:defRPr sz="1200">
                <a:latin typeface="Calibri" panose="020F0502020204030204" pitchFamily="34" charset="0"/>
              </a:defRPr>
            </a:lvl1pPr>
          </a:lstStyle>
          <a:p>
            <a:fld id="{BC8C657E-6F37-4BD6-AE8E-202D8B0F507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lnSpc>
        <a:spcPct val="107000"/>
      </a:lnSpc>
      <a:spcBef>
        <a:spcPts val="0"/>
      </a:spcBef>
      <a:spcAft>
        <a:spcPts val="818"/>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34" charset="-128"/>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34" charset="-128"/>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34" charset="-128"/>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cs typeface="ＭＳ Ｐゴシック" pitchFamily="34" charset="-128"/>
            </a:endParaRPr>
          </a:p>
        </p:txBody>
      </p:sp>
      <p:sp>
        <p:nvSpPr>
          <p:cNvPr id="11267"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ＭＳ Ｐゴシック" pitchFamily="34" charset="-128"/>
                <a:cs typeface="ＭＳ Ｐゴシック" pitchFamily="34" charset="-128"/>
              </a:defRPr>
            </a:lvl1pPr>
            <a:lvl2pPr marL="751494" indent="-289036" eaLnBrk="0" hangingPunct="0">
              <a:defRPr>
                <a:solidFill>
                  <a:schemeClr val="tx1"/>
                </a:solidFill>
                <a:latin typeface="Arial" panose="020B0604020202020204" pitchFamily="34" charset="0"/>
                <a:ea typeface="ＭＳ Ｐゴシック" pitchFamily="34" charset="-128"/>
                <a:cs typeface="ＭＳ Ｐゴシック" pitchFamily="34" charset="-128"/>
              </a:defRPr>
            </a:lvl2pPr>
            <a:lvl3pPr marL="1156145" indent="-231229" eaLnBrk="0" hangingPunct="0">
              <a:defRPr>
                <a:solidFill>
                  <a:schemeClr val="tx1"/>
                </a:solidFill>
                <a:latin typeface="Arial" panose="020B0604020202020204" pitchFamily="34" charset="0"/>
                <a:ea typeface="ＭＳ Ｐゴシック" pitchFamily="34" charset="-128"/>
                <a:cs typeface="ＭＳ Ｐゴシック" pitchFamily="34" charset="-128"/>
              </a:defRPr>
            </a:lvl3pPr>
            <a:lvl4pPr marL="1618602" indent="-231229" eaLnBrk="0" hangingPunct="0">
              <a:defRPr>
                <a:solidFill>
                  <a:schemeClr val="tx1"/>
                </a:solidFill>
                <a:latin typeface="Arial" panose="020B0604020202020204" pitchFamily="34" charset="0"/>
                <a:ea typeface="ＭＳ Ｐゴシック" pitchFamily="34" charset="-128"/>
                <a:cs typeface="ＭＳ Ｐゴシック" pitchFamily="34" charset="-128"/>
              </a:defRPr>
            </a:lvl4pPr>
            <a:lvl5pPr marL="2081060" indent="-231229" eaLnBrk="0" hangingPunct="0">
              <a:defRPr>
                <a:solidFill>
                  <a:schemeClr val="tx1"/>
                </a:solidFill>
                <a:latin typeface="Arial" panose="020B0604020202020204" pitchFamily="34" charset="0"/>
                <a:ea typeface="ＭＳ Ｐゴシック" pitchFamily="34" charset="-128"/>
                <a:cs typeface="ＭＳ Ｐゴシック" pitchFamily="34" charset="-128"/>
              </a:defRPr>
            </a:lvl5pPr>
            <a:lvl6pPr marL="2543518" indent="-231229" eaLnBrk="0" fontAlgn="base" hangingPunct="0">
              <a:spcBef>
                <a:spcPct val="0"/>
              </a:spcBef>
              <a:spcAft>
                <a:spcPct val="0"/>
              </a:spcAft>
              <a:defRPr>
                <a:solidFill>
                  <a:schemeClr val="tx1"/>
                </a:solidFill>
                <a:latin typeface="Arial" panose="020B0604020202020204" pitchFamily="34" charset="0"/>
                <a:ea typeface="ＭＳ Ｐゴシック" pitchFamily="34" charset="-128"/>
                <a:cs typeface="ＭＳ Ｐゴシック" pitchFamily="34" charset="-128"/>
              </a:defRPr>
            </a:lvl6pPr>
            <a:lvl7pPr marL="3005976" indent="-231229" eaLnBrk="0" fontAlgn="base" hangingPunct="0">
              <a:spcBef>
                <a:spcPct val="0"/>
              </a:spcBef>
              <a:spcAft>
                <a:spcPct val="0"/>
              </a:spcAft>
              <a:defRPr>
                <a:solidFill>
                  <a:schemeClr val="tx1"/>
                </a:solidFill>
                <a:latin typeface="Arial" panose="020B0604020202020204" pitchFamily="34" charset="0"/>
                <a:ea typeface="ＭＳ Ｐゴシック" pitchFamily="34" charset="-128"/>
                <a:cs typeface="ＭＳ Ｐゴシック" pitchFamily="34" charset="-128"/>
              </a:defRPr>
            </a:lvl7pPr>
            <a:lvl8pPr marL="3468434" indent="-231229" eaLnBrk="0" fontAlgn="base" hangingPunct="0">
              <a:spcBef>
                <a:spcPct val="0"/>
              </a:spcBef>
              <a:spcAft>
                <a:spcPct val="0"/>
              </a:spcAft>
              <a:defRPr>
                <a:solidFill>
                  <a:schemeClr val="tx1"/>
                </a:solidFill>
                <a:latin typeface="Arial" panose="020B0604020202020204" pitchFamily="34" charset="0"/>
                <a:ea typeface="ＭＳ Ｐゴシック" pitchFamily="34" charset="-128"/>
                <a:cs typeface="ＭＳ Ｐゴシック" pitchFamily="34" charset="-128"/>
              </a:defRPr>
            </a:lvl8pPr>
            <a:lvl9pPr marL="3930891" indent="-231229" eaLnBrk="0" fontAlgn="base" hangingPunct="0">
              <a:spcBef>
                <a:spcPct val="0"/>
              </a:spcBef>
              <a:spcAft>
                <a:spcPct val="0"/>
              </a:spcAft>
              <a:defRPr>
                <a:solidFill>
                  <a:schemeClr val="tx1"/>
                </a:solidFill>
                <a:latin typeface="Arial" panose="020B0604020202020204" pitchFamily="34" charset="0"/>
                <a:ea typeface="ＭＳ Ｐゴシック" pitchFamily="34" charset="-128"/>
                <a:cs typeface="ＭＳ Ｐゴシック" pitchFamily="34" charset="-128"/>
              </a:defRPr>
            </a:lvl9pPr>
          </a:lstStyle>
          <a:p>
            <a:pPr eaLnBrk="1" hangingPunct="1"/>
            <a:fld id="{4AE0B1EB-61AB-4767-A024-130348B397B5}"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65662" cy="3498850"/>
          </a:xfrm>
        </p:spPr>
      </p:sp>
      <p:sp>
        <p:nvSpPr>
          <p:cNvPr id="3" name="Notes Placeholder 2"/>
          <p:cNvSpPr>
            <a:spLocks noGrp="1"/>
          </p:cNvSpPr>
          <p:nvPr>
            <p:ph type="body" idx="1"/>
          </p:nvPr>
        </p:nvSpPr>
        <p:spPr/>
        <p:txBody>
          <a:bodyPr>
            <a:normAutofit/>
          </a:bodyPr>
          <a:lstStyle/>
          <a:p>
            <a:pPr eaLnBrk="1" fontAlgn="t" hangingPunct="1">
              <a:spcAft>
                <a:spcPts val="0"/>
              </a:spcAft>
            </a:pPr>
            <a:endParaRPr lang="en-US" sz="1600" dirty="0"/>
          </a:p>
          <a:p>
            <a:pPr defTabSz="924916">
              <a:lnSpc>
                <a:spcPct val="100000"/>
              </a:lnSpc>
              <a:spcBef>
                <a:spcPct val="30000"/>
              </a:spcBef>
              <a:spcAft>
                <a:spcPct val="0"/>
              </a:spcAft>
              <a:defRPr/>
            </a:pPr>
            <a:endParaRPr lang="en-US" sz="1400" dirty="0">
              <a:solidFill>
                <a:srgbClr val="0A863D"/>
              </a:solidFill>
            </a:endParaRPr>
          </a:p>
          <a:p>
            <a:endParaRPr lang="en-US" dirty="0"/>
          </a:p>
        </p:txBody>
      </p:sp>
      <p:sp>
        <p:nvSpPr>
          <p:cNvPr id="4" name="Slide Number Placeholder 3"/>
          <p:cNvSpPr>
            <a:spLocks noGrp="1"/>
          </p:cNvSpPr>
          <p:nvPr>
            <p:ph type="sldNum" sz="quarter" idx="5"/>
          </p:nvPr>
        </p:nvSpPr>
        <p:spPr/>
        <p:txBody>
          <a:bodyPr/>
          <a:lstStyle/>
          <a:p>
            <a:pPr defTabSz="924916">
              <a:defRPr/>
            </a:pPr>
            <a:fld id="{BC8C657E-6F37-4BD6-AE8E-202D8B0F5072}" type="slidenum">
              <a:rPr lang="en-US" altLang="en-US">
                <a:solidFill>
                  <a:prstClr val="black"/>
                </a:solidFill>
              </a:rPr>
              <a:pPr defTabSz="924916">
                <a:defRPr/>
              </a:pPr>
              <a:t>10</a:t>
            </a:fld>
            <a:endParaRPr lang="en-US" altLang="en-US">
              <a:solidFill>
                <a:prstClr val="black"/>
              </a:solidFill>
            </a:endParaRPr>
          </a:p>
        </p:txBody>
      </p:sp>
    </p:spTree>
    <p:extLst>
      <p:ext uri="{BB962C8B-B14F-4D97-AF65-F5344CB8AC3E}">
        <p14:creationId xmlns:p14="http://schemas.microsoft.com/office/powerpoint/2010/main" val="3924694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C657E-6F37-4BD6-AE8E-202D8B0F5072}" type="slidenum">
              <a:rPr lang="en-US" altLang="en-US" smtClean="0"/>
              <a:pPr/>
              <a:t>11</a:t>
            </a:fld>
            <a:endParaRPr lang="en-US" altLang="en-US"/>
          </a:p>
        </p:txBody>
      </p:sp>
    </p:spTree>
    <p:extLst>
      <p:ext uri="{BB962C8B-B14F-4D97-AF65-F5344CB8AC3E}">
        <p14:creationId xmlns:p14="http://schemas.microsoft.com/office/powerpoint/2010/main" val="1163681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C657E-6F37-4BD6-AE8E-202D8B0F5072}" type="slidenum">
              <a:rPr lang="en-US" altLang="en-US" smtClean="0"/>
              <a:pPr/>
              <a:t>12</a:t>
            </a:fld>
            <a:endParaRPr lang="en-US" altLang="en-US"/>
          </a:p>
        </p:txBody>
      </p:sp>
    </p:spTree>
    <p:extLst>
      <p:ext uri="{BB962C8B-B14F-4D97-AF65-F5344CB8AC3E}">
        <p14:creationId xmlns:p14="http://schemas.microsoft.com/office/powerpoint/2010/main" val="160255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8C657E-6F37-4BD6-AE8E-202D8B0F507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endParaRPr>
          </a:p>
        </p:txBody>
      </p:sp>
    </p:spTree>
    <p:extLst>
      <p:ext uri="{BB962C8B-B14F-4D97-AF65-F5344CB8AC3E}">
        <p14:creationId xmlns:p14="http://schemas.microsoft.com/office/powerpoint/2010/main" val="2216794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C657E-6F37-4BD6-AE8E-202D8B0F5072}" type="slidenum">
              <a:rPr lang="en-US" altLang="en-US" smtClean="0"/>
              <a:pPr/>
              <a:t>3</a:t>
            </a:fld>
            <a:endParaRPr lang="en-US" altLang="en-US"/>
          </a:p>
        </p:txBody>
      </p:sp>
    </p:spTree>
    <p:extLst>
      <p:ext uri="{BB962C8B-B14F-4D97-AF65-F5344CB8AC3E}">
        <p14:creationId xmlns:p14="http://schemas.microsoft.com/office/powerpoint/2010/main" val="214773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C657E-6F37-4BD6-AE8E-202D8B0F5072}" type="slidenum">
              <a:rPr lang="en-US" altLang="en-US" smtClean="0"/>
              <a:pPr/>
              <a:t>4</a:t>
            </a:fld>
            <a:endParaRPr lang="en-US" altLang="en-US"/>
          </a:p>
        </p:txBody>
      </p:sp>
    </p:spTree>
    <p:extLst>
      <p:ext uri="{BB962C8B-B14F-4D97-AF65-F5344CB8AC3E}">
        <p14:creationId xmlns:p14="http://schemas.microsoft.com/office/powerpoint/2010/main" val="410729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C657E-6F37-4BD6-AE8E-202D8B0F5072}" type="slidenum">
              <a:rPr lang="en-US" altLang="en-US" smtClean="0"/>
              <a:pPr/>
              <a:t>5</a:t>
            </a:fld>
            <a:endParaRPr lang="en-US" altLang="en-US"/>
          </a:p>
        </p:txBody>
      </p:sp>
    </p:spTree>
    <p:extLst>
      <p:ext uri="{BB962C8B-B14F-4D97-AF65-F5344CB8AC3E}">
        <p14:creationId xmlns:p14="http://schemas.microsoft.com/office/powerpoint/2010/main" val="3073338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normAutofit/>
          </a:bodyPr>
          <a:lstStyle/>
          <a:p>
            <a:r>
              <a:rPr lang="en-US" sz="2000" dirty="0"/>
              <a:t>However, requirements under the DWSRF Lead Service Line Replacement funding requires all PWS to replace the entire section of service line from the street to the home.  This means that you will be required to replace both the system-owned section of service line and the customer-owned service line. As shown on the diagram onscreen.</a:t>
            </a:r>
          </a:p>
        </p:txBody>
      </p:sp>
      <p:sp>
        <p:nvSpPr>
          <p:cNvPr id="4" name="Slide Number Placeholder 3"/>
          <p:cNvSpPr>
            <a:spLocks noGrp="1"/>
          </p:cNvSpPr>
          <p:nvPr>
            <p:ph type="sldNum" sz="quarter" idx="5"/>
          </p:nvPr>
        </p:nvSpPr>
        <p:spPr/>
        <p:txBody>
          <a:bodyPr/>
          <a:lstStyle/>
          <a:p>
            <a:fld id="{BC8C657E-6F37-4BD6-AE8E-202D8B0F5072}" type="slidenum">
              <a:rPr lang="en-US" altLang="en-US" smtClean="0"/>
              <a:pPr/>
              <a:t>6</a:t>
            </a:fld>
            <a:endParaRPr lang="en-US" altLang="en-US"/>
          </a:p>
        </p:txBody>
      </p:sp>
    </p:spTree>
    <p:extLst>
      <p:ext uri="{BB962C8B-B14F-4D97-AF65-F5344CB8AC3E}">
        <p14:creationId xmlns:p14="http://schemas.microsoft.com/office/powerpoint/2010/main" val="1073445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normAutofit/>
          </a:bodyPr>
          <a:lstStyle/>
          <a:p>
            <a:r>
              <a:rPr lang="en-US" sz="2000" dirty="0"/>
              <a:t>Some eligible equipment that EPA has deemed eligible for reimbursement within lead service line inventory projects include:</a:t>
            </a:r>
          </a:p>
          <a:p>
            <a:r>
              <a:rPr lang="en-US" sz="2000" dirty="0"/>
              <a:t>Lead Pipe Detectors as shown on the right of the PowerPoint slide and Vacuum Excavators. </a:t>
            </a:r>
          </a:p>
        </p:txBody>
      </p:sp>
      <p:sp>
        <p:nvSpPr>
          <p:cNvPr id="4" name="Slide Number Placeholder 3"/>
          <p:cNvSpPr>
            <a:spLocks noGrp="1"/>
          </p:cNvSpPr>
          <p:nvPr>
            <p:ph type="sldNum" sz="quarter" idx="5"/>
          </p:nvPr>
        </p:nvSpPr>
        <p:spPr/>
        <p:txBody>
          <a:bodyPr/>
          <a:lstStyle/>
          <a:p>
            <a:fld id="{BC8C657E-6F37-4BD6-AE8E-202D8B0F5072}" type="slidenum">
              <a:rPr lang="en-US" altLang="en-US" smtClean="0"/>
              <a:pPr/>
              <a:t>7</a:t>
            </a:fld>
            <a:endParaRPr lang="en-US" altLang="en-US"/>
          </a:p>
        </p:txBody>
      </p:sp>
    </p:spTree>
    <p:extLst>
      <p:ext uri="{BB962C8B-B14F-4D97-AF65-F5344CB8AC3E}">
        <p14:creationId xmlns:p14="http://schemas.microsoft.com/office/powerpoint/2010/main" val="115314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C657E-6F37-4BD6-AE8E-202D8B0F5072}" type="slidenum">
              <a:rPr lang="en-US" altLang="en-US" smtClean="0"/>
              <a:pPr/>
              <a:t>8</a:t>
            </a:fld>
            <a:endParaRPr lang="en-US" altLang="en-US"/>
          </a:p>
        </p:txBody>
      </p:sp>
    </p:spTree>
    <p:extLst>
      <p:ext uri="{BB962C8B-B14F-4D97-AF65-F5344CB8AC3E}">
        <p14:creationId xmlns:p14="http://schemas.microsoft.com/office/powerpoint/2010/main" val="3020009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C657E-6F37-4BD6-AE8E-202D8B0F5072}" type="slidenum">
              <a:rPr lang="en-US" altLang="en-US" smtClean="0"/>
              <a:pPr/>
              <a:t>9</a:t>
            </a:fld>
            <a:endParaRPr lang="en-US" altLang="en-US"/>
          </a:p>
        </p:txBody>
      </p:sp>
    </p:spTree>
    <p:extLst>
      <p:ext uri="{BB962C8B-B14F-4D97-AF65-F5344CB8AC3E}">
        <p14:creationId xmlns:p14="http://schemas.microsoft.com/office/powerpoint/2010/main" val="1925425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949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38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332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995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18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0EDD9B81-A714-41ED-A164-1BF3981FC864}" type="datetime1">
              <a:rPr lang="en-US"/>
              <a:pPr>
                <a:defRPr/>
              </a:pPr>
              <a:t>10/10/2023</a:t>
            </a:fld>
            <a:endParaRPr lang="en-US" dirty="0"/>
          </a:p>
        </p:txBody>
      </p:sp>
      <p:sp>
        <p:nvSpPr>
          <p:cNvPr id="3"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F4EFB7A9-EADA-4BDE-9149-662B129E89B8}" type="slidenum">
              <a:rPr lang="en-US"/>
              <a:pPr>
                <a:defRPr/>
              </a:pPr>
              <a:t>‹#›</a:t>
            </a:fld>
            <a:endParaRPr lang="en-US" dirty="0"/>
          </a:p>
        </p:txBody>
      </p:sp>
    </p:spTree>
    <p:extLst>
      <p:ext uri="{BB962C8B-B14F-4D97-AF65-F5344CB8AC3E}">
        <p14:creationId xmlns:p14="http://schemas.microsoft.com/office/powerpoint/2010/main" val="316498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3920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4.emf"/><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dk1" tx1="lt1" bg2="dk2" tx2="lt2" accent1="accent1" accent2="accent2" accent3="accent3" accent4="accent4" accent5="accent5" accent6="accent6" hlink="hlink" folHlink="folHlink"/>
  <p:sldLayoutIdLst>
    <p:sldLayoutId id="2147483695" r:id="rId1"/>
  </p:sldLayoutIdLst>
  <p:hf hdr="0" ftr="0" dt="0"/>
  <p:txStyles>
    <p:titleStyle>
      <a:lvl1pPr algn="ctr" rtl="0" eaLnBrk="1" fontAlgn="base" hangingPunct="1">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rtl="0" eaLnBrk="1" fontAlgn="base" hangingPunct="1">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2pPr>
      <a:lvl3pPr algn="ctr" rtl="0" eaLnBrk="1" fontAlgn="base" hangingPunct="1">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3pPr>
      <a:lvl4pPr algn="ctr" rtl="0" eaLnBrk="1" fontAlgn="base" hangingPunct="1">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4pPr>
      <a:lvl5pPr algn="ctr" rtl="0" eaLnBrk="1" fontAlgn="base" hangingPunct="1">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5pPr>
      <a:lvl6pPr marL="457200" algn="ctr" rtl="0" eaLnBrk="1" fontAlgn="base" hangingPunct="1">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6pPr>
      <a:lvl7pPr marL="914400" algn="ctr" rtl="0" eaLnBrk="1" fontAlgn="base" hangingPunct="1">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7pPr>
      <a:lvl8pPr marL="1371600" algn="ctr" rtl="0" eaLnBrk="1" fontAlgn="base" hangingPunct="1">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8pPr>
      <a:lvl9pPr marL="1828800" algn="ctr" rtl="0" eaLnBrk="1" fontAlgn="base" hangingPunct="1">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pitchFamily="-123" charset="-128"/>
          <a:cs typeface="ＭＳ Ｐゴシック" pitchFamily="-123" charset="-128"/>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pitchFamily="-123" charset="-128"/>
          <a:cs typeface="ＭＳ Ｐゴシック" pitchFamily="34" charset="-128"/>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pitchFamily="-123" charset="-128"/>
          <a:cs typeface="ＭＳ Ｐゴシック" pitchFamily="34" charset="-128"/>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23" charset="-128"/>
          <a:cs typeface="ＭＳ Ｐゴシック" pitchFamily="34" charset="-128"/>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23" charset="-128"/>
          <a:cs typeface="ＭＳ Ｐゴシック"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Slide Number Placeholder 4"/>
          <p:cNvSpPr txBox="1">
            <a:spLocks/>
          </p:cNvSpPr>
          <p:nvPr/>
        </p:nvSpPr>
        <p:spPr>
          <a:xfrm>
            <a:off x="7001697" y="6457315"/>
            <a:ext cx="2133600" cy="365125"/>
          </a:xfrm>
          <a:prstGeom prst="rect">
            <a:avLst/>
          </a:prstGeom>
        </p:spPr>
        <p:txBody>
          <a:bodyPr/>
          <a:lstStyle>
            <a:lvl1pPr eaLnBrk="0" hangingPunct="0">
              <a:defRPr>
                <a:solidFill>
                  <a:schemeClr val="tx1"/>
                </a:solidFill>
                <a:latin typeface="Arial" panose="020B0604020202020204" pitchFamily="34" charset="0"/>
                <a:ea typeface="ＭＳ Ｐゴシック" pitchFamily="34" charset="-128"/>
                <a:cs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cs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cs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cs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cs typeface="ＭＳ Ｐゴシック" pitchFamily="34" charset="-128"/>
              </a:defRPr>
            </a:lvl9pPr>
          </a:lstStyle>
          <a:p>
            <a:pPr algn="r" eaLnBrk="1" hangingPunct="1"/>
            <a:fld id="{C4A38EB4-AEC8-4200-8DF1-EA0A62E022B0}" type="slidenum">
              <a:rPr lang="en-US" altLang="en-US" sz="1600">
                <a:solidFill>
                  <a:srgbClr val="0A863D"/>
                </a:solidFill>
                <a:latin typeface="Arial Narrow" charset="0"/>
                <a:ea typeface="Arial Narrow" charset="0"/>
                <a:cs typeface="Arial Narrow" charset="0"/>
              </a:rPr>
              <a:pPr algn="r" eaLnBrk="1" hangingPunct="1"/>
              <a:t>‹#›</a:t>
            </a:fld>
            <a:endParaRPr lang="en-US" altLang="en-US" sz="1600" dirty="0">
              <a:solidFill>
                <a:srgbClr val="0A863D"/>
              </a:solidFill>
              <a:latin typeface="Arial Narrow" charset="0"/>
              <a:ea typeface="Arial Narrow" charset="0"/>
              <a:cs typeface="Arial Narrow" charset="0"/>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dk1" tx1="lt1" bg2="dk2" tx2="lt2" accent1="accent1" accent2="accent2" accent3="accent3" accent4="accent4" accent5="accent5" accent6="accent6" hlink="hlink" folHlink="folHlink"/>
  <p:sldLayoutIdLst>
    <p:sldLayoutId id="2147483697" r:id="rId1"/>
    <p:sldLayoutId id="2147483704" r:id="rId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rtl="0" eaLnBrk="0" fontAlgn="base" hangingPunct="0">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2pPr>
      <a:lvl3pPr algn="ctr" rtl="0" eaLnBrk="0" fontAlgn="base" hangingPunct="0">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3pPr>
      <a:lvl4pPr algn="ctr" rtl="0" eaLnBrk="0" fontAlgn="base" hangingPunct="0">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4pPr>
      <a:lvl5pPr algn="ctr" rtl="0" eaLnBrk="0" fontAlgn="base" hangingPunct="0">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6pPr>
      <a:lvl7pPr marL="914400" algn="ctr" rtl="0" fontAlgn="base">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7pPr>
      <a:lvl8pPr marL="1371600" algn="ctr" rtl="0" fontAlgn="base">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8pPr>
      <a:lvl9pPr marL="1828800" algn="ctr" rtl="0" fontAlgn="base">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23" charset="-128"/>
          <a:cs typeface="ＭＳ Ｐゴシック"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23" charset="-128"/>
          <a:cs typeface="ＭＳ Ｐゴシック"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23" charset="-128"/>
          <a:cs typeface="ＭＳ Ｐゴシック"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23" charset="-128"/>
          <a:cs typeface="ＭＳ Ｐゴシック"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dk1" tx1="lt1" bg2="dk2" tx2="lt2" accent1="accent1" accent2="accent2" accent3="accent3" accent4="accent4" accent5="accent5" accent6="accent6" hlink="hlink" folHlink="folHlink"/>
  <p:sldLayoutIdLst>
    <p:sldLayoutId id="2147483694" r:id="rId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rtl="0" eaLnBrk="0" fontAlgn="base" hangingPunct="0">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2pPr>
      <a:lvl3pPr algn="ctr" rtl="0" eaLnBrk="0" fontAlgn="base" hangingPunct="0">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3pPr>
      <a:lvl4pPr algn="ctr" rtl="0" eaLnBrk="0" fontAlgn="base" hangingPunct="0">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4pPr>
      <a:lvl5pPr algn="ctr" rtl="0" eaLnBrk="0" fontAlgn="base" hangingPunct="0">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6pPr>
      <a:lvl7pPr marL="914400" algn="ctr" rtl="0" fontAlgn="base">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7pPr>
      <a:lvl8pPr marL="1371600" algn="ctr" rtl="0" fontAlgn="base">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8pPr>
      <a:lvl9pPr marL="1828800" algn="ctr" rtl="0" fontAlgn="base">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23" charset="-128"/>
          <a:cs typeface="ＭＳ Ｐゴシック"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23" charset="-128"/>
          <a:cs typeface="ＭＳ Ｐゴシック"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23" charset="-128"/>
          <a:cs typeface="ＭＳ Ｐゴシック"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23" charset="-128"/>
          <a:cs typeface="ＭＳ Ｐゴシック"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Slide Number Placeholder 4"/>
          <p:cNvSpPr txBox="1">
            <a:spLocks/>
          </p:cNvSpPr>
          <p:nvPr/>
        </p:nvSpPr>
        <p:spPr>
          <a:xfrm>
            <a:off x="7010400" y="6443182"/>
            <a:ext cx="2133600" cy="365125"/>
          </a:xfrm>
          <a:prstGeom prst="rect">
            <a:avLst/>
          </a:prstGeom>
        </p:spPr>
        <p:txBody>
          <a:bodyPr lIns="81634" tIns="40818" rIns="81634" bIns="40818"/>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6E4340A-8238-3248-A483-14819444F21A}" type="slidenum">
              <a:rPr lang="en-US" sz="1375">
                <a:solidFill>
                  <a:srgbClr val="0A863D"/>
                </a:solidFill>
                <a:latin typeface="Arial Narrow" charset="0"/>
                <a:ea typeface="Arial Narrow" charset="0"/>
                <a:cs typeface="Arial Narrow" charset="0"/>
              </a:rPr>
              <a:pPr algn="r" eaLnBrk="1" hangingPunct="1"/>
              <a:t>‹#›</a:t>
            </a:fld>
            <a:endParaRPr lang="en-US" sz="1375" dirty="0">
              <a:solidFill>
                <a:srgbClr val="0A863D"/>
              </a:solidFill>
              <a:latin typeface="Arial Narrow" charset="0"/>
              <a:ea typeface="Arial Narrow" charset="0"/>
              <a:cs typeface="Arial Narrow" charset="0"/>
            </a:endParaRPr>
          </a:p>
        </p:txBody>
      </p:sp>
    </p:spTree>
    <p:extLst>
      <p:ext uri="{BB962C8B-B14F-4D97-AF65-F5344CB8AC3E}">
        <p14:creationId xmlns:p14="http://schemas.microsoft.com/office/powerpoint/2010/main" val="708246329"/>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Lst>
  <p:hf hdr="0" ftr="0" dt="0"/>
  <p:txStyles>
    <p:titleStyle>
      <a:lvl1pPr algn="ctr" rtl="0" eaLnBrk="0" fontAlgn="base" hangingPunct="0">
        <a:spcBef>
          <a:spcPct val="0"/>
        </a:spcBef>
        <a:spcAft>
          <a:spcPct val="0"/>
        </a:spcAft>
        <a:defRPr sz="3938" kern="1200">
          <a:solidFill>
            <a:schemeClr val="tx1"/>
          </a:solidFill>
          <a:latin typeface="+mj-lt"/>
          <a:ea typeface="ＭＳ Ｐゴシック" pitchFamily="-123" charset="-128"/>
          <a:cs typeface="ＭＳ Ｐゴシック" pitchFamily="-123" charset="-128"/>
        </a:defRPr>
      </a:lvl1pPr>
      <a:lvl2pPr algn="ctr" rtl="0" eaLnBrk="0" fontAlgn="base" hangingPunct="0">
        <a:spcBef>
          <a:spcPct val="0"/>
        </a:spcBef>
        <a:spcAft>
          <a:spcPct val="0"/>
        </a:spcAft>
        <a:defRPr sz="3938">
          <a:solidFill>
            <a:schemeClr val="tx1"/>
          </a:solidFill>
          <a:latin typeface="Arial Narrow" pitchFamily="-123" charset="0"/>
          <a:ea typeface="ＭＳ Ｐゴシック" pitchFamily="-123" charset="-128"/>
          <a:cs typeface="ＭＳ Ｐゴシック" pitchFamily="-123" charset="-128"/>
        </a:defRPr>
      </a:lvl2pPr>
      <a:lvl3pPr algn="ctr" rtl="0" eaLnBrk="0" fontAlgn="base" hangingPunct="0">
        <a:spcBef>
          <a:spcPct val="0"/>
        </a:spcBef>
        <a:spcAft>
          <a:spcPct val="0"/>
        </a:spcAft>
        <a:defRPr sz="3938">
          <a:solidFill>
            <a:schemeClr val="tx1"/>
          </a:solidFill>
          <a:latin typeface="Arial Narrow" pitchFamily="-123" charset="0"/>
          <a:ea typeface="ＭＳ Ｐゴシック" pitchFamily="-123" charset="-128"/>
          <a:cs typeface="ＭＳ Ｐゴシック" pitchFamily="-123" charset="-128"/>
        </a:defRPr>
      </a:lvl3pPr>
      <a:lvl4pPr algn="ctr" rtl="0" eaLnBrk="0" fontAlgn="base" hangingPunct="0">
        <a:spcBef>
          <a:spcPct val="0"/>
        </a:spcBef>
        <a:spcAft>
          <a:spcPct val="0"/>
        </a:spcAft>
        <a:defRPr sz="3938">
          <a:solidFill>
            <a:schemeClr val="tx1"/>
          </a:solidFill>
          <a:latin typeface="Arial Narrow" pitchFamily="-123" charset="0"/>
          <a:ea typeface="ＭＳ Ｐゴシック" pitchFamily="-123" charset="-128"/>
          <a:cs typeface="ＭＳ Ｐゴシック" pitchFamily="-123" charset="-128"/>
        </a:defRPr>
      </a:lvl4pPr>
      <a:lvl5pPr algn="ctr" rtl="0" eaLnBrk="0" fontAlgn="base" hangingPunct="0">
        <a:spcBef>
          <a:spcPct val="0"/>
        </a:spcBef>
        <a:spcAft>
          <a:spcPct val="0"/>
        </a:spcAft>
        <a:defRPr sz="3938">
          <a:solidFill>
            <a:schemeClr val="tx1"/>
          </a:solidFill>
          <a:latin typeface="Arial Narrow" pitchFamily="-123" charset="0"/>
          <a:ea typeface="ＭＳ Ｐゴシック" pitchFamily="-123" charset="-128"/>
          <a:cs typeface="ＭＳ Ｐゴシック" pitchFamily="-123" charset="-128"/>
        </a:defRPr>
      </a:lvl5pPr>
      <a:lvl6pPr marL="408173" algn="ctr" rtl="0" fontAlgn="base">
        <a:spcBef>
          <a:spcPct val="0"/>
        </a:spcBef>
        <a:spcAft>
          <a:spcPct val="0"/>
        </a:spcAft>
        <a:defRPr sz="3938">
          <a:solidFill>
            <a:schemeClr val="tx1"/>
          </a:solidFill>
          <a:latin typeface="Arial Narrow" pitchFamily="-123" charset="0"/>
          <a:ea typeface="ＭＳ Ｐゴシック" pitchFamily="-123" charset="-128"/>
          <a:cs typeface="ＭＳ Ｐゴシック" pitchFamily="-123" charset="-128"/>
        </a:defRPr>
      </a:lvl6pPr>
      <a:lvl7pPr marL="816347" algn="ctr" rtl="0" fontAlgn="base">
        <a:spcBef>
          <a:spcPct val="0"/>
        </a:spcBef>
        <a:spcAft>
          <a:spcPct val="0"/>
        </a:spcAft>
        <a:defRPr sz="3938">
          <a:solidFill>
            <a:schemeClr val="tx1"/>
          </a:solidFill>
          <a:latin typeface="Arial Narrow" pitchFamily="-123" charset="0"/>
          <a:ea typeface="ＭＳ Ｐゴシック" pitchFamily="-123" charset="-128"/>
          <a:cs typeface="ＭＳ Ｐゴシック" pitchFamily="-123" charset="-128"/>
        </a:defRPr>
      </a:lvl7pPr>
      <a:lvl8pPr marL="1224521" algn="ctr" rtl="0" fontAlgn="base">
        <a:spcBef>
          <a:spcPct val="0"/>
        </a:spcBef>
        <a:spcAft>
          <a:spcPct val="0"/>
        </a:spcAft>
        <a:defRPr sz="3938">
          <a:solidFill>
            <a:schemeClr val="tx1"/>
          </a:solidFill>
          <a:latin typeface="Arial Narrow" pitchFamily="-123" charset="0"/>
          <a:ea typeface="ＭＳ Ｐゴシック" pitchFamily="-123" charset="-128"/>
          <a:cs typeface="ＭＳ Ｐゴシック" pitchFamily="-123" charset="-128"/>
        </a:defRPr>
      </a:lvl8pPr>
      <a:lvl9pPr marL="1632694" algn="ctr" rtl="0" fontAlgn="base">
        <a:spcBef>
          <a:spcPct val="0"/>
        </a:spcBef>
        <a:spcAft>
          <a:spcPct val="0"/>
        </a:spcAft>
        <a:defRPr sz="3938">
          <a:solidFill>
            <a:schemeClr val="tx1"/>
          </a:solidFill>
          <a:latin typeface="Arial Narrow" pitchFamily="-123" charset="0"/>
          <a:ea typeface="ＭＳ Ｐゴシック" pitchFamily="-123" charset="-128"/>
          <a:cs typeface="ＭＳ Ｐゴシック" pitchFamily="-123" charset="-128"/>
        </a:defRPr>
      </a:lvl9pPr>
    </p:titleStyle>
    <p:bodyStyle>
      <a:lvl1pPr marL="306130" indent="-306130" algn="l" rtl="0" eaLnBrk="0" fontAlgn="base" hangingPunct="0">
        <a:spcBef>
          <a:spcPct val="20000"/>
        </a:spcBef>
        <a:spcAft>
          <a:spcPct val="0"/>
        </a:spcAft>
        <a:buFont typeface="Arial" charset="0"/>
        <a:buChar char="•"/>
        <a:defRPr sz="2875" kern="1200">
          <a:solidFill>
            <a:schemeClr val="tx1"/>
          </a:solidFill>
          <a:latin typeface="+mn-lt"/>
          <a:ea typeface="ＭＳ Ｐゴシック" pitchFamily="-123" charset="-128"/>
          <a:cs typeface="ＭＳ Ｐゴシック" pitchFamily="-123" charset="-128"/>
        </a:defRPr>
      </a:lvl1pPr>
      <a:lvl2pPr marL="663282" indent="-255109" algn="l" rtl="0" eaLnBrk="0" fontAlgn="base" hangingPunct="0">
        <a:spcBef>
          <a:spcPct val="20000"/>
        </a:spcBef>
        <a:spcAft>
          <a:spcPct val="0"/>
        </a:spcAft>
        <a:buFont typeface="Arial" charset="0"/>
        <a:buChar char="–"/>
        <a:defRPr sz="2500" kern="1200">
          <a:solidFill>
            <a:schemeClr val="tx1"/>
          </a:solidFill>
          <a:latin typeface="+mn-lt"/>
          <a:ea typeface="ＭＳ Ｐゴシック" pitchFamily="-123" charset="-128"/>
          <a:cs typeface="+mn-cs"/>
        </a:defRPr>
      </a:lvl2pPr>
      <a:lvl3pPr marL="1020434" indent="-204087" algn="l" rtl="0" eaLnBrk="0" fontAlgn="base" hangingPunct="0">
        <a:spcBef>
          <a:spcPct val="20000"/>
        </a:spcBef>
        <a:spcAft>
          <a:spcPct val="0"/>
        </a:spcAft>
        <a:buFont typeface="Arial" charset="0"/>
        <a:buChar char="•"/>
        <a:defRPr sz="2125" kern="1200">
          <a:solidFill>
            <a:schemeClr val="tx1"/>
          </a:solidFill>
          <a:latin typeface="+mn-lt"/>
          <a:ea typeface="ＭＳ Ｐゴシック" pitchFamily="-123" charset="-128"/>
          <a:cs typeface="+mn-cs"/>
        </a:defRPr>
      </a:lvl3pPr>
      <a:lvl4pPr marL="1428607" indent="-204087" algn="l" rtl="0" eaLnBrk="0" fontAlgn="base" hangingPunct="0">
        <a:spcBef>
          <a:spcPct val="20000"/>
        </a:spcBef>
        <a:spcAft>
          <a:spcPct val="0"/>
        </a:spcAft>
        <a:buFont typeface="Arial" charset="0"/>
        <a:buChar char="–"/>
        <a:defRPr sz="1813" kern="1200">
          <a:solidFill>
            <a:schemeClr val="tx1"/>
          </a:solidFill>
          <a:latin typeface="+mn-lt"/>
          <a:ea typeface="ＭＳ Ｐゴシック" pitchFamily="-123" charset="-128"/>
          <a:cs typeface="+mn-cs"/>
        </a:defRPr>
      </a:lvl4pPr>
      <a:lvl5pPr marL="1836781" indent="-204087" algn="l" rtl="0" eaLnBrk="0" fontAlgn="base" hangingPunct="0">
        <a:spcBef>
          <a:spcPct val="20000"/>
        </a:spcBef>
        <a:spcAft>
          <a:spcPct val="0"/>
        </a:spcAft>
        <a:buFont typeface="Arial" charset="0"/>
        <a:buChar char="»"/>
        <a:defRPr sz="1813" kern="1200">
          <a:solidFill>
            <a:schemeClr val="tx1"/>
          </a:solidFill>
          <a:latin typeface="+mn-lt"/>
          <a:ea typeface="ＭＳ Ｐゴシック" pitchFamily="-123" charset="-128"/>
          <a:cs typeface="+mn-cs"/>
        </a:defRPr>
      </a:lvl5pPr>
      <a:lvl6pPr marL="2244954" indent="-204087" algn="l" defTabSz="816347" rtl="0" eaLnBrk="1" latinLnBrk="0" hangingPunct="1">
        <a:spcBef>
          <a:spcPct val="20000"/>
        </a:spcBef>
        <a:buFont typeface="Arial" pitchFamily="34" charset="0"/>
        <a:buChar char="•"/>
        <a:defRPr sz="1813" kern="1200">
          <a:solidFill>
            <a:schemeClr val="tx1"/>
          </a:solidFill>
          <a:latin typeface="+mn-lt"/>
          <a:ea typeface="+mn-ea"/>
          <a:cs typeface="+mn-cs"/>
        </a:defRPr>
      </a:lvl6pPr>
      <a:lvl7pPr marL="2653127" indent="-204087" algn="l" defTabSz="816347" rtl="0" eaLnBrk="1" latinLnBrk="0" hangingPunct="1">
        <a:spcBef>
          <a:spcPct val="20000"/>
        </a:spcBef>
        <a:buFont typeface="Arial" pitchFamily="34" charset="0"/>
        <a:buChar char="•"/>
        <a:defRPr sz="1813" kern="1200">
          <a:solidFill>
            <a:schemeClr val="tx1"/>
          </a:solidFill>
          <a:latin typeface="+mn-lt"/>
          <a:ea typeface="+mn-ea"/>
          <a:cs typeface="+mn-cs"/>
        </a:defRPr>
      </a:lvl7pPr>
      <a:lvl8pPr marL="3061301" indent="-204087" algn="l" defTabSz="816347" rtl="0" eaLnBrk="1" latinLnBrk="0" hangingPunct="1">
        <a:spcBef>
          <a:spcPct val="20000"/>
        </a:spcBef>
        <a:buFont typeface="Arial" pitchFamily="34" charset="0"/>
        <a:buChar char="•"/>
        <a:defRPr sz="1813" kern="1200">
          <a:solidFill>
            <a:schemeClr val="tx1"/>
          </a:solidFill>
          <a:latin typeface="+mn-lt"/>
          <a:ea typeface="+mn-ea"/>
          <a:cs typeface="+mn-cs"/>
        </a:defRPr>
      </a:lvl8pPr>
      <a:lvl9pPr marL="3469475" indent="-204087" algn="l" defTabSz="816347" rtl="0" eaLnBrk="1" latinLnBrk="0" hangingPunct="1">
        <a:spcBef>
          <a:spcPct val="20000"/>
        </a:spcBef>
        <a:buFont typeface="Arial" pitchFamily="34" charset="0"/>
        <a:buChar char="•"/>
        <a:defRPr sz="1813" kern="1200">
          <a:solidFill>
            <a:schemeClr val="tx1"/>
          </a:solidFill>
          <a:latin typeface="+mn-lt"/>
          <a:ea typeface="+mn-ea"/>
          <a:cs typeface="+mn-cs"/>
        </a:defRPr>
      </a:lvl9pPr>
    </p:bodyStyle>
    <p:otherStyle>
      <a:defPPr>
        <a:defRPr lang="en-US"/>
      </a:defPPr>
      <a:lvl1pPr marL="0" algn="l" defTabSz="816347" rtl="0" eaLnBrk="1" latinLnBrk="0" hangingPunct="1">
        <a:defRPr sz="1625" kern="1200">
          <a:solidFill>
            <a:schemeClr val="tx1"/>
          </a:solidFill>
          <a:latin typeface="+mn-lt"/>
          <a:ea typeface="+mn-ea"/>
          <a:cs typeface="+mn-cs"/>
        </a:defRPr>
      </a:lvl1pPr>
      <a:lvl2pPr marL="408173" algn="l" defTabSz="816347" rtl="0" eaLnBrk="1" latinLnBrk="0" hangingPunct="1">
        <a:defRPr sz="1625" kern="1200">
          <a:solidFill>
            <a:schemeClr val="tx1"/>
          </a:solidFill>
          <a:latin typeface="+mn-lt"/>
          <a:ea typeface="+mn-ea"/>
          <a:cs typeface="+mn-cs"/>
        </a:defRPr>
      </a:lvl2pPr>
      <a:lvl3pPr marL="816347" algn="l" defTabSz="816347" rtl="0" eaLnBrk="1" latinLnBrk="0" hangingPunct="1">
        <a:defRPr sz="1625" kern="1200">
          <a:solidFill>
            <a:schemeClr val="tx1"/>
          </a:solidFill>
          <a:latin typeface="+mn-lt"/>
          <a:ea typeface="+mn-ea"/>
          <a:cs typeface="+mn-cs"/>
        </a:defRPr>
      </a:lvl3pPr>
      <a:lvl4pPr marL="1224521" algn="l" defTabSz="816347" rtl="0" eaLnBrk="1" latinLnBrk="0" hangingPunct="1">
        <a:defRPr sz="1625" kern="1200">
          <a:solidFill>
            <a:schemeClr val="tx1"/>
          </a:solidFill>
          <a:latin typeface="+mn-lt"/>
          <a:ea typeface="+mn-ea"/>
          <a:cs typeface="+mn-cs"/>
        </a:defRPr>
      </a:lvl4pPr>
      <a:lvl5pPr marL="1632694" algn="l" defTabSz="816347" rtl="0" eaLnBrk="1" latinLnBrk="0" hangingPunct="1">
        <a:defRPr sz="1625" kern="1200">
          <a:solidFill>
            <a:schemeClr val="tx1"/>
          </a:solidFill>
          <a:latin typeface="+mn-lt"/>
          <a:ea typeface="+mn-ea"/>
          <a:cs typeface="+mn-cs"/>
        </a:defRPr>
      </a:lvl5pPr>
      <a:lvl6pPr marL="2040868" algn="l" defTabSz="816347" rtl="0" eaLnBrk="1" latinLnBrk="0" hangingPunct="1">
        <a:defRPr sz="1625" kern="1200">
          <a:solidFill>
            <a:schemeClr val="tx1"/>
          </a:solidFill>
          <a:latin typeface="+mn-lt"/>
          <a:ea typeface="+mn-ea"/>
          <a:cs typeface="+mn-cs"/>
        </a:defRPr>
      </a:lvl6pPr>
      <a:lvl7pPr marL="2449041" algn="l" defTabSz="816347" rtl="0" eaLnBrk="1" latinLnBrk="0" hangingPunct="1">
        <a:defRPr sz="1625" kern="1200">
          <a:solidFill>
            <a:schemeClr val="tx1"/>
          </a:solidFill>
          <a:latin typeface="+mn-lt"/>
          <a:ea typeface="+mn-ea"/>
          <a:cs typeface="+mn-cs"/>
        </a:defRPr>
      </a:lvl7pPr>
      <a:lvl8pPr marL="2857214" algn="l" defTabSz="816347" rtl="0" eaLnBrk="1" latinLnBrk="0" hangingPunct="1">
        <a:defRPr sz="1625" kern="1200">
          <a:solidFill>
            <a:schemeClr val="tx1"/>
          </a:solidFill>
          <a:latin typeface="+mn-lt"/>
          <a:ea typeface="+mn-ea"/>
          <a:cs typeface="+mn-cs"/>
        </a:defRPr>
      </a:lvl8pPr>
      <a:lvl9pPr marL="3265388" algn="l" defTabSz="816347" rtl="0" eaLnBrk="1" latinLnBrk="0" hangingPunct="1">
        <a:defRPr sz="16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lgolphin@gefa.ga.gov"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gefa.georgia.gov/water-resources/bipartisan-infrastructure-law/lead-service-line-replacement-program" TargetMode="External"/><Relationship Id="rId4" Type="http://schemas.openxmlformats.org/officeDocument/2006/relationships/hyperlink" Target="http://www.gefa.g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efa.georgia.gov/water-resources/intended-use-pla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5"/>
          <p:cNvSpPr txBox="1">
            <a:spLocks noChangeArrowheads="1"/>
          </p:cNvSpPr>
          <p:nvPr/>
        </p:nvSpPr>
        <p:spPr bwMode="auto">
          <a:xfrm>
            <a:off x="1828800" y="2971800"/>
            <a:ext cx="6705600" cy="3548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0615" tIns="65308" rIns="130615" bIns="65308">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4400" dirty="0">
                <a:solidFill>
                  <a:schemeClr val="bg1">
                    <a:lumMod val="50000"/>
                  </a:schemeClr>
                </a:solidFill>
                <a:latin typeface="Arial Narrow" charset="0"/>
                <a:ea typeface="Arial Narrow" charset="0"/>
                <a:cs typeface="Arial Narrow" charset="0"/>
              </a:rPr>
              <a:t>Lead Service Line Financing </a:t>
            </a:r>
          </a:p>
          <a:p>
            <a:pPr algn="ctr" eaLnBrk="1" hangingPunct="1"/>
            <a:r>
              <a:rPr lang="en-US" sz="4400" dirty="0">
                <a:solidFill>
                  <a:schemeClr val="bg1">
                    <a:lumMod val="50000"/>
                  </a:schemeClr>
                </a:solidFill>
                <a:latin typeface="Arial Narrow" charset="0"/>
                <a:ea typeface="Arial Narrow" charset="0"/>
                <a:cs typeface="Arial Narrow" charset="0"/>
              </a:rPr>
              <a:t>Designed to Meet Your </a:t>
            </a:r>
          </a:p>
          <a:p>
            <a:pPr algn="ctr" eaLnBrk="1" hangingPunct="1"/>
            <a:r>
              <a:rPr lang="en-US" sz="4400" dirty="0">
                <a:solidFill>
                  <a:schemeClr val="bg1">
                    <a:lumMod val="50000"/>
                  </a:schemeClr>
                </a:solidFill>
                <a:latin typeface="Arial Narrow" charset="0"/>
                <a:ea typeface="Arial Narrow" charset="0"/>
                <a:cs typeface="Arial Narrow" charset="0"/>
              </a:rPr>
              <a:t>Compliance Needs</a:t>
            </a:r>
          </a:p>
          <a:p>
            <a:pPr algn="ctr" eaLnBrk="1" hangingPunct="1"/>
            <a:endParaRPr lang="en-US" dirty="0">
              <a:solidFill>
                <a:srgbClr val="173666"/>
              </a:solidFill>
              <a:latin typeface="Arial Narrow" charset="0"/>
            </a:endParaRPr>
          </a:p>
          <a:p>
            <a:pPr eaLnBrk="1" hangingPunct="1"/>
            <a:r>
              <a:rPr lang="en-US" sz="1600" dirty="0">
                <a:solidFill>
                  <a:srgbClr val="173666"/>
                </a:solidFill>
                <a:latin typeface="Arial Narrow" charset="0"/>
                <a:cs typeface="Arial Narrow" charset="0"/>
              </a:rPr>
              <a:t>                                                 </a:t>
            </a:r>
            <a:r>
              <a:rPr lang="en-US" sz="2400" b="1" dirty="0">
                <a:solidFill>
                  <a:srgbClr val="0A863D"/>
                </a:solidFill>
                <a:latin typeface="Arial Narrow" charset="0"/>
                <a:ea typeface="Arial Narrow" charset="0"/>
                <a:cs typeface="Arial Narrow" charset="0"/>
              </a:rPr>
              <a:t>Lisa Golphin</a:t>
            </a:r>
          </a:p>
          <a:p>
            <a:pPr eaLnBrk="1" hangingPunct="1"/>
            <a:endParaRPr lang="en-US" sz="2000" b="1" dirty="0">
              <a:solidFill>
                <a:srgbClr val="0A863D"/>
              </a:solidFill>
              <a:latin typeface="Arial Narrow" charset="0"/>
              <a:ea typeface="Arial Narrow" charset="0"/>
              <a:cs typeface="Arial Narrow" charset="0"/>
            </a:endParaRPr>
          </a:p>
          <a:p>
            <a:pPr eaLnBrk="1" hangingPunct="1"/>
            <a:r>
              <a:rPr lang="en-US" sz="2400" b="1" i="1" dirty="0">
                <a:solidFill>
                  <a:srgbClr val="0A863D"/>
                </a:solidFill>
                <a:latin typeface="Arial Narrow" charset="0"/>
                <a:ea typeface="Arial Narrow" charset="0"/>
                <a:cs typeface="Arial Narrow" charset="0"/>
              </a:rPr>
              <a:t>                      </a:t>
            </a:r>
            <a:r>
              <a:rPr lang="en-US" sz="2400" b="1" i="1" dirty="0">
                <a:solidFill>
                  <a:srgbClr val="001C40"/>
                </a:solidFill>
                <a:latin typeface="Arial Narrow" charset="0"/>
                <a:ea typeface="Arial Narrow" charset="0"/>
                <a:cs typeface="Arial Narrow" charset="0"/>
              </a:rPr>
              <a:t>GMA ~ October 10, 2023</a:t>
            </a:r>
            <a:r>
              <a:rPr lang="en-US" sz="2400" i="1" dirty="0">
                <a:solidFill>
                  <a:srgbClr val="001C40"/>
                </a:solidFill>
                <a:latin typeface="Arial Narrow" charset="0"/>
                <a:ea typeface="Arial Narrow" charset="0"/>
                <a:cs typeface="Arial Narrow" charset="0"/>
              </a:rPr>
              <a:t> </a:t>
            </a:r>
            <a:endParaRPr lang="en-US" sz="1600" i="1" dirty="0">
              <a:solidFill>
                <a:srgbClr val="001C40"/>
              </a:solidFill>
              <a:latin typeface="Arial Narrow" charset="0"/>
              <a:ea typeface="Arial Narrow" charset="0"/>
              <a:cs typeface="Arial Narrow"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15352A-2766-4B05-9A7A-8A04ADBC8A26}"/>
              </a:ext>
            </a:extLst>
          </p:cNvPr>
          <p:cNvSpPr txBox="1"/>
          <p:nvPr/>
        </p:nvSpPr>
        <p:spPr>
          <a:xfrm>
            <a:off x="914400" y="1749966"/>
            <a:ext cx="7629525" cy="4834657"/>
          </a:xfrm>
          <a:prstGeom prst="rect">
            <a:avLst/>
          </a:prstGeom>
          <a:noFill/>
        </p:spPr>
        <p:txBody>
          <a:bodyPr wrap="square" rtlCol="0">
            <a:spAutoFit/>
          </a:bodyPr>
          <a:lstStyle/>
          <a:p>
            <a:pPr marL="257175" indent="-257175">
              <a:spcBef>
                <a:spcPts val="450"/>
              </a:spcBef>
              <a:spcAft>
                <a:spcPts val="450"/>
              </a:spcAft>
              <a:buFont typeface="Arial" panose="020B0604020202020204" pitchFamily="34" charset="0"/>
              <a:buChar char="•"/>
              <a:defRPr/>
            </a:pPr>
            <a:r>
              <a:rPr lang="en-US" sz="2800" dirty="0">
                <a:solidFill>
                  <a:srgbClr val="001C40"/>
                </a:solidFill>
                <a:latin typeface="+mj-lt"/>
              </a:rPr>
              <a:t>GEFA’s Affordability</a:t>
            </a:r>
            <a:r>
              <a:rPr lang="en-US" sz="2800" dirty="0">
                <a:solidFill>
                  <a:srgbClr val="001C40"/>
                </a:solidFill>
              </a:rPr>
              <a:t> </a:t>
            </a:r>
            <a:r>
              <a:rPr lang="en-US" sz="2800" dirty="0">
                <a:solidFill>
                  <a:srgbClr val="001C40"/>
                </a:solidFill>
                <a:latin typeface="+mj-lt"/>
              </a:rPr>
              <a:t>Criteria:</a:t>
            </a:r>
          </a:p>
          <a:p>
            <a:pPr marL="557213" lvl="1" indent="-214313">
              <a:buFont typeface="Arial" panose="020B0604020202020204" pitchFamily="34" charset="0"/>
              <a:buChar char="•"/>
            </a:pPr>
            <a:r>
              <a:rPr lang="en-US" sz="2400" dirty="0">
                <a:solidFill>
                  <a:srgbClr val="0A863D"/>
                </a:solidFill>
                <a:latin typeface="+mj-lt"/>
              </a:rPr>
              <a:t>Median Household Income</a:t>
            </a:r>
          </a:p>
          <a:p>
            <a:pPr marL="557213" lvl="1" indent="-214313">
              <a:buFont typeface="Arial" panose="020B0604020202020204" pitchFamily="34" charset="0"/>
              <a:buChar char="•"/>
            </a:pPr>
            <a:r>
              <a:rPr lang="en-US" sz="2400" dirty="0">
                <a:solidFill>
                  <a:srgbClr val="0A863D"/>
                </a:solidFill>
                <a:latin typeface="+mj-lt"/>
              </a:rPr>
              <a:t>% Unemployment</a:t>
            </a:r>
          </a:p>
          <a:p>
            <a:pPr marL="557213" lvl="1" indent="-214313">
              <a:buFont typeface="Arial" panose="020B0604020202020204" pitchFamily="34" charset="0"/>
              <a:buChar char="•"/>
            </a:pPr>
            <a:r>
              <a:rPr lang="en-US" sz="2400" dirty="0">
                <a:solidFill>
                  <a:srgbClr val="0A863D"/>
                </a:solidFill>
                <a:latin typeface="+mj-lt"/>
              </a:rPr>
              <a:t>% Not in labor force</a:t>
            </a:r>
          </a:p>
          <a:p>
            <a:pPr marL="557213" lvl="1" indent="-214313">
              <a:buFont typeface="Arial" panose="020B0604020202020204" pitchFamily="34" charset="0"/>
              <a:buChar char="•"/>
            </a:pPr>
            <a:r>
              <a:rPr lang="en-US" sz="2400" dirty="0">
                <a:solidFill>
                  <a:srgbClr val="0A863D"/>
                </a:solidFill>
                <a:latin typeface="+mj-lt"/>
              </a:rPr>
              <a:t>% of all people with income below poverty </a:t>
            </a:r>
          </a:p>
          <a:p>
            <a:pPr marL="557213" lvl="1" indent="-214313">
              <a:buFont typeface="Arial" panose="020B0604020202020204" pitchFamily="34" charset="0"/>
              <a:buChar char="•"/>
            </a:pPr>
            <a:r>
              <a:rPr lang="en-US" sz="2400" dirty="0">
                <a:solidFill>
                  <a:srgbClr val="0A863D"/>
                </a:solidFill>
                <a:latin typeface="+mj-lt"/>
              </a:rPr>
              <a:t>% with Social Security income</a:t>
            </a:r>
          </a:p>
          <a:p>
            <a:pPr marL="557213" lvl="1" indent="-214313">
              <a:buFont typeface="Arial" panose="020B0604020202020204" pitchFamily="34" charset="0"/>
              <a:buChar char="•"/>
            </a:pPr>
            <a:r>
              <a:rPr lang="en-US" sz="2400" dirty="0">
                <a:solidFill>
                  <a:srgbClr val="0A863D"/>
                </a:solidFill>
                <a:latin typeface="+mj-lt"/>
              </a:rPr>
              <a:t>% with Supplemental Security income</a:t>
            </a:r>
          </a:p>
          <a:p>
            <a:pPr marL="557213" lvl="1" indent="-214313">
              <a:buFont typeface="Arial" panose="020B0604020202020204" pitchFamily="34" charset="0"/>
              <a:buChar char="•"/>
            </a:pPr>
            <a:r>
              <a:rPr lang="en-US" sz="2400" dirty="0">
                <a:solidFill>
                  <a:srgbClr val="0A863D"/>
                </a:solidFill>
                <a:latin typeface="+mj-lt"/>
              </a:rPr>
              <a:t>% with cash public assistance </a:t>
            </a:r>
          </a:p>
          <a:p>
            <a:pPr marL="557213" lvl="1" indent="-214313">
              <a:buFont typeface="Arial" panose="020B0604020202020204" pitchFamily="34" charset="0"/>
              <a:buChar char="•"/>
            </a:pPr>
            <a:r>
              <a:rPr lang="en-US" sz="2400" dirty="0">
                <a:solidFill>
                  <a:srgbClr val="0A863D"/>
                </a:solidFill>
                <a:latin typeface="+mj-lt"/>
              </a:rPr>
              <a:t>% with Food Stamp/SNAP benefits</a:t>
            </a:r>
          </a:p>
          <a:p>
            <a:pPr marL="557213" lvl="1" indent="-214313">
              <a:buFont typeface="Arial" panose="020B0604020202020204" pitchFamily="34" charset="0"/>
              <a:buChar char="•"/>
            </a:pPr>
            <a:r>
              <a:rPr lang="en-US" sz="2400" dirty="0">
                <a:solidFill>
                  <a:srgbClr val="0A863D"/>
                </a:solidFill>
                <a:latin typeface="+mj-lt"/>
              </a:rPr>
              <a:t>Population change</a:t>
            </a:r>
          </a:p>
          <a:p>
            <a:pPr marL="557213" lvl="1" indent="-214313">
              <a:buFont typeface="Arial" panose="020B0604020202020204" pitchFamily="34" charset="0"/>
              <a:buChar char="•"/>
            </a:pPr>
            <a:r>
              <a:rPr lang="en-US" sz="2400" dirty="0">
                <a:solidFill>
                  <a:srgbClr val="0A863D"/>
                </a:solidFill>
                <a:latin typeface="+mj-lt"/>
              </a:rPr>
              <a:t>Population</a:t>
            </a:r>
          </a:p>
          <a:p>
            <a:pPr>
              <a:defRPr/>
            </a:pPr>
            <a:endParaRPr lang="en-US" dirty="0">
              <a:solidFill>
                <a:srgbClr val="001C40"/>
              </a:solidFill>
              <a:latin typeface="Arial Narrow"/>
            </a:endParaRPr>
          </a:p>
          <a:p>
            <a:pPr>
              <a:defRPr/>
            </a:pPr>
            <a:endParaRPr lang="en-US" dirty="0">
              <a:solidFill>
                <a:srgbClr val="001C40"/>
              </a:solidFill>
              <a:latin typeface="Arial Narrow"/>
            </a:endParaRPr>
          </a:p>
        </p:txBody>
      </p:sp>
      <p:sp>
        <p:nvSpPr>
          <p:cNvPr id="5" name="Rectangle 12">
            <a:extLst>
              <a:ext uri="{FF2B5EF4-FFF2-40B4-BE49-F238E27FC236}">
                <a16:creationId xmlns:a16="http://schemas.microsoft.com/office/drawing/2014/main" id="{90F7758A-2F7D-4CF8-831E-0D2FCD5284B6}"/>
              </a:ext>
            </a:extLst>
          </p:cNvPr>
          <p:cNvSpPr>
            <a:spLocks noChangeArrowheads="1"/>
          </p:cNvSpPr>
          <p:nvPr/>
        </p:nvSpPr>
        <p:spPr bwMode="auto">
          <a:xfrm>
            <a:off x="762000" y="1158605"/>
            <a:ext cx="6858000" cy="591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961" tIns="48981" rIns="97961" bIns="48981">
            <a:spAutoFit/>
          </a:bodyPr>
          <a:lstStyle/>
          <a:p>
            <a:pPr algn="ctr">
              <a:defRPr/>
            </a:pPr>
            <a:r>
              <a:rPr lang="en-US" sz="3200" dirty="0">
                <a:solidFill>
                  <a:srgbClr val="001C40"/>
                </a:solidFill>
                <a:latin typeface="Arial Narrow" charset="0"/>
                <a:ea typeface="Arial Narrow" charset="0"/>
                <a:cs typeface="Arial Narrow" charset="0"/>
              </a:rPr>
              <a:t>Assistance for Disadvantaged Communities</a:t>
            </a:r>
          </a:p>
        </p:txBody>
      </p:sp>
      <p:sp>
        <p:nvSpPr>
          <p:cNvPr id="3" name="Rectangle 12">
            <a:extLst>
              <a:ext uri="{FF2B5EF4-FFF2-40B4-BE49-F238E27FC236}">
                <a16:creationId xmlns:a16="http://schemas.microsoft.com/office/drawing/2014/main" id="{C0706727-F864-9A2B-7B03-A6F32954A0AC}"/>
              </a:ext>
            </a:extLst>
          </p:cNvPr>
          <p:cNvSpPr>
            <a:spLocks noChangeArrowheads="1"/>
          </p:cNvSpPr>
          <p:nvPr/>
        </p:nvSpPr>
        <p:spPr bwMode="auto">
          <a:xfrm>
            <a:off x="157162" y="177035"/>
            <a:ext cx="9144000" cy="685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0615" tIns="65308" rIns="130615" bIns="65308">
            <a:spAutoFit/>
          </a:bodyPr>
          <a:lstStyle/>
          <a:p>
            <a:pPr algn="ctr"/>
            <a:r>
              <a:rPr lang="en-US" sz="3600" b="1" dirty="0">
                <a:solidFill>
                  <a:srgbClr val="001C40"/>
                </a:solidFill>
                <a:latin typeface="Arial Narrow" charset="0"/>
                <a:ea typeface="Arial Narrow" charset="0"/>
                <a:cs typeface="Arial Narrow" charset="0"/>
              </a:rPr>
              <a:t>Lead Service Line Funding </a:t>
            </a:r>
          </a:p>
        </p:txBody>
      </p:sp>
    </p:spTree>
    <p:extLst>
      <p:ext uri="{BB962C8B-B14F-4D97-AF65-F5344CB8AC3E}">
        <p14:creationId xmlns:p14="http://schemas.microsoft.com/office/powerpoint/2010/main" val="2798750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14528" y="1676400"/>
            <a:ext cx="8229600" cy="4363819"/>
          </a:xfrm>
          <a:prstGeom prst="rect">
            <a:avLst/>
          </a:prstGeom>
          <a:noFill/>
          <a:ln w="9525">
            <a:noFill/>
            <a:miter lim="800000"/>
            <a:headEnd/>
            <a:tailEnd/>
          </a:ln>
        </p:spPr>
        <p:txBody>
          <a:bodyPr wrap="square" lIns="130615" tIns="65308" rIns="130615" bIns="65308">
            <a:spAutoFit/>
          </a:bodyPr>
          <a:lstStyle/>
          <a:p>
            <a:pPr>
              <a:defRPr/>
            </a:pPr>
            <a:r>
              <a:rPr lang="en-US" sz="3200" b="1" dirty="0">
                <a:solidFill>
                  <a:srgbClr val="0A863D"/>
                </a:solidFill>
                <a:latin typeface="Arial Narrow" charset="0"/>
                <a:ea typeface="Arial Narrow" charset="0"/>
                <a:cs typeface="Arial Narrow" charset="0"/>
              </a:rPr>
              <a:t>Lead Service Line Funding Requirements:</a:t>
            </a:r>
          </a:p>
          <a:p>
            <a:pPr marL="816348" lvl="1" indent="-326539">
              <a:buFont typeface="Arial" pitchFamily="-123" charset="-52"/>
              <a:buChar char="•"/>
              <a:defRPr/>
            </a:pPr>
            <a:r>
              <a:rPr lang="en-US" sz="2200" dirty="0">
                <a:solidFill>
                  <a:srgbClr val="001C40"/>
                </a:solidFill>
                <a:latin typeface="Arial Narrow" panose="020B0606020202030204" pitchFamily="34" charset="0"/>
                <a:ea typeface="Calibri" panose="020F0502020204030204" pitchFamily="34" charset="0"/>
                <a:cs typeface="Calibri" panose="020F0502020204030204" pitchFamily="34" charset="0"/>
              </a:rPr>
              <a:t>A</a:t>
            </a:r>
            <a:r>
              <a:rPr lang="en-US" sz="2200" dirty="0">
                <a:solidFill>
                  <a:srgbClr val="001C40"/>
                </a:solidFill>
                <a:effectLst/>
                <a:latin typeface="Arial Narrow" panose="020B0606020202030204" pitchFamily="34" charset="0"/>
                <a:ea typeface="Calibri" panose="020F0502020204030204" pitchFamily="34" charset="0"/>
                <a:cs typeface="Calibri" panose="020F0502020204030204" pitchFamily="34" charset="0"/>
              </a:rPr>
              <a:t>ny project funded under this appropriation will be subject to the replacement of the entire lead service line, not just a portion, unless a portion has already been replaced or is concurrently being replaced with another funding source.</a:t>
            </a:r>
          </a:p>
          <a:p>
            <a:pPr marL="489809" lvl="1">
              <a:defRPr/>
            </a:pPr>
            <a:endParaRPr lang="en-US" sz="2200" dirty="0">
              <a:solidFill>
                <a:srgbClr val="001C40"/>
              </a:solidFill>
              <a:effectLst/>
              <a:latin typeface="Arial Narrow" panose="020B0606020202030204" pitchFamily="34" charset="0"/>
              <a:ea typeface="Calibri" panose="020F0502020204030204" pitchFamily="34" charset="0"/>
              <a:cs typeface="Calibri" panose="020F0502020204030204" pitchFamily="34" charset="0"/>
            </a:endParaRPr>
          </a:p>
          <a:p>
            <a:pPr marL="816348" lvl="1" indent="-326539">
              <a:buFont typeface="Arial" pitchFamily="-123" charset="-52"/>
              <a:buChar char="•"/>
              <a:defRPr/>
            </a:pPr>
            <a:r>
              <a:rPr lang="en-US" sz="2200" dirty="0">
                <a:solidFill>
                  <a:srgbClr val="001C40"/>
                </a:solidFill>
                <a:latin typeface="Arial Narrow" panose="020B0606020202030204" pitchFamily="34" charset="0"/>
                <a:ea typeface="Calibri" panose="020F0502020204030204" pitchFamily="34" charset="0"/>
                <a:cs typeface="Calibri" panose="020F0502020204030204" pitchFamily="34" charset="0"/>
              </a:rPr>
              <a:t>A</a:t>
            </a:r>
            <a:r>
              <a:rPr lang="en-US" sz="2200" dirty="0">
                <a:solidFill>
                  <a:srgbClr val="001C40"/>
                </a:solidFill>
                <a:effectLst/>
                <a:latin typeface="Arial Narrow" panose="020B0606020202030204" pitchFamily="34" charset="0"/>
                <a:ea typeface="Calibri" panose="020F0502020204030204" pitchFamily="34" charset="0"/>
                <a:cs typeface="Calibri" panose="020F0502020204030204" pitchFamily="34" charset="0"/>
              </a:rPr>
              <a:t>ny project receiving funding under this appropriation must adhere to federal requirements, such as the State Environmental Review Process (SERP), Disadvantaged Business Enterprise (DBE), Build America – Buy America (BABA), the Davis-Bacon Wage Act, American Iron and Steel (AIS), and project signage.</a:t>
            </a:r>
          </a:p>
          <a:p>
            <a:pPr marL="489809" lvl="1">
              <a:defRPr/>
            </a:pPr>
            <a:endParaRPr lang="en-US" sz="900" b="1" dirty="0">
              <a:solidFill>
                <a:srgbClr val="0A863D"/>
              </a:solidFill>
              <a:effectLst/>
              <a:latin typeface="Arial Narrow" panose="020B0606020202030204" pitchFamily="34" charset="0"/>
              <a:ea typeface="Calibri" panose="020F0502020204030204" pitchFamily="34" charset="0"/>
              <a:cs typeface="Times New Roman" panose="02020603050405020304" pitchFamily="18" charset="0"/>
            </a:endParaRPr>
          </a:p>
          <a:p>
            <a:pPr marL="816348" lvl="1" indent="-326539">
              <a:buFont typeface="Arial" pitchFamily="-123" charset="-52"/>
              <a:buChar char="•"/>
              <a:defRPr/>
            </a:pPr>
            <a:endParaRPr lang="en-US" sz="1400" dirty="0">
              <a:solidFill>
                <a:schemeClr val="bg1"/>
              </a:solidFill>
              <a:latin typeface="Arial Narrow" charset="0"/>
              <a:ea typeface="Arial Narrow" charset="0"/>
              <a:cs typeface="Arial Narrow" charset="0"/>
            </a:endParaRPr>
          </a:p>
        </p:txBody>
      </p:sp>
      <p:sp>
        <p:nvSpPr>
          <p:cNvPr id="5" name="Rectangle 12"/>
          <p:cNvSpPr>
            <a:spLocks noChangeArrowheads="1"/>
          </p:cNvSpPr>
          <p:nvPr/>
        </p:nvSpPr>
        <p:spPr bwMode="auto">
          <a:xfrm>
            <a:off x="0" y="152400"/>
            <a:ext cx="9144000" cy="685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0615" tIns="65308" rIns="130615" bIns="65308">
            <a:spAutoFit/>
          </a:bodyPr>
          <a:lstStyle/>
          <a:p>
            <a:pPr algn="ctr"/>
            <a:r>
              <a:rPr lang="en-US" sz="3600" b="1" dirty="0">
                <a:solidFill>
                  <a:srgbClr val="001C40"/>
                </a:solidFill>
                <a:latin typeface="Arial Narrow" charset="0"/>
                <a:ea typeface="Arial Narrow" charset="0"/>
                <a:cs typeface="Arial Narrow" charset="0"/>
              </a:rPr>
              <a:t>Lead Service Line Funding </a:t>
            </a:r>
          </a:p>
        </p:txBody>
      </p:sp>
    </p:spTree>
    <p:extLst>
      <p:ext uri="{BB962C8B-B14F-4D97-AF65-F5344CB8AC3E}">
        <p14:creationId xmlns:p14="http://schemas.microsoft.com/office/powerpoint/2010/main" val="4022307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2057400" y="1143000"/>
            <a:ext cx="6172201" cy="4348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0615" tIns="65308" rIns="130615" bIns="65308">
            <a:spAutoFit/>
          </a:bodyPr>
          <a:lstStyle>
            <a:lvl1pPr marL="228600" indent="-2286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4600" b="1" dirty="0">
                <a:solidFill>
                  <a:schemeClr val="bg1">
                    <a:lumMod val="50000"/>
                  </a:schemeClr>
                </a:solidFill>
                <a:latin typeface="Arial Narrow" charset="0"/>
                <a:ea typeface="Arial Narrow" charset="0"/>
                <a:cs typeface="Arial Narrow" charset="0"/>
              </a:rPr>
              <a:t>Lisa Golphin</a:t>
            </a:r>
          </a:p>
          <a:p>
            <a:pPr algn="ctr" eaLnBrk="1" hangingPunct="1"/>
            <a:r>
              <a:rPr lang="en-US" sz="2400" dirty="0">
                <a:solidFill>
                  <a:srgbClr val="0A863D"/>
                </a:solidFill>
                <a:latin typeface="Arial Narrow" charset="0"/>
                <a:ea typeface="Arial Narrow" charset="0"/>
                <a:cs typeface="Arial Narrow" charset="0"/>
              </a:rPr>
              <a:t>GEFA Water Resources Project Manager</a:t>
            </a:r>
          </a:p>
          <a:p>
            <a:pPr algn="ctr" eaLnBrk="1" hangingPunct="1"/>
            <a:r>
              <a:rPr lang="en-US" sz="2400" dirty="0">
                <a:solidFill>
                  <a:srgbClr val="0A863D"/>
                </a:solidFill>
                <a:latin typeface="Arial Narrow" charset="0"/>
                <a:ea typeface="Arial Narrow" charset="0"/>
                <a:cs typeface="Arial Narrow" charset="0"/>
              </a:rPr>
              <a:t>Lead Service Line Program</a:t>
            </a:r>
          </a:p>
          <a:p>
            <a:pPr algn="ctr" eaLnBrk="1" hangingPunct="1"/>
            <a:r>
              <a:rPr lang="en-US" sz="2400" dirty="0">
                <a:solidFill>
                  <a:srgbClr val="0A863D"/>
                </a:solidFill>
                <a:latin typeface="Arial Narrow" charset="0"/>
                <a:ea typeface="Arial Narrow" charset="0"/>
                <a:cs typeface="Arial Narrow" charset="0"/>
                <a:hlinkClick r:id="rId3"/>
              </a:rPr>
              <a:t>lgolphin@gefa.ga.gov</a:t>
            </a:r>
            <a:endParaRPr lang="en-US" sz="2400" dirty="0">
              <a:solidFill>
                <a:srgbClr val="0A863D"/>
              </a:solidFill>
              <a:latin typeface="Arial Narrow" charset="0"/>
              <a:ea typeface="Arial Narrow" charset="0"/>
              <a:cs typeface="Arial Narrow" charset="0"/>
            </a:endParaRPr>
          </a:p>
          <a:p>
            <a:pPr algn="ctr" eaLnBrk="1" hangingPunct="1"/>
            <a:r>
              <a:rPr lang="en-US" sz="2400" dirty="0">
                <a:solidFill>
                  <a:srgbClr val="0A863D"/>
                </a:solidFill>
                <a:latin typeface="Arial Narrow" charset="0"/>
                <a:ea typeface="Arial Narrow" charset="0"/>
                <a:cs typeface="Arial Narrow" charset="0"/>
              </a:rPr>
              <a:t>(470) 606-1393</a:t>
            </a:r>
          </a:p>
          <a:p>
            <a:pPr algn="ctr" eaLnBrk="1" hangingPunct="1"/>
            <a:r>
              <a:rPr lang="en-US" sz="2400" dirty="0">
                <a:solidFill>
                  <a:srgbClr val="0A863D"/>
                </a:solidFill>
                <a:latin typeface="Arial Narrow" charset="0"/>
                <a:ea typeface="Arial Narrow" charset="0"/>
                <a:cs typeface="Arial Narrow" charset="0"/>
                <a:hlinkClick r:id="rId4"/>
              </a:rPr>
              <a:t>www.gefa.ga.gov</a:t>
            </a:r>
            <a:endParaRPr lang="en-US" sz="2400" dirty="0">
              <a:solidFill>
                <a:srgbClr val="0A863D"/>
              </a:solidFill>
              <a:latin typeface="Arial Narrow" charset="0"/>
              <a:ea typeface="Arial Narrow" charset="0"/>
              <a:cs typeface="Arial Narrow" charset="0"/>
            </a:endParaRPr>
          </a:p>
          <a:p>
            <a:pPr algn="ctr" eaLnBrk="1" hangingPunct="1"/>
            <a:endParaRPr lang="en-US" sz="2400" dirty="0">
              <a:solidFill>
                <a:srgbClr val="0A863D"/>
              </a:solidFill>
              <a:latin typeface="Arial Narrow" charset="0"/>
              <a:ea typeface="Arial Narrow" charset="0"/>
              <a:cs typeface="Arial Narrow" charset="0"/>
            </a:endParaRPr>
          </a:p>
          <a:p>
            <a:pPr algn="ctr" eaLnBrk="1" hangingPunct="1"/>
            <a:r>
              <a:rPr lang="en-US" sz="2400" dirty="0">
                <a:hlinkClick r:id="rId5"/>
              </a:rPr>
              <a:t>Lead Service Line Replacement Program | Georgia Environmental Finance Authority</a:t>
            </a:r>
            <a:endParaRPr lang="en-US" sz="2400" dirty="0">
              <a:solidFill>
                <a:srgbClr val="0A863D"/>
              </a:solidFill>
              <a:latin typeface="Arial Narrow" charset="0"/>
              <a:ea typeface="Arial Narrow" charset="0"/>
              <a:cs typeface="Arial Narrow" charset="0"/>
            </a:endParaRPr>
          </a:p>
          <a:p>
            <a:pPr algn="ctr" eaLnBrk="1" hangingPunct="1"/>
            <a:endParaRPr lang="en-US" dirty="0">
              <a:solidFill>
                <a:srgbClr val="0A863D"/>
              </a:solidFill>
              <a:latin typeface="Arial Narrow" charset="0"/>
              <a:ea typeface="Arial Narrow" charset="0"/>
              <a:cs typeface="Arial Narrow" charset="0"/>
            </a:endParaRPr>
          </a:p>
          <a:p>
            <a:pPr algn="ctr" eaLnBrk="1" hangingPunct="1"/>
            <a:endParaRPr lang="en-US" dirty="0">
              <a:solidFill>
                <a:srgbClr val="0A863D"/>
              </a:solidFill>
              <a:latin typeface="Arial Narrow" charset="0"/>
              <a:ea typeface="Arial Narrow" charset="0"/>
              <a:cs typeface="Arial Narrow" charset="0"/>
            </a:endParaRPr>
          </a:p>
        </p:txBody>
      </p:sp>
      <p:sp>
        <p:nvSpPr>
          <p:cNvPr id="6" name="TextBox 9"/>
          <p:cNvSpPr txBox="1">
            <a:spLocks noChangeArrowheads="1"/>
          </p:cNvSpPr>
          <p:nvPr/>
        </p:nvSpPr>
        <p:spPr bwMode="auto">
          <a:xfrm>
            <a:off x="1981200" y="5257800"/>
            <a:ext cx="6172201" cy="123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0615" tIns="65308" rIns="130615" bIns="65308">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dirty="0">
                <a:solidFill>
                  <a:schemeClr val="bg1">
                    <a:lumMod val="50000"/>
                  </a:schemeClr>
                </a:solidFill>
                <a:latin typeface="Arial Narrow" charset="0"/>
                <a:ea typeface="Arial Narrow" charset="0"/>
                <a:cs typeface="Arial Narrow" charset="0"/>
              </a:rPr>
              <a:t>47 Trinity Ave SW</a:t>
            </a:r>
          </a:p>
          <a:p>
            <a:pPr algn="ctr" eaLnBrk="1" hangingPunct="1"/>
            <a:r>
              <a:rPr lang="en-US" dirty="0">
                <a:solidFill>
                  <a:schemeClr val="bg1">
                    <a:lumMod val="50000"/>
                  </a:schemeClr>
                </a:solidFill>
                <a:latin typeface="Arial Narrow" charset="0"/>
                <a:ea typeface="Arial Narrow" charset="0"/>
                <a:cs typeface="Arial Narrow" charset="0"/>
              </a:rPr>
              <a:t>Fifth Floor</a:t>
            </a:r>
          </a:p>
          <a:p>
            <a:pPr algn="ctr" eaLnBrk="1" hangingPunct="1"/>
            <a:r>
              <a:rPr lang="en-US" dirty="0">
                <a:solidFill>
                  <a:schemeClr val="bg1">
                    <a:lumMod val="50000"/>
                  </a:schemeClr>
                </a:solidFill>
                <a:latin typeface="Arial Narrow" charset="0"/>
                <a:ea typeface="Arial Narrow" charset="0"/>
                <a:cs typeface="Arial Narrow" charset="0"/>
              </a:rPr>
              <a:t>Atlanta, GA 30334</a:t>
            </a:r>
          </a:p>
          <a:p>
            <a:pPr algn="ctr" eaLnBrk="1" hangingPunct="1"/>
            <a:r>
              <a:rPr lang="en-US" dirty="0">
                <a:solidFill>
                  <a:schemeClr val="bg1">
                    <a:lumMod val="50000"/>
                  </a:schemeClr>
                </a:solidFill>
                <a:latin typeface="Arial Narrow" charset="0"/>
                <a:ea typeface="Arial Narrow" charset="0"/>
                <a:cs typeface="Arial Narrow" charset="0"/>
              </a:rPr>
              <a:t>gefa.georgia.gov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622527" y="2209800"/>
            <a:ext cx="7898946" cy="3849946"/>
          </a:xfrm>
          <a:prstGeom prst="rect">
            <a:avLst/>
          </a:prstGeom>
          <a:noFill/>
          <a:ln w="9525">
            <a:noFill/>
            <a:miter lim="800000"/>
            <a:headEnd/>
            <a:tailEnd/>
          </a:ln>
        </p:spPr>
        <p:txBody>
          <a:bodyPr wrap="square" lIns="97961" tIns="48981" rIns="97961" bIns="48981">
            <a:spAutoFit/>
          </a:bodyPr>
          <a:lstStyle/>
          <a:p>
            <a:pPr marL="244904" indent="-244904" defTabSz="685800">
              <a:buFont typeface="Arial" pitchFamily="-123" charset="-52"/>
              <a:buChar char="•"/>
              <a:defRPr/>
            </a:pPr>
            <a:r>
              <a:rPr lang="en-US" sz="2800" b="1" dirty="0">
                <a:solidFill>
                  <a:srgbClr val="1C3664"/>
                </a:solidFill>
                <a:latin typeface="Arial Narrow" charset="0"/>
                <a:ea typeface="Arial Narrow" charset="0"/>
                <a:cs typeface="Arial Narrow" charset="0"/>
              </a:rPr>
              <a:t>GEFA’s Mission is to conserve and protect Georgia’s energy, land, and water resources. </a:t>
            </a:r>
          </a:p>
          <a:p>
            <a:pPr marL="244904" indent="-244904" defTabSz="685800">
              <a:buFont typeface="Arial" pitchFamily="-123" charset="-52"/>
              <a:buChar char="•"/>
              <a:defRPr/>
            </a:pPr>
            <a:endParaRPr lang="en-US" sz="2000" b="1" dirty="0">
              <a:solidFill>
                <a:srgbClr val="001C40"/>
              </a:solidFill>
              <a:latin typeface="Arial Narrow" charset="0"/>
              <a:ea typeface="Arial Narrow" charset="0"/>
              <a:cs typeface="Arial Narrow" charset="0"/>
            </a:endParaRPr>
          </a:p>
          <a:p>
            <a:pPr marL="257175" indent="-257175" defTabSz="685800">
              <a:buFont typeface="Arial" panose="020B0604020202020204" pitchFamily="34" charset="0"/>
              <a:buChar char="•"/>
              <a:defRPr/>
            </a:pPr>
            <a:r>
              <a:rPr lang="en-US" sz="2800" b="1" dirty="0">
                <a:solidFill>
                  <a:srgbClr val="1C3664"/>
                </a:solidFill>
                <a:latin typeface="Arial Narrow" charset="0"/>
                <a:ea typeface="Arial Narrow" charset="0"/>
                <a:cs typeface="Arial Narrow" charset="0"/>
              </a:rPr>
              <a:t>Eligible Borrowers:</a:t>
            </a:r>
          </a:p>
          <a:p>
            <a:pPr marL="587804" lvl="1" indent="-244904" defTabSz="685800">
              <a:buFont typeface="Arial" pitchFamily="-123" charset="-52"/>
              <a:buChar char="•"/>
              <a:defRPr/>
            </a:pPr>
            <a:r>
              <a:rPr lang="en-US" sz="2800" b="1" dirty="0">
                <a:solidFill>
                  <a:srgbClr val="0A863D"/>
                </a:solidFill>
                <a:latin typeface="Arial Narrow" charset="0"/>
                <a:ea typeface="Arial Narrow" charset="0"/>
                <a:cs typeface="Arial Narrow" charset="0"/>
              </a:rPr>
              <a:t>Counties and municipalities</a:t>
            </a:r>
          </a:p>
          <a:p>
            <a:pPr marL="587804" lvl="1" indent="-244904" defTabSz="685800">
              <a:buFont typeface="Arial" pitchFamily="-123" charset="-52"/>
              <a:buChar char="•"/>
              <a:defRPr/>
            </a:pPr>
            <a:r>
              <a:rPr lang="en-US" sz="2800" b="1" dirty="0">
                <a:solidFill>
                  <a:srgbClr val="0A863D"/>
                </a:solidFill>
                <a:latin typeface="Arial Narrow" charset="0"/>
                <a:ea typeface="Arial Narrow" charset="0"/>
                <a:cs typeface="Arial Narrow" charset="0"/>
              </a:rPr>
              <a:t>Local water, sewer, and sanitary districts</a:t>
            </a:r>
          </a:p>
          <a:p>
            <a:pPr marL="587804" lvl="1" indent="-244904" defTabSz="685800">
              <a:buFont typeface="Arial" pitchFamily="-123" charset="-52"/>
              <a:buChar char="•"/>
              <a:defRPr/>
            </a:pPr>
            <a:r>
              <a:rPr lang="en-US" sz="2800" b="1" dirty="0">
                <a:solidFill>
                  <a:srgbClr val="0A863D"/>
                </a:solidFill>
                <a:latin typeface="Arial Narrow" charset="0"/>
                <a:ea typeface="Arial Narrow" charset="0"/>
                <a:cs typeface="Arial Narrow" charset="0"/>
              </a:rPr>
              <a:t>State and local authorities, boards, and political subdivisions created by the General Assembly. </a:t>
            </a:r>
            <a:endParaRPr lang="en-US" sz="1650" b="1" dirty="0">
              <a:solidFill>
                <a:srgbClr val="0A863D"/>
              </a:solidFill>
              <a:latin typeface="Arial Narrow" charset="0"/>
              <a:ea typeface="Arial Narrow" charset="0"/>
              <a:cs typeface="Arial Narrow" charset="0"/>
            </a:endParaRPr>
          </a:p>
          <a:p>
            <a:pPr marL="612261" lvl="1" indent="-244904" defTabSz="685800">
              <a:defRPr/>
            </a:pPr>
            <a:endParaRPr lang="en-US" sz="1725" b="1" dirty="0">
              <a:solidFill>
                <a:srgbClr val="5D8658"/>
              </a:solidFill>
              <a:latin typeface="Arial Narrow" charset="0"/>
              <a:ea typeface="Arial Narrow" charset="0"/>
              <a:cs typeface="Arial Narrow" charset="0"/>
            </a:endParaRPr>
          </a:p>
          <a:p>
            <a:pPr marL="612261" lvl="1" indent="-244904" defTabSz="685800">
              <a:buFont typeface="Arial" pitchFamily="-123" charset="-52"/>
              <a:buChar char="•"/>
              <a:defRPr/>
            </a:pPr>
            <a:endParaRPr lang="en-US" sz="1050" dirty="0">
              <a:solidFill>
                <a:srgbClr val="1C3664"/>
              </a:solidFill>
              <a:latin typeface="Arial Narrow" charset="0"/>
              <a:ea typeface="Arial Narrow" charset="0"/>
              <a:cs typeface="Arial Narrow" charset="0"/>
            </a:endParaRPr>
          </a:p>
        </p:txBody>
      </p:sp>
      <p:sp>
        <p:nvSpPr>
          <p:cNvPr id="5" name="Rectangle 12"/>
          <p:cNvSpPr>
            <a:spLocks noChangeArrowheads="1"/>
          </p:cNvSpPr>
          <p:nvPr/>
        </p:nvSpPr>
        <p:spPr bwMode="auto">
          <a:xfrm>
            <a:off x="-228600" y="1524000"/>
            <a:ext cx="6858000" cy="591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7961" tIns="48981" rIns="97961" bIns="48981">
            <a:spAutoFit/>
          </a:bodyPr>
          <a:lstStyle/>
          <a:p>
            <a:pPr algn="ctr" defTabSz="685800">
              <a:defRPr/>
            </a:pPr>
            <a:r>
              <a:rPr lang="en-US" sz="3200" b="1" dirty="0">
                <a:solidFill>
                  <a:srgbClr val="001C40"/>
                </a:solidFill>
                <a:latin typeface="Arial Narrow" charset="0"/>
                <a:ea typeface="Arial Narrow" charset="0"/>
                <a:cs typeface="Arial Narrow" charset="0"/>
              </a:rPr>
              <a:t>What is GEFA and Who is Eligible</a:t>
            </a:r>
          </a:p>
        </p:txBody>
      </p:sp>
      <p:sp>
        <p:nvSpPr>
          <p:cNvPr id="3" name="TextBox 2">
            <a:extLst>
              <a:ext uri="{FF2B5EF4-FFF2-40B4-BE49-F238E27FC236}">
                <a16:creationId xmlns:a16="http://schemas.microsoft.com/office/drawing/2014/main" id="{7269BB16-8632-75E4-E620-7410A82C65AA}"/>
              </a:ext>
            </a:extLst>
          </p:cNvPr>
          <p:cNvSpPr txBox="1"/>
          <p:nvPr/>
        </p:nvSpPr>
        <p:spPr>
          <a:xfrm>
            <a:off x="1981200" y="304800"/>
            <a:ext cx="5638800" cy="64633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1C40"/>
                </a:solidFill>
                <a:effectLst/>
                <a:uLnTx/>
                <a:uFillTx/>
                <a:latin typeface="Arial Narrow" charset="0"/>
                <a:ea typeface="Arial Narrow" charset="0"/>
                <a:cs typeface="Arial Narrow" charset="0"/>
              </a:rPr>
              <a:t>Lead Service Line Funding </a:t>
            </a:r>
          </a:p>
        </p:txBody>
      </p:sp>
    </p:spTree>
    <p:extLst>
      <p:ext uri="{BB962C8B-B14F-4D97-AF65-F5344CB8AC3E}">
        <p14:creationId xmlns:p14="http://schemas.microsoft.com/office/powerpoint/2010/main" val="1561783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514952" y="1295400"/>
            <a:ext cx="8229600" cy="6441311"/>
          </a:xfrm>
          <a:prstGeom prst="rect">
            <a:avLst/>
          </a:prstGeom>
          <a:noFill/>
          <a:ln w="9525">
            <a:noFill/>
            <a:miter lim="800000"/>
            <a:headEnd/>
            <a:tailEnd/>
          </a:ln>
        </p:spPr>
        <p:txBody>
          <a:bodyPr wrap="square" lIns="130615" tIns="65308" rIns="130615" bIns="65308">
            <a:spAutoFit/>
          </a:bodyPr>
          <a:lstStyle/>
          <a:p>
            <a:pPr>
              <a:defRPr/>
            </a:pPr>
            <a:r>
              <a:rPr lang="en-US" sz="3200" b="1" dirty="0">
                <a:solidFill>
                  <a:schemeClr val="bg1">
                    <a:lumMod val="50000"/>
                  </a:schemeClr>
                </a:solidFill>
                <a:latin typeface="Arial Narrow" charset="0"/>
                <a:ea typeface="Arial Narrow" charset="0"/>
                <a:cs typeface="Arial Narrow" charset="0"/>
              </a:rPr>
              <a:t>Why you Should Consider GEFA </a:t>
            </a:r>
          </a:p>
          <a:p>
            <a:pPr>
              <a:defRPr/>
            </a:pPr>
            <a:r>
              <a:rPr lang="en-US" sz="3200" b="1" dirty="0">
                <a:solidFill>
                  <a:schemeClr val="bg1">
                    <a:lumMod val="50000"/>
                  </a:schemeClr>
                </a:solidFill>
                <a:latin typeface="Arial Narrow" charset="0"/>
                <a:ea typeface="Arial Narrow" charset="0"/>
                <a:cs typeface="Arial Narrow" charset="0"/>
              </a:rPr>
              <a:t>For your Compliance Needs?</a:t>
            </a:r>
          </a:p>
          <a:p>
            <a:pPr>
              <a:defRPr/>
            </a:pPr>
            <a:endParaRPr lang="en-US" sz="2800" b="1" dirty="0">
              <a:solidFill>
                <a:schemeClr val="bg1">
                  <a:lumMod val="50000"/>
                </a:schemeClr>
              </a:solidFill>
              <a:latin typeface="Arial Narrow" charset="0"/>
              <a:ea typeface="Arial Narrow" charset="0"/>
              <a:cs typeface="Arial Narrow" charset="0"/>
            </a:endParaRPr>
          </a:p>
          <a:p>
            <a:pPr>
              <a:defRPr/>
            </a:pPr>
            <a:r>
              <a:rPr lang="en-US" sz="2800" b="1" dirty="0">
                <a:solidFill>
                  <a:schemeClr val="bg1">
                    <a:lumMod val="50000"/>
                  </a:schemeClr>
                </a:solidFill>
                <a:latin typeface="Arial Narrow" charset="0"/>
                <a:ea typeface="Arial Narrow" charset="0"/>
                <a:cs typeface="Arial Narrow" charset="0"/>
              </a:rPr>
              <a:t>Bipartisan Infrastructure Law (BIL)</a:t>
            </a:r>
          </a:p>
          <a:p>
            <a:pPr marL="816348" lvl="1" indent="-326539">
              <a:buFont typeface="Arial" pitchFamily="-123" charset="-52"/>
              <a:buChar char="•"/>
              <a:defRPr/>
            </a:pPr>
            <a:r>
              <a:rPr lang="en-US" sz="2600" dirty="0">
                <a:solidFill>
                  <a:schemeClr val="bg1">
                    <a:lumMod val="50000"/>
                  </a:schemeClr>
                </a:solidFill>
                <a:latin typeface="Arial Narrow" charset="0"/>
                <a:ea typeface="Arial Narrow" charset="0"/>
                <a:cs typeface="Arial Narrow" charset="0"/>
              </a:rPr>
              <a:t>$66.8 Million Dollars Allocated for FY22</a:t>
            </a:r>
          </a:p>
          <a:p>
            <a:pPr marL="816348" lvl="1" indent="-326539">
              <a:buFont typeface="Arial" pitchFamily="-123" charset="-52"/>
              <a:buChar char="•"/>
              <a:defRPr/>
            </a:pPr>
            <a:r>
              <a:rPr lang="en-US" sz="2600" dirty="0">
                <a:solidFill>
                  <a:schemeClr val="bg1">
                    <a:lumMod val="50000"/>
                  </a:schemeClr>
                </a:solidFill>
                <a:latin typeface="Arial Narrow" charset="0"/>
                <a:ea typeface="Arial Narrow" charset="0"/>
                <a:cs typeface="Arial Narrow" charset="0"/>
              </a:rPr>
              <a:t>$28.7 Million Dollars Allocated for FY23</a:t>
            </a:r>
          </a:p>
          <a:p>
            <a:pPr marL="816348" lvl="1" indent="-326539">
              <a:buFont typeface="Arial" pitchFamily="-123" charset="-52"/>
              <a:buChar char="•"/>
              <a:defRPr/>
            </a:pPr>
            <a:endParaRPr lang="en-US" sz="500" dirty="0">
              <a:solidFill>
                <a:schemeClr val="bg1">
                  <a:lumMod val="50000"/>
                </a:schemeClr>
              </a:solidFill>
              <a:latin typeface="Arial Narrow" charset="0"/>
              <a:ea typeface="Arial Narrow" charset="0"/>
              <a:cs typeface="Arial Narrow" charset="0"/>
            </a:endParaRPr>
          </a:p>
          <a:p>
            <a:pPr marL="816348" lvl="1" indent="-326539">
              <a:buFont typeface="Arial" pitchFamily="-123" charset="-52"/>
              <a:buChar char="•"/>
              <a:defRPr/>
            </a:pPr>
            <a:r>
              <a:rPr lang="en-US" sz="2600" dirty="0">
                <a:solidFill>
                  <a:schemeClr val="bg1">
                    <a:lumMod val="50000"/>
                  </a:schemeClr>
                </a:solidFill>
                <a:latin typeface="Arial Narrow" charset="0"/>
                <a:ea typeface="Arial Narrow" charset="0"/>
                <a:cs typeface="Arial Narrow" charset="0"/>
              </a:rPr>
              <a:t>Dedicated funding to assist communities with Lead Service </a:t>
            </a:r>
          </a:p>
          <a:p>
            <a:pPr marL="489809" lvl="1">
              <a:defRPr/>
            </a:pPr>
            <a:r>
              <a:rPr lang="en-US" sz="2600" dirty="0">
                <a:solidFill>
                  <a:schemeClr val="bg1">
                    <a:lumMod val="50000"/>
                  </a:schemeClr>
                </a:solidFill>
                <a:latin typeface="Arial Narrow" charset="0"/>
                <a:ea typeface="Arial Narrow" charset="0"/>
                <a:cs typeface="Arial Narrow" charset="0"/>
              </a:rPr>
              <a:t>     Line (LSL) Inventory and LSL Replacement Projects </a:t>
            </a:r>
          </a:p>
          <a:p>
            <a:pPr marL="489809" lvl="1">
              <a:defRPr/>
            </a:pPr>
            <a:endParaRPr lang="en-US" sz="500" dirty="0">
              <a:solidFill>
                <a:schemeClr val="bg1">
                  <a:lumMod val="50000"/>
                </a:schemeClr>
              </a:solidFill>
              <a:latin typeface="Arial Narrow" charset="0"/>
              <a:ea typeface="Arial Narrow" charset="0"/>
              <a:cs typeface="Arial Narrow" charset="0"/>
            </a:endParaRPr>
          </a:p>
          <a:p>
            <a:pPr marL="816348" lvl="1" indent="-326539">
              <a:buFont typeface="Arial" pitchFamily="-123" charset="-52"/>
              <a:buChar char="•"/>
              <a:defRPr/>
            </a:pPr>
            <a:r>
              <a:rPr lang="en-US" sz="2600" dirty="0">
                <a:solidFill>
                  <a:schemeClr val="bg1">
                    <a:lumMod val="50000"/>
                  </a:schemeClr>
                </a:solidFill>
                <a:latin typeface="Arial Narrow" charset="0"/>
                <a:ea typeface="Arial Narrow" charset="0"/>
                <a:cs typeface="Arial Narrow" charset="0"/>
              </a:rPr>
              <a:t>49% Principal Forgivable Loans to eligible</a:t>
            </a:r>
          </a:p>
          <a:p>
            <a:pPr marL="489809" lvl="1">
              <a:defRPr/>
            </a:pPr>
            <a:r>
              <a:rPr lang="en-US" sz="2600" dirty="0">
                <a:solidFill>
                  <a:schemeClr val="bg1">
                    <a:lumMod val="50000"/>
                  </a:schemeClr>
                </a:solidFill>
                <a:latin typeface="Arial Narrow" charset="0"/>
                <a:ea typeface="Arial Narrow" charset="0"/>
                <a:cs typeface="Arial Narrow" charset="0"/>
              </a:rPr>
              <a:t>     Disadvantaged Communities</a:t>
            </a:r>
          </a:p>
          <a:p>
            <a:pPr marL="489809" lvl="1">
              <a:defRPr/>
            </a:pPr>
            <a:endParaRPr lang="en-US" sz="500" dirty="0">
              <a:solidFill>
                <a:schemeClr val="bg1">
                  <a:lumMod val="50000"/>
                </a:schemeClr>
              </a:solidFill>
              <a:latin typeface="Arial Narrow" charset="0"/>
              <a:ea typeface="Arial Narrow" charset="0"/>
              <a:cs typeface="Arial Narrow" charset="0"/>
            </a:endParaRPr>
          </a:p>
          <a:p>
            <a:pPr marL="489809" lvl="1">
              <a:defRPr/>
            </a:pPr>
            <a:endParaRPr lang="en-US" sz="2400" dirty="0">
              <a:solidFill>
                <a:schemeClr val="bg1">
                  <a:lumMod val="50000"/>
                </a:schemeClr>
              </a:solidFill>
              <a:latin typeface="Arial Narrow" charset="0"/>
              <a:ea typeface="Arial Narrow" charset="0"/>
              <a:cs typeface="Arial Narrow" charset="0"/>
            </a:endParaRPr>
          </a:p>
          <a:p>
            <a:pPr marL="489809" lvl="1">
              <a:defRPr/>
            </a:pPr>
            <a:r>
              <a:rPr lang="en-US" sz="2400" dirty="0">
                <a:solidFill>
                  <a:schemeClr val="bg1">
                    <a:lumMod val="50000"/>
                  </a:schemeClr>
                </a:solidFill>
                <a:latin typeface="Arial Narrow" charset="0"/>
                <a:ea typeface="Arial Narrow" charset="0"/>
                <a:cs typeface="Arial Narrow" charset="0"/>
              </a:rPr>
              <a:t> </a:t>
            </a:r>
          </a:p>
          <a:p>
            <a:pPr marL="489809" lvl="1">
              <a:defRPr/>
            </a:pPr>
            <a:endParaRPr lang="en-US" sz="2400" dirty="0">
              <a:solidFill>
                <a:schemeClr val="bg1">
                  <a:lumMod val="50000"/>
                </a:schemeClr>
              </a:solidFill>
              <a:latin typeface="Arial Narrow" charset="0"/>
              <a:ea typeface="Arial Narrow" charset="0"/>
              <a:cs typeface="Arial Narrow" charset="0"/>
            </a:endParaRPr>
          </a:p>
          <a:p>
            <a:pPr marL="489809" lvl="1">
              <a:defRPr/>
            </a:pPr>
            <a:endParaRPr lang="en-US" sz="2400" dirty="0">
              <a:solidFill>
                <a:schemeClr val="bg1">
                  <a:lumMod val="50000"/>
                </a:schemeClr>
              </a:solidFill>
              <a:latin typeface="Arial Narrow" charset="0"/>
              <a:ea typeface="Arial Narrow" charset="0"/>
              <a:cs typeface="Arial Narrow" charset="0"/>
            </a:endParaRPr>
          </a:p>
          <a:p>
            <a:pPr marL="816348" lvl="1" indent="-326539">
              <a:defRPr/>
            </a:pPr>
            <a:endParaRPr lang="en-US" sz="2300" dirty="0">
              <a:latin typeface="Arial Narrow" charset="0"/>
              <a:ea typeface="Arial Narrow" charset="0"/>
              <a:cs typeface="Arial Narrow" charset="0"/>
            </a:endParaRPr>
          </a:p>
        </p:txBody>
      </p:sp>
      <p:sp>
        <p:nvSpPr>
          <p:cNvPr id="5" name="Rectangle 12"/>
          <p:cNvSpPr>
            <a:spLocks noChangeArrowheads="1"/>
          </p:cNvSpPr>
          <p:nvPr/>
        </p:nvSpPr>
        <p:spPr bwMode="auto">
          <a:xfrm>
            <a:off x="0" y="152400"/>
            <a:ext cx="9144000" cy="685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0615" tIns="65308" rIns="130615" bIns="65308">
            <a:spAutoFit/>
          </a:bodyPr>
          <a:lstStyle/>
          <a:p>
            <a:pPr algn="ctr"/>
            <a:r>
              <a:rPr lang="en-US" sz="3600" b="1" dirty="0">
                <a:solidFill>
                  <a:srgbClr val="001C40"/>
                </a:solidFill>
                <a:latin typeface="Arial Narrow" charset="0"/>
                <a:ea typeface="Arial Narrow" charset="0"/>
                <a:cs typeface="Arial Narrow" charset="0"/>
              </a:rPr>
              <a:t>Lead Service Line Funding </a:t>
            </a:r>
          </a:p>
        </p:txBody>
      </p:sp>
      <p:pic>
        <p:nvPicPr>
          <p:cNvPr id="2" name="Picture 1">
            <a:extLst>
              <a:ext uri="{FF2B5EF4-FFF2-40B4-BE49-F238E27FC236}">
                <a16:creationId xmlns:a16="http://schemas.microsoft.com/office/drawing/2014/main" id="{724661F5-C044-8CA8-0C5D-01B76C17F45F}"/>
              </a:ext>
            </a:extLst>
          </p:cNvPr>
          <p:cNvPicPr>
            <a:picLocks noChangeAspect="1"/>
          </p:cNvPicPr>
          <p:nvPr/>
        </p:nvPicPr>
        <p:blipFill>
          <a:blip r:embed="rId3"/>
          <a:stretch>
            <a:fillRect/>
          </a:stretch>
        </p:blipFill>
        <p:spPr>
          <a:xfrm>
            <a:off x="6096000" y="1447800"/>
            <a:ext cx="2819677" cy="3048000"/>
          </a:xfrm>
          <a:prstGeom prst="rect">
            <a:avLst/>
          </a:prstGeom>
        </p:spPr>
      </p:pic>
    </p:spTree>
    <p:extLst>
      <p:ext uri="{BB962C8B-B14F-4D97-AF65-F5344CB8AC3E}">
        <p14:creationId xmlns:p14="http://schemas.microsoft.com/office/powerpoint/2010/main" val="256452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228600" y="1295400"/>
            <a:ext cx="8534400" cy="4917817"/>
          </a:xfrm>
          <a:prstGeom prst="rect">
            <a:avLst/>
          </a:prstGeom>
          <a:noFill/>
          <a:ln w="9525">
            <a:noFill/>
            <a:miter lim="800000"/>
            <a:headEnd/>
            <a:tailEnd/>
          </a:ln>
        </p:spPr>
        <p:txBody>
          <a:bodyPr wrap="square" lIns="130615" tIns="65308" rIns="130615" bIns="65308">
            <a:spAutoFit/>
          </a:bodyPr>
          <a:lstStyle/>
          <a:p>
            <a:pPr>
              <a:defRPr/>
            </a:pPr>
            <a:r>
              <a:rPr lang="en-US" sz="2800" b="1" dirty="0">
                <a:solidFill>
                  <a:schemeClr val="bg1">
                    <a:lumMod val="50000"/>
                  </a:schemeClr>
                </a:solidFill>
                <a:latin typeface="Arial Narrow" charset="0"/>
                <a:ea typeface="Arial Narrow" charset="0"/>
                <a:cs typeface="Arial Narrow" charset="0"/>
              </a:rPr>
              <a:t>Potential Funding Sources:</a:t>
            </a:r>
          </a:p>
          <a:p>
            <a:pPr>
              <a:defRPr/>
            </a:pPr>
            <a:endParaRPr lang="en-US" sz="2800" b="1" dirty="0">
              <a:solidFill>
                <a:schemeClr val="bg1">
                  <a:lumMod val="50000"/>
                </a:schemeClr>
              </a:solidFill>
              <a:latin typeface="Arial Narrow" charset="0"/>
              <a:ea typeface="Arial Narrow" charset="0"/>
              <a:cs typeface="Arial Narrow" charset="0"/>
            </a:endParaRPr>
          </a:p>
          <a:p>
            <a:pPr marL="816348" lvl="1" indent="-326539">
              <a:buFont typeface="Arial" pitchFamily="-123" charset="-52"/>
              <a:buChar char="•"/>
              <a:defRPr/>
            </a:pPr>
            <a:r>
              <a:rPr lang="en-US" sz="2800" b="1" dirty="0">
                <a:solidFill>
                  <a:schemeClr val="bg1">
                    <a:lumMod val="50000"/>
                  </a:schemeClr>
                </a:solidFill>
                <a:latin typeface="Arial Narrow" charset="0"/>
                <a:ea typeface="Arial Narrow" charset="0"/>
                <a:cs typeface="Arial Narrow" charset="0"/>
              </a:rPr>
              <a:t>Grants</a:t>
            </a:r>
            <a:r>
              <a:rPr lang="en-US" sz="2800" dirty="0">
                <a:solidFill>
                  <a:schemeClr val="bg1">
                    <a:lumMod val="50000"/>
                  </a:schemeClr>
                </a:solidFill>
                <a:latin typeface="Arial Narrow" charset="0"/>
                <a:ea typeface="Arial Narrow" charset="0"/>
                <a:cs typeface="Arial Narrow" charset="0"/>
              </a:rPr>
              <a:t> – Grant Funding for Lead Service Line Inventory 			   Projects Only</a:t>
            </a:r>
          </a:p>
          <a:p>
            <a:pPr marL="2187948" lvl="4" indent="-326539">
              <a:buFont typeface="Arial" pitchFamily="-123" charset="-52"/>
              <a:buChar char="•"/>
              <a:defRPr/>
            </a:pPr>
            <a:r>
              <a:rPr lang="en-US" sz="2800" dirty="0">
                <a:solidFill>
                  <a:srgbClr val="0A863D"/>
                </a:solidFill>
                <a:latin typeface="Arial Narrow" charset="0"/>
                <a:ea typeface="Arial Narrow" charset="0"/>
                <a:cs typeface="Arial Narrow" charset="0"/>
              </a:rPr>
              <a:t>Grants Awarded: Approx. 204 Communities</a:t>
            </a:r>
          </a:p>
          <a:p>
            <a:pPr marL="2187948" lvl="4" indent="-326539">
              <a:buFont typeface="Arial" pitchFamily="-123" charset="-52"/>
              <a:buChar char="•"/>
              <a:defRPr/>
            </a:pPr>
            <a:r>
              <a:rPr lang="en-US" sz="2400" dirty="0">
                <a:solidFill>
                  <a:srgbClr val="0A863D"/>
                </a:solidFill>
                <a:latin typeface="Arial Narrow" charset="0"/>
                <a:ea typeface="Arial Narrow" charset="0"/>
                <a:cs typeface="Arial Narrow" charset="0"/>
                <a:hlinkClick r:id="rId3">
                  <a:extLst>
                    <a:ext uri="{A12FA001-AC4F-418D-AE19-62706E023703}">
                      <ahyp:hlinkClr xmlns:ahyp="http://schemas.microsoft.com/office/drawing/2018/hyperlinkcolor" val="tx"/>
                    </a:ext>
                  </a:extLst>
                </a:hlinkClick>
              </a:rPr>
              <a:t>https://gefa.georgia.gov/water-resources/intended-use-plans</a:t>
            </a:r>
            <a:endParaRPr lang="en-US" sz="2400" dirty="0">
              <a:solidFill>
                <a:srgbClr val="0A863D"/>
              </a:solidFill>
              <a:latin typeface="Arial Narrow" charset="0"/>
              <a:ea typeface="Arial Narrow" charset="0"/>
              <a:cs typeface="Arial Narrow" charset="0"/>
            </a:endParaRPr>
          </a:p>
          <a:p>
            <a:pPr marL="489809" lvl="1">
              <a:defRPr/>
            </a:pPr>
            <a:endParaRPr lang="en-US" sz="900" dirty="0">
              <a:solidFill>
                <a:schemeClr val="bg1">
                  <a:lumMod val="50000"/>
                </a:schemeClr>
              </a:solidFill>
              <a:latin typeface="Arial Narrow" charset="0"/>
              <a:ea typeface="Arial Narrow" charset="0"/>
              <a:cs typeface="Arial Narrow" charset="0"/>
            </a:endParaRPr>
          </a:p>
          <a:p>
            <a:pPr marL="816348" lvl="1" indent="-326539">
              <a:buFont typeface="Arial" pitchFamily="-123" charset="-52"/>
              <a:buChar char="•"/>
              <a:defRPr/>
            </a:pPr>
            <a:r>
              <a:rPr lang="en-US" sz="2800" b="1" dirty="0">
                <a:solidFill>
                  <a:schemeClr val="bg1">
                    <a:lumMod val="50000"/>
                  </a:schemeClr>
                </a:solidFill>
                <a:latin typeface="Arial Narrow" charset="0"/>
                <a:ea typeface="Arial Narrow" charset="0"/>
                <a:cs typeface="Arial Narrow" charset="0"/>
              </a:rPr>
              <a:t>Loans </a:t>
            </a:r>
            <a:r>
              <a:rPr lang="en-US" sz="2800" dirty="0">
                <a:solidFill>
                  <a:schemeClr val="bg1">
                    <a:lumMod val="50000"/>
                  </a:schemeClr>
                </a:solidFill>
                <a:latin typeface="Arial Narrow" charset="0"/>
                <a:ea typeface="Arial Narrow" charset="0"/>
                <a:cs typeface="Arial Narrow" charset="0"/>
              </a:rPr>
              <a:t>– Affordable Low-Interest Funding for both Lead  </a:t>
            </a:r>
          </a:p>
          <a:p>
            <a:pPr marL="489809" lvl="1">
              <a:defRPr/>
            </a:pPr>
            <a:r>
              <a:rPr lang="en-US" sz="2800" dirty="0">
                <a:solidFill>
                  <a:schemeClr val="bg1">
                    <a:lumMod val="50000"/>
                  </a:schemeClr>
                </a:solidFill>
                <a:latin typeface="Arial Narrow" charset="0"/>
                <a:ea typeface="Arial Narrow" charset="0"/>
                <a:cs typeface="Arial Narrow" charset="0"/>
              </a:rPr>
              <a:t>                  Service Line Inventory and Replacement       </a:t>
            </a:r>
          </a:p>
          <a:p>
            <a:pPr marL="489809" lvl="1">
              <a:defRPr/>
            </a:pPr>
            <a:r>
              <a:rPr lang="en-US" sz="2800" dirty="0">
                <a:solidFill>
                  <a:schemeClr val="bg1">
                    <a:lumMod val="50000"/>
                  </a:schemeClr>
                </a:solidFill>
                <a:latin typeface="Arial Narrow" charset="0"/>
                <a:ea typeface="Arial Narrow" charset="0"/>
                <a:cs typeface="Arial Narrow" charset="0"/>
              </a:rPr>
              <a:t>                  Projects with Principal Forgiveness eligibility.</a:t>
            </a:r>
          </a:p>
          <a:p>
            <a:pPr marL="816348" lvl="1" indent="-326539">
              <a:defRPr/>
            </a:pPr>
            <a:endParaRPr lang="en-US" sz="1600" dirty="0">
              <a:latin typeface="Arial Narrow" charset="0"/>
              <a:ea typeface="Arial Narrow" charset="0"/>
              <a:cs typeface="Arial Narrow" charset="0"/>
            </a:endParaRPr>
          </a:p>
          <a:p>
            <a:pPr marL="816348" lvl="1" indent="-326539">
              <a:buFont typeface="Arial" pitchFamily="-123" charset="-52"/>
              <a:buChar char="•"/>
              <a:defRPr/>
            </a:pPr>
            <a:endParaRPr lang="en-US" sz="1400" dirty="0">
              <a:solidFill>
                <a:schemeClr val="bg1"/>
              </a:solidFill>
              <a:latin typeface="Arial Narrow" charset="0"/>
              <a:ea typeface="Arial Narrow" charset="0"/>
              <a:cs typeface="Arial Narrow" charset="0"/>
            </a:endParaRPr>
          </a:p>
        </p:txBody>
      </p:sp>
      <p:sp>
        <p:nvSpPr>
          <p:cNvPr id="5" name="Rectangle 12"/>
          <p:cNvSpPr>
            <a:spLocks noChangeArrowheads="1"/>
          </p:cNvSpPr>
          <p:nvPr/>
        </p:nvSpPr>
        <p:spPr bwMode="auto">
          <a:xfrm>
            <a:off x="0" y="152400"/>
            <a:ext cx="9144000" cy="685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0615" tIns="65308" rIns="130615" bIns="65308">
            <a:spAutoFit/>
          </a:bodyPr>
          <a:lstStyle/>
          <a:p>
            <a:pPr algn="ctr"/>
            <a:r>
              <a:rPr lang="en-US" sz="3600" b="1" dirty="0">
                <a:solidFill>
                  <a:srgbClr val="001C40"/>
                </a:solidFill>
                <a:latin typeface="Arial Narrow" charset="0"/>
                <a:ea typeface="Arial Narrow" charset="0"/>
                <a:cs typeface="Arial Narrow" charset="0"/>
              </a:rPr>
              <a:t>Lead Service Line Funding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52400" y="609600"/>
            <a:ext cx="8229600" cy="5880004"/>
          </a:xfrm>
          <a:prstGeom prst="rect">
            <a:avLst/>
          </a:prstGeom>
          <a:noFill/>
          <a:ln w="9525">
            <a:noFill/>
            <a:miter lim="800000"/>
            <a:headEnd/>
            <a:tailEnd/>
          </a:ln>
        </p:spPr>
        <p:txBody>
          <a:bodyPr wrap="square" lIns="130615" tIns="65308" rIns="130615" bIns="65308">
            <a:spAutoFit/>
          </a:bodyPr>
          <a:lstStyle/>
          <a:p>
            <a:pPr marL="816348" lvl="1" indent="-326539">
              <a:defRPr/>
            </a:pPr>
            <a:endParaRPr lang="en-US" sz="1600" dirty="0">
              <a:latin typeface="Arial Narrow" charset="0"/>
              <a:ea typeface="Arial Narrow" charset="0"/>
              <a:cs typeface="Arial Narrow" charset="0"/>
            </a:endParaRPr>
          </a:p>
          <a:p>
            <a:pPr>
              <a:defRPr/>
            </a:pPr>
            <a:r>
              <a:rPr lang="en-US" sz="3600" b="1" dirty="0">
                <a:solidFill>
                  <a:srgbClr val="0A863D"/>
                </a:solidFill>
                <a:latin typeface="Arial Narrow" charset="0"/>
                <a:ea typeface="Arial Narrow" charset="0"/>
                <a:cs typeface="Arial Narrow" charset="0"/>
              </a:rPr>
              <a:t>What Projects are Eligible?</a:t>
            </a:r>
          </a:p>
          <a:p>
            <a:pPr>
              <a:defRPr/>
            </a:pPr>
            <a:endParaRPr lang="en-US" sz="1000" b="1" dirty="0">
              <a:solidFill>
                <a:srgbClr val="0A863D"/>
              </a:solidFill>
              <a:latin typeface="Arial Narrow" charset="0"/>
              <a:ea typeface="Arial Narrow" charset="0"/>
              <a:cs typeface="Arial Narrow" charset="0"/>
            </a:endParaRPr>
          </a:p>
          <a:p>
            <a:pPr marL="858838" marR="0" lvl="0" indent="-401638">
              <a:lnSpc>
                <a:spcPct val="107000"/>
              </a:lnSpc>
              <a:spcBef>
                <a:spcPts val="0"/>
              </a:spcBef>
              <a:spcAft>
                <a:spcPts val="0"/>
              </a:spcAft>
              <a:buFont typeface="Wingdings" panose="05000000000000000000" pitchFamily="2" charset="2"/>
              <a:buChar char=""/>
            </a:pPr>
            <a:r>
              <a:rPr lang="en-US" sz="3200" b="1" dirty="0">
                <a:solidFill>
                  <a:srgbClr val="0A863D"/>
                </a:solidFill>
                <a:effectLst/>
                <a:latin typeface="Arial Narrow" panose="020B0606020202030204" pitchFamily="34" charset="0"/>
                <a:ea typeface="Calibri" panose="020F0502020204030204" pitchFamily="34" charset="0"/>
                <a:cs typeface="Times New Roman" panose="02020603050405020304" pitchFamily="18" charset="0"/>
              </a:rPr>
              <a:t>Lead Service Line Inventories</a:t>
            </a:r>
          </a:p>
          <a:p>
            <a:pPr marL="1317625" lvl="1" indent="-403225">
              <a:lnSpc>
                <a:spcPct val="107000"/>
              </a:lnSpc>
              <a:spcBef>
                <a:spcPts val="0"/>
              </a:spcBef>
              <a:spcAft>
                <a:spcPts val="0"/>
              </a:spcAft>
              <a:buFont typeface="Wingdings" panose="05000000000000000000" pitchFamily="2" charset="2"/>
              <a:buChar char=""/>
            </a:pPr>
            <a:r>
              <a:rPr lang="en-US" sz="2600" b="1" dirty="0">
                <a:solidFill>
                  <a:srgbClr val="0A863D"/>
                </a:solidFill>
                <a:latin typeface="Arial Narrow" panose="020B0606020202030204" pitchFamily="34" charset="0"/>
                <a:ea typeface="Calibri" panose="020F0502020204030204" pitchFamily="34" charset="0"/>
                <a:cs typeface="Times New Roman" panose="02020603050405020304" pitchFamily="18" charset="0"/>
              </a:rPr>
              <a:t>Field investigations, potholing</a:t>
            </a:r>
          </a:p>
          <a:p>
            <a:pPr marL="914400" lvl="1">
              <a:lnSpc>
                <a:spcPct val="107000"/>
              </a:lnSpc>
              <a:spcBef>
                <a:spcPts val="0"/>
              </a:spcBef>
              <a:spcAft>
                <a:spcPts val="0"/>
              </a:spcAft>
            </a:pPr>
            <a:r>
              <a:rPr lang="en-US" sz="2600" b="1" dirty="0">
                <a:solidFill>
                  <a:srgbClr val="0A863D"/>
                </a:solidFill>
                <a:latin typeface="Arial Narrow" panose="020B0606020202030204" pitchFamily="34" charset="0"/>
                <a:ea typeface="Calibri" panose="020F0502020204030204" pitchFamily="34" charset="0"/>
                <a:cs typeface="Times New Roman" panose="02020603050405020304" pitchFamily="18" charset="0"/>
              </a:rPr>
              <a:t>     statistical or predictive modeling, </a:t>
            </a:r>
          </a:p>
          <a:p>
            <a:pPr marL="914400" lvl="1">
              <a:lnSpc>
                <a:spcPct val="107000"/>
              </a:lnSpc>
              <a:spcBef>
                <a:spcPts val="0"/>
              </a:spcBef>
              <a:spcAft>
                <a:spcPts val="0"/>
              </a:spcAft>
            </a:pPr>
            <a:r>
              <a:rPr lang="en-US" sz="2600" b="1" dirty="0">
                <a:solidFill>
                  <a:srgbClr val="0A863D"/>
                </a:solidFill>
                <a:latin typeface="Arial Narrow" panose="020B0606020202030204" pitchFamily="34" charset="0"/>
                <a:ea typeface="Calibri" panose="020F0502020204030204" pitchFamily="34" charset="0"/>
                <a:cs typeface="Times New Roman" panose="02020603050405020304" pitchFamily="18" charset="0"/>
              </a:rPr>
              <a:t>     tax maps &amp; parcel information,                                 </a:t>
            </a:r>
          </a:p>
          <a:p>
            <a:pPr marL="914400" lvl="1">
              <a:lnSpc>
                <a:spcPct val="107000"/>
              </a:lnSpc>
              <a:spcBef>
                <a:spcPts val="0"/>
              </a:spcBef>
              <a:spcAft>
                <a:spcPts val="0"/>
              </a:spcAft>
            </a:pPr>
            <a:r>
              <a:rPr lang="en-US" sz="2600" b="1" dirty="0">
                <a:solidFill>
                  <a:srgbClr val="0A863D"/>
                </a:solidFill>
                <a:latin typeface="Arial Narrow" panose="020B0606020202030204" pitchFamily="34" charset="0"/>
                <a:ea typeface="Calibri" panose="020F0502020204030204" pitchFamily="34" charset="0"/>
                <a:cs typeface="Times New Roman" panose="02020603050405020304" pitchFamily="18" charset="0"/>
              </a:rPr>
              <a:t>     interviews, engineering plans.</a:t>
            </a:r>
          </a:p>
          <a:p>
            <a:pPr marL="1262063" lvl="1" indent="-347663">
              <a:spcBef>
                <a:spcPts val="0"/>
              </a:spcBef>
              <a:spcAft>
                <a:spcPts val="0"/>
              </a:spcAft>
              <a:buFont typeface="Wingdings" panose="05000000000000000000" pitchFamily="2" charset="2"/>
              <a:buChar char="§"/>
            </a:pPr>
            <a:r>
              <a:rPr lang="en-US" sz="2600" b="1" dirty="0">
                <a:solidFill>
                  <a:srgbClr val="0A863D"/>
                </a:solidFill>
                <a:latin typeface="Arial Narrow" panose="020B0606020202030204" pitchFamily="34" charset="0"/>
                <a:ea typeface="Calibri" panose="020F0502020204030204" pitchFamily="34" charset="0"/>
                <a:cs typeface="Times New Roman" panose="02020603050405020304" pitchFamily="18" charset="0"/>
              </a:rPr>
              <a:t>Existing and Completed Inventories</a:t>
            </a:r>
          </a:p>
          <a:p>
            <a:pPr marL="858838" marR="0" lvl="0" indent="-401638">
              <a:lnSpc>
                <a:spcPct val="150000"/>
              </a:lnSpc>
              <a:spcBef>
                <a:spcPts val="0"/>
              </a:spcBef>
              <a:spcAft>
                <a:spcPts val="0"/>
              </a:spcAft>
              <a:buFont typeface="Wingdings" panose="05000000000000000000" pitchFamily="2" charset="2"/>
              <a:buChar char=""/>
            </a:pPr>
            <a:r>
              <a:rPr lang="en-US" sz="3200" b="1" dirty="0">
                <a:solidFill>
                  <a:srgbClr val="0A863D"/>
                </a:solidFill>
                <a:effectLst/>
                <a:latin typeface="Arial Narrow" panose="020B0606020202030204" pitchFamily="34" charset="0"/>
                <a:ea typeface="Calibri" panose="020F0502020204030204" pitchFamily="34" charset="0"/>
                <a:cs typeface="Times New Roman" panose="02020603050405020304" pitchFamily="18" charset="0"/>
              </a:rPr>
              <a:t>Lead Service Line Replacement</a:t>
            </a:r>
          </a:p>
          <a:p>
            <a:pPr marL="1316038" lvl="1" indent="-401638">
              <a:spcBef>
                <a:spcPts val="0"/>
              </a:spcBef>
              <a:spcAft>
                <a:spcPts val="0"/>
              </a:spcAft>
              <a:buFont typeface="Wingdings" panose="05000000000000000000" pitchFamily="2" charset="2"/>
              <a:buChar char=""/>
            </a:pPr>
            <a:r>
              <a:rPr lang="en-US" sz="2600" b="1" dirty="0">
                <a:solidFill>
                  <a:srgbClr val="0A863D"/>
                </a:solidFill>
                <a:effectLst/>
                <a:latin typeface="Arial Narrow" panose="020B0606020202030204" pitchFamily="34" charset="0"/>
                <a:ea typeface="Calibri" panose="020F0502020204030204" pitchFamily="34" charset="0"/>
                <a:cs typeface="Times New Roman" panose="02020603050405020304" pitchFamily="18" charset="0"/>
              </a:rPr>
              <a:t>Removal and replacement of lead or galvanized service lines, goosenecks, pigtails, connecters, and</a:t>
            </a:r>
            <a:r>
              <a:rPr lang="en-US" sz="2600" b="1" dirty="0">
                <a:solidFill>
                  <a:srgbClr val="0A863D"/>
                </a:solidFill>
                <a:latin typeface="Arial Narrow" panose="020B0606020202030204" pitchFamily="34" charset="0"/>
                <a:ea typeface="Calibri" panose="020F0502020204030204" pitchFamily="34" charset="0"/>
                <a:cs typeface="Times New Roman" panose="02020603050405020304" pitchFamily="18" charset="0"/>
              </a:rPr>
              <a:t> </a:t>
            </a:r>
            <a:r>
              <a:rPr lang="en-US" sz="2600" b="1" dirty="0">
                <a:solidFill>
                  <a:srgbClr val="0A863D"/>
                </a:solidFill>
                <a:effectLst/>
                <a:latin typeface="Arial Narrow" panose="020B0606020202030204" pitchFamily="34" charset="0"/>
                <a:ea typeface="Calibri" panose="020F0502020204030204" pitchFamily="34" charset="0"/>
                <a:cs typeface="Times New Roman" panose="02020603050405020304" pitchFamily="18" charset="0"/>
              </a:rPr>
              <a:t>curbstops downstream of lead service lines.</a:t>
            </a:r>
          </a:p>
          <a:p>
            <a:pPr marL="816348" lvl="1" indent="-326539">
              <a:buFont typeface="Arial" pitchFamily="-123" charset="-52"/>
              <a:buChar char="•"/>
              <a:defRPr/>
            </a:pPr>
            <a:endParaRPr lang="en-US" sz="1400" dirty="0">
              <a:solidFill>
                <a:schemeClr val="bg1"/>
              </a:solidFill>
              <a:latin typeface="Arial Narrow" charset="0"/>
              <a:ea typeface="Arial Narrow" charset="0"/>
              <a:cs typeface="Arial Narrow" charset="0"/>
            </a:endParaRPr>
          </a:p>
        </p:txBody>
      </p:sp>
      <p:sp>
        <p:nvSpPr>
          <p:cNvPr id="5" name="Rectangle 12"/>
          <p:cNvSpPr>
            <a:spLocks noChangeArrowheads="1"/>
          </p:cNvSpPr>
          <p:nvPr/>
        </p:nvSpPr>
        <p:spPr bwMode="auto">
          <a:xfrm>
            <a:off x="0" y="152400"/>
            <a:ext cx="9144000" cy="685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0615" tIns="65308" rIns="130615" bIns="65308">
            <a:spAutoFit/>
          </a:bodyPr>
          <a:lstStyle/>
          <a:p>
            <a:pPr algn="ctr"/>
            <a:r>
              <a:rPr lang="en-US" sz="3600" b="1" dirty="0">
                <a:solidFill>
                  <a:srgbClr val="001C40"/>
                </a:solidFill>
                <a:latin typeface="Arial Narrow" charset="0"/>
                <a:ea typeface="Arial Narrow" charset="0"/>
                <a:cs typeface="Arial Narrow" charset="0"/>
              </a:rPr>
              <a:t>Lead Service Line Funding </a:t>
            </a:r>
          </a:p>
        </p:txBody>
      </p:sp>
      <p:pic>
        <p:nvPicPr>
          <p:cNvPr id="9" name="Picture 8">
            <a:extLst>
              <a:ext uri="{FF2B5EF4-FFF2-40B4-BE49-F238E27FC236}">
                <a16:creationId xmlns:a16="http://schemas.microsoft.com/office/drawing/2014/main" id="{C1162A66-A7F5-D5D6-900D-FD37B0627164}"/>
              </a:ext>
            </a:extLst>
          </p:cNvPr>
          <p:cNvPicPr>
            <a:picLocks noChangeAspect="1"/>
          </p:cNvPicPr>
          <p:nvPr/>
        </p:nvPicPr>
        <p:blipFill>
          <a:blip r:embed="rId3"/>
          <a:stretch>
            <a:fillRect/>
          </a:stretch>
        </p:blipFill>
        <p:spPr>
          <a:xfrm>
            <a:off x="6172200" y="1524000"/>
            <a:ext cx="2590800" cy="2359881"/>
          </a:xfrm>
          <a:prstGeom prst="rect">
            <a:avLst/>
          </a:prstGeom>
          <a:ln>
            <a:noFill/>
          </a:ln>
          <a:effectLst>
            <a:softEdge rad="112500"/>
          </a:effectLst>
        </p:spPr>
      </p:pic>
    </p:spTree>
    <p:extLst>
      <p:ext uri="{BB962C8B-B14F-4D97-AF65-F5344CB8AC3E}">
        <p14:creationId xmlns:p14="http://schemas.microsoft.com/office/powerpoint/2010/main" val="211037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38100" y="850991"/>
            <a:ext cx="9144000" cy="1716941"/>
          </a:xfrm>
          <a:prstGeom prst="rect">
            <a:avLst/>
          </a:prstGeom>
          <a:noFill/>
          <a:ln w="9525">
            <a:noFill/>
            <a:miter lim="800000"/>
            <a:headEnd/>
            <a:tailEnd/>
          </a:ln>
        </p:spPr>
        <p:txBody>
          <a:bodyPr wrap="square" lIns="130615" tIns="65308" rIns="130615" bIns="65308">
            <a:spAutoFit/>
          </a:bodyPr>
          <a:lstStyle/>
          <a:p>
            <a:pPr marL="816348" lvl="1" indent="-326539">
              <a:defRPr/>
            </a:pPr>
            <a:endParaRPr lang="en-US" sz="1600" dirty="0">
              <a:latin typeface="Arial Narrow" charset="0"/>
              <a:ea typeface="Arial Narrow" charset="0"/>
              <a:cs typeface="Arial Narrow" charset="0"/>
            </a:endParaRPr>
          </a:p>
          <a:p>
            <a:pPr marL="457200">
              <a:lnSpc>
                <a:spcPct val="150000"/>
              </a:lnSpc>
              <a:spcBef>
                <a:spcPts val="0"/>
              </a:spcBef>
              <a:spcAft>
                <a:spcPts val="0"/>
              </a:spcAft>
            </a:pPr>
            <a:r>
              <a:rPr lang="en-US" sz="3200" b="1" dirty="0">
                <a:solidFill>
                  <a:srgbClr val="0A863D"/>
                </a:solidFill>
                <a:latin typeface="Arial Narrow" panose="020B0606020202030204" pitchFamily="34" charset="0"/>
                <a:ea typeface="Calibri" panose="020F0502020204030204" pitchFamily="34" charset="0"/>
                <a:cs typeface="Times New Roman" panose="02020603050405020304" pitchFamily="18" charset="0"/>
              </a:rPr>
              <a:t>Funding Requirements – LSL Replacement Projects</a:t>
            </a:r>
          </a:p>
          <a:p>
            <a:pPr marL="1317625" lvl="1" indent="-403225">
              <a:spcBef>
                <a:spcPts val="0"/>
              </a:spcBef>
              <a:spcAft>
                <a:spcPts val="0"/>
              </a:spcAft>
              <a:buFont typeface="Wingdings" panose="05000000000000000000" pitchFamily="2" charset="2"/>
              <a:buChar char="§"/>
            </a:pPr>
            <a:r>
              <a:rPr lang="en-US" sz="2500" b="1" dirty="0">
                <a:solidFill>
                  <a:srgbClr val="0A863D"/>
                </a:solidFill>
                <a:latin typeface="Arial Narrow" panose="020B0606020202030204" pitchFamily="34" charset="0"/>
                <a:ea typeface="Calibri" panose="020F0502020204030204" pitchFamily="34" charset="0"/>
                <a:cs typeface="Times New Roman" panose="02020603050405020304" pitchFamily="18" charset="0"/>
              </a:rPr>
              <a:t>Replace entire service line – System &amp; Customer-Owned</a:t>
            </a:r>
          </a:p>
          <a:p>
            <a:pPr marL="816348" lvl="1" indent="-326539">
              <a:buFont typeface="Arial" pitchFamily="-123" charset="-52"/>
              <a:buChar char="•"/>
              <a:defRPr/>
            </a:pPr>
            <a:endParaRPr lang="en-US" sz="1400" dirty="0">
              <a:solidFill>
                <a:schemeClr val="bg1"/>
              </a:solidFill>
              <a:latin typeface="Arial Narrow" charset="0"/>
              <a:ea typeface="Arial Narrow" charset="0"/>
              <a:cs typeface="Arial Narrow" charset="0"/>
            </a:endParaRPr>
          </a:p>
        </p:txBody>
      </p:sp>
      <p:sp>
        <p:nvSpPr>
          <p:cNvPr id="5" name="Rectangle 12"/>
          <p:cNvSpPr>
            <a:spLocks noChangeArrowheads="1"/>
          </p:cNvSpPr>
          <p:nvPr/>
        </p:nvSpPr>
        <p:spPr bwMode="auto">
          <a:xfrm>
            <a:off x="0" y="152402"/>
            <a:ext cx="9144000" cy="685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0615" tIns="65308" rIns="130615" bIns="65308">
            <a:spAutoFit/>
          </a:bodyPr>
          <a:lstStyle/>
          <a:p>
            <a:pPr algn="ctr"/>
            <a:r>
              <a:rPr lang="en-US" sz="3600" b="1" dirty="0">
                <a:solidFill>
                  <a:srgbClr val="001C40"/>
                </a:solidFill>
                <a:latin typeface="Arial Narrow" charset="0"/>
                <a:ea typeface="Arial Narrow" charset="0"/>
                <a:cs typeface="Arial Narrow" charset="0"/>
              </a:rPr>
              <a:t>Lead Service Line Program </a:t>
            </a:r>
          </a:p>
        </p:txBody>
      </p:sp>
      <p:pic>
        <p:nvPicPr>
          <p:cNvPr id="3" name="Picture 2">
            <a:extLst>
              <a:ext uri="{FF2B5EF4-FFF2-40B4-BE49-F238E27FC236}">
                <a16:creationId xmlns:a16="http://schemas.microsoft.com/office/drawing/2014/main" id="{BDC1C76A-9EF2-A69B-6D9A-953E2793C4AD}"/>
              </a:ext>
            </a:extLst>
          </p:cNvPr>
          <p:cNvPicPr>
            <a:picLocks noChangeAspect="1"/>
          </p:cNvPicPr>
          <p:nvPr/>
        </p:nvPicPr>
        <p:blipFill>
          <a:blip r:embed="rId3"/>
          <a:stretch>
            <a:fillRect/>
          </a:stretch>
        </p:blipFill>
        <p:spPr>
          <a:xfrm>
            <a:off x="609600" y="2438400"/>
            <a:ext cx="7924800" cy="3439077"/>
          </a:xfrm>
          <a:prstGeom prst="rect">
            <a:avLst/>
          </a:prstGeom>
        </p:spPr>
      </p:pic>
    </p:spTree>
    <p:extLst>
      <p:ext uri="{BB962C8B-B14F-4D97-AF65-F5344CB8AC3E}">
        <p14:creationId xmlns:p14="http://schemas.microsoft.com/office/powerpoint/2010/main" val="4259620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533400" y="1182819"/>
            <a:ext cx="6580094" cy="2260038"/>
          </a:xfrm>
          <a:prstGeom prst="rect">
            <a:avLst/>
          </a:prstGeom>
          <a:noFill/>
          <a:ln w="9525">
            <a:noFill/>
            <a:miter lim="800000"/>
            <a:headEnd/>
            <a:tailEnd/>
          </a:ln>
        </p:spPr>
        <p:txBody>
          <a:bodyPr wrap="square" lIns="130615" tIns="65308" rIns="130615" bIns="65308">
            <a:spAutoFit/>
          </a:bodyPr>
          <a:lstStyle/>
          <a:p>
            <a:pPr marL="816348" lvl="1" indent="-326539">
              <a:defRPr/>
            </a:pPr>
            <a:endParaRPr lang="en-US" sz="1600" dirty="0">
              <a:latin typeface="Arial Narrow" charset="0"/>
              <a:ea typeface="Arial Narrow" charset="0"/>
              <a:cs typeface="Arial Narrow" charset="0"/>
            </a:endParaRPr>
          </a:p>
          <a:p>
            <a:pPr>
              <a:spcAft>
                <a:spcPts val="600"/>
              </a:spcAft>
              <a:defRPr/>
            </a:pPr>
            <a:r>
              <a:rPr lang="en-US" sz="3600" b="1" dirty="0">
                <a:solidFill>
                  <a:srgbClr val="0A863D"/>
                </a:solidFill>
                <a:latin typeface="Arial Narrow" charset="0"/>
                <a:ea typeface="Arial Narrow" charset="0"/>
                <a:cs typeface="Arial Narrow" charset="0"/>
              </a:rPr>
              <a:t>LSL Eligible Equipment -</a:t>
            </a:r>
            <a:r>
              <a:rPr lang="en-US" sz="1000" b="1" dirty="0">
                <a:solidFill>
                  <a:srgbClr val="0A863D"/>
                </a:solidFill>
                <a:latin typeface="Arial Narrow" charset="0"/>
                <a:ea typeface="Arial Narrow" charset="0"/>
                <a:cs typeface="Arial Narrow" charset="0"/>
              </a:rPr>
              <a:t> </a:t>
            </a:r>
            <a:r>
              <a:rPr lang="en-US" sz="3600" b="1" dirty="0">
                <a:solidFill>
                  <a:srgbClr val="0A863D"/>
                </a:solidFill>
                <a:latin typeface="Arial Narrow" panose="020B0606020202030204" pitchFamily="34" charset="0"/>
                <a:ea typeface="Calibri" panose="020F0502020204030204" pitchFamily="34" charset="0"/>
                <a:cs typeface="Times New Roman" panose="02020603050405020304" pitchFamily="18" charset="0"/>
              </a:rPr>
              <a:t>Examples:</a:t>
            </a:r>
            <a:endParaRPr lang="en-US" sz="3200" b="1" dirty="0">
              <a:solidFill>
                <a:srgbClr val="0A863D"/>
              </a:solidFill>
              <a:latin typeface="Arial Narrow" panose="020B0606020202030204" pitchFamily="34" charset="0"/>
              <a:ea typeface="Calibri" panose="020F0502020204030204" pitchFamily="34" charset="0"/>
              <a:cs typeface="Times New Roman" panose="02020603050405020304" pitchFamily="18" charset="0"/>
            </a:endParaRPr>
          </a:p>
          <a:p>
            <a:pPr marL="1317625" lvl="1" indent="-403225">
              <a:lnSpc>
                <a:spcPct val="107000"/>
              </a:lnSpc>
              <a:spcBef>
                <a:spcPts val="0"/>
              </a:spcBef>
              <a:spcAft>
                <a:spcPts val="0"/>
              </a:spcAft>
              <a:buFont typeface="Wingdings" panose="05000000000000000000" pitchFamily="2" charset="2"/>
              <a:buChar char=""/>
            </a:pPr>
            <a:r>
              <a:rPr lang="en-US" sz="2600" b="1" dirty="0">
                <a:solidFill>
                  <a:srgbClr val="0A863D"/>
                </a:solidFill>
                <a:latin typeface="Arial Narrow" panose="020B0606020202030204" pitchFamily="34" charset="0"/>
                <a:ea typeface="Calibri" panose="020F0502020204030204" pitchFamily="34" charset="0"/>
                <a:cs typeface="Times New Roman" panose="02020603050405020304" pitchFamily="18" charset="0"/>
              </a:rPr>
              <a:t>Lead Pipe Detectors,</a:t>
            </a:r>
          </a:p>
          <a:p>
            <a:pPr marL="1317625" lvl="1" indent="-403225">
              <a:lnSpc>
                <a:spcPct val="107000"/>
              </a:lnSpc>
              <a:spcBef>
                <a:spcPts val="0"/>
              </a:spcBef>
              <a:spcAft>
                <a:spcPts val="0"/>
              </a:spcAft>
              <a:buFont typeface="Wingdings" panose="05000000000000000000" pitchFamily="2" charset="2"/>
              <a:buChar char=""/>
            </a:pPr>
            <a:r>
              <a:rPr lang="en-US" sz="2600" b="1" dirty="0">
                <a:solidFill>
                  <a:srgbClr val="0A863D"/>
                </a:solidFill>
                <a:latin typeface="Arial Narrow" panose="020B0606020202030204" pitchFamily="34" charset="0"/>
                <a:ea typeface="Calibri" panose="020F0502020204030204" pitchFamily="34" charset="0"/>
                <a:cs typeface="Times New Roman" panose="02020603050405020304" pitchFamily="18" charset="0"/>
              </a:rPr>
              <a:t>Vacuum Excavators  </a:t>
            </a:r>
          </a:p>
          <a:p>
            <a:pPr marL="914400" lvl="1">
              <a:lnSpc>
                <a:spcPct val="107000"/>
              </a:lnSpc>
              <a:spcBef>
                <a:spcPts val="0"/>
              </a:spcBef>
              <a:spcAft>
                <a:spcPts val="0"/>
              </a:spcAft>
            </a:pPr>
            <a:endParaRPr lang="en-US" sz="2600" b="1" dirty="0">
              <a:solidFill>
                <a:srgbClr val="0A863D"/>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Rectangle 12"/>
          <p:cNvSpPr>
            <a:spLocks noChangeArrowheads="1"/>
          </p:cNvSpPr>
          <p:nvPr/>
        </p:nvSpPr>
        <p:spPr bwMode="auto">
          <a:xfrm>
            <a:off x="0" y="152402"/>
            <a:ext cx="9144000" cy="685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0615" tIns="65308" rIns="130615" bIns="65308">
            <a:spAutoFit/>
          </a:bodyPr>
          <a:lstStyle/>
          <a:p>
            <a:pPr algn="ctr"/>
            <a:r>
              <a:rPr lang="en-US" sz="3600" b="1" dirty="0">
                <a:solidFill>
                  <a:srgbClr val="001C40"/>
                </a:solidFill>
                <a:latin typeface="Arial Narrow" charset="0"/>
                <a:ea typeface="Arial Narrow" charset="0"/>
                <a:cs typeface="Arial Narrow" charset="0"/>
              </a:rPr>
              <a:t>Lead Service Line Program</a:t>
            </a:r>
          </a:p>
        </p:txBody>
      </p:sp>
      <p:pic>
        <p:nvPicPr>
          <p:cNvPr id="3" name="Picture 2">
            <a:extLst>
              <a:ext uri="{FF2B5EF4-FFF2-40B4-BE49-F238E27FC236}">
                <a16:creationId xmlns:a16="http://schemas.microsoft.com/office/drawing/2014/main" id="{4F280059-6F29-1739-0F1B-61260A799389}"/>
              </a:ext>
            </a:extLst>
          </p:cNvPr>
          <p:cNvPicPr>
            <a:picLocks noChangeAspect="1"/>
          </p:cNvPicPr>
          <p:nvPr/>
        </p:nvPicPr>
        <p:blipFill>
          <a:blip r:embed="rId3"/>
          <a:stretch>
            <a:fillRect/>
          </a:stretch>
        </p:blipFill>
        <p:spPr>
          <a:xfrm>
            <a:off x="1143000" y="3442857"/>
            <a:ext cx="6248400" cy="2514599"/>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7F1D7FD5-C9B2-79C8-A840-17BA25620274}"/>
              </a:ext>
            </a:extLst>
          </p:cNvPr>
          <p:cNvPicPr>
            <a:picLocks noChangeAspect="1"/>
          </p:cNvPicPr>
          <p:nvPr/>
        </p:nvPicPr>
        <p:blipFill>
          <a:blip r:embed="rId4"/>
          <a:stretch>
            <a:fillRect/>
          </a:stretch>
        </p:blipFill>
        <p:spPr>
          <a:xfrm>
            <a:off x="6876824" y="1296918"/>
            <a:ext cx="1333951" cy="18373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92212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52400" y="838289"/>
            <a:ext cx="8610600" cy="5511121"/>
          </a:xfrm>
          <a:prstGeom prst="rect">
            <a:avLst/>
          </a:prstGeom>
          <a:noFill/>
          <a:ln w="9525">
            <a:noFill/>
            <a:miter lim="800000"/>
            <a:headEnd/>
            <a:tailEnd/>
          </a:ln>
        </p:spPr>
        <p:txBody>
          <a:bodyPr wrap="square" lIns="130615" tIns="65308" rIns="130615" bIns="65308">
            <a:spAutoFit/>
          </a:bodyPr>
          <a:lstStyle/>
          <a:p>
            <a:pPr marL="816348" lvl="1" indent="-326539">
              <a:defRPr/>
            </a:pPr>
            <a:endParaRPr lang="en-US" sz="1600" dirty="0">
              <a:latin typeface="Arial Narrow" charset="0"/>
              <a:ea typeface="Arial Narrow" charset="0"/>
              <a:cs typeface="Arial Narrow" charset="0"/>
            </a:endParaRPr>
          </a:p>
          <a:p>
            <a:pPr>
              <a:defRPr/>
            </a:pPr>
            <a:r>
              <a:rPr lang="en-US" sz="3600" b="1" dirty="0">
                <a:solidFill>
                  <a:srgbClr val="0A863D"/>
                </a:solidFill>
                <a:latin typeface="Arial Narrow" charset="0"/>
                <a:ea typeface="Arial Narrow" charset="0"/>
                <a:cs typeface="Arial Narrow" charset="0"/>
              </a:rPr>
              <a:t>What Projects are Eligible?</a:t>
            </a:r>
          </a:p>
          <a:p>
            <a:pPr marL="858838" marR="0" lvl="0" indent="-401638">
              <a:lnSpc>
                <a:spcPct val="107000"/>
              </a:lnSpc>
              <a:spcBef>
                <a:spcPts val="0"/>
              </a:spcBef>
              <a:spcAft>
                <a:spcPts val="0"/>
              </a:spcAft>
              <a:buFont typeface="Wingdings" panose="05000000000000000000" pitchFamily="2" charset="2"/>
              <a:buChar char=""/>
            </a:pPr>
            <a:endParaRPr lang="en-US" sz="900" b="1" dirty="0">
              <a:solidFill>
                <a:srgbClr val="0A863D"/>
              </a:solidFill>
              <a:effectLst/>
              <a:latin typeface="Arial Narrow" panose="020B0606020202030204" pitchFamily="34" charset="0"/>
              <a:ea typeface="Calibri" panose="020F0502020204030204" pitchFamily="34" charset="0"/>
              <a:cs typeface="Times New Roman" panose="02020603050405020304" pitchFamily="18" charset="0"/>
            </a:endParaRPr>
          </a:p>
          <a:p>
            <a:pPr marL="858838" marR="0" lvl="0" indent="-401638">
              <a:lnSpc>
                <a:spcPct val="107000"/>
              </a:lnSpc>
              <a:spcBef>
                <a:spcPts val="0"/>
              </a:spcBef>
              <a:spcAft>
                <a:spcPts val="0"/>
              </a:spcAft>
              <a:buFont typeface="Wingdings" panose="05000000000000000000" pitchFamily="2" charset="2"/>
              <a:buChar char=""/>
            </a:pPr>
            <a:r>
              <a:rPr lang="en-US" sz="3200" b="1" dirty="0">
                <a:solidFill>
                  <a:srgbClr val="0A863D"/>
                </a:solidFill>
                <a:effectLst/>
                <a:latin typeface="Arial Narrow" panose="020B0606020202030204" pitchFamily="34" charset="0"/>
                <a:ea typeface="Calibri" panose="020F0502020204030204" pitchFamily="34" charset="0"/>
                <a:cs typeface="Times New Roman" panose="02020603050405020304" pitchFamily="18" charset="0"/>
              </a:rPr>
              <a:t>Site </a:t>
            </a:r>
            <a:r>
              <a:rPr lang="en-US" sz="3200" b="1" dirty="0">
                <a:solidFill>
                  <a:srgbClr val="0A863D"/>
                </a:solidFill>
                <a:latin typeface="Arial Narrow" panose="020B0606020202030204" pitchFamily="34" charset="0"/>
                <a:ea typeface="Calibri" panose="020F0502020204030204" pitchFamily="34" charset="0"/>
                <a:cs typeface="Times New Roman" panose="02020603050405020304" pitchFamily="18" charset="0"/>
              </a:rPr>
              <a:t>R</a:t>
            </a:r>
            <a:r>
              <a:rPr lang="en-US" sz="3200" b="1" dirty="0">
                <a:solidFill>
                  <a:srgbClr val="0A863D"/>
                </a:solidFill>
                <a:effectLst/>
                <a:latin typeface="Arial Narrow" panose="020B0606020202030204" pitchFamily="34" charset="0"/>
                <a:ea typeface="Calibri" panose="020F0502020204030204" pitchFamily="34" charset="0"/>
                <a:cs typeface="Times New Roman" panose="02020603050405020304" pitchFamily="18" charset="0"/>
              </a:rPr>
              <a:t>estoration </a:t>
            </a:r>
          </a:p>
          <a:p>
            <a:pPr marL="1316038" lvl="1" indent="-401638">
              <a:lnSpc>
                <a:spcPct val="107000"/>
              </a:lnSpc>
              <a:spcBef>
                <a:spcPts val="0"/>
              </a:spcBef>
              <a:spcAft>
                <a:spcPts val="0"/>
              </a:spcAft>
              <a:buFont typeface="Wingdings" panose="05000000000000000000" pitchFamily="2" charset="2"/>
              <a:buChar char=""/>
            </a:pPr>
            <a:r>
              <a:rPr lang="en-US" sz="2400" b="1" dirty="0">
                <a:solidFill>
                  <a:srgbClr val="0A863D"/>
                </a:solidFill>
                <a:effectLst/>
                <a:latin typeface="Arial Narrow" panose="020B0606020202030204" pitchFamily="34" charset="0"/>
                <a:ea typeface="Calibri" panose="020F0502020204030204" pitchFamily="34" charset="0"/>
                <a:cs typeface="Times New Roman" panose="02020603050405020304" pitchFamily="18" charset="0"/>
              </a:rPr>
              <a:t>Pavement </a:t>
            </a:r>
            <a:r>
              <a:rPr lang="en-US" sz="2400" b="1" dirty="0">
                <a:solidFill>
                  <a:srgbClr val="0A863D"/>
                </a:solidFill>
                <a:latin typeface="Arial Narrow" panose="020B0606020202030204" pitchFamily="34" charset="0"/>
                <a:ea typeface="Calibri" panose="020F0502020204030204" pitchFamily="34" charset="0"/>
                <a:cs typeface="Times New Roman" panose="02020603050405020304" pitchFamily="18" charset="0"/>
              </a:rPr>
              <a:t>C</a:t>
            </a:r>
            <a:r>
              <a:rPr lang="en-US" sz="2400" b="1" dirty="0">
                <a:solidFill>
                  <a:srgbClr val="0A863D"/>
                </a:solidFill>
                <a:effectLst/>
                <a:latin typeface="Arial Narrow" panose="020B0606020202030204" pitchFamily="34" charset="0"/>
                <a:ea typeface="Calibri" panose="020F0502020204030204" pitchFamily="34" charset="0"/>
                <a:cs typeface="Times New Roman" panose="02020603050405020304" pitchFamily="18" charset="0"/>
              </a:rPr>
              <a:t>uts, Sod Replacement,  </a:t>
            </a:r>
          </a:p>
          <a:p>
            <a:pPr marL="1316038" lvl="1" indent="-401638">
              <a:lnSpc>
                <a:spcPct val="107000"/>
              </a:lnSpc>
              <a:spcBef>
                <a:spcPts val="0"/>
              </a:spcBef>
              <a:spcAft>
                <a:spcPts val="0"/>
              </a:spcAft>
              <a:buFont typeface="Wingdings" panose="05000000000000000000" pitchFamily="2" charset="2"/>
              <a:buChar char=""/>
            </a:pPr>
            <a:r>
              <a:rPr lang="en-US" sz="2400" b="1" dirty="0">
                <a:solidFill>
                  <a:srgbClr val="0A863D"/>
                </a:solidFill>
                <a:latin typeface="Arial Narrow" panose="020B0606020202030204" pitchFamily="34" charset="0"/>
                <a:ea typeface="Calibri" panose="020F0502020204030204" pitchFamily="34" charset="0"/>
                <a:cs typeface="Times New Roman" panose="02020603050405020304" pitchFamily="18" charset="0"/>
              </a:rPr>
              <a:t>Debris Removal </a:t>
            </a:r>
            <a:endParaRPr lang="en-US" sz="2400" b="1" dirty="0">
              <a:solidFill>
                <a:srgbClr val="0A863D"/>
              </a:solidFill>
              <a:effectLst/>
              <a:latin typeface="Arial Narrow" panose="020B0606020202030204" pitchFamily="34" charset="0"/>
              <a:ea typeface="Calibri" panose="020F0502020204030204" pitchFamily="34" charset="0"/>
              <a:cs typeface="Times New Roman" panose="02020603050405020304" pitchFamily="18" charset="0"/>
            </a:endParaRPr>
          </a:p>
          <a:p>
            <a:pPr marL="858838" marR="0" lvl="0" indent="-401638">
              <a:lnSpc>
                <a:spcPct val="107000"/>
              </a:lnSpc>
              <a:spcBef>
                <a:spcPts val="0"/>
              </a:spcBef>
              <a:spcAft>
                <a:spcPts val="0"/>
              </a:spcAft>
              <a:buFont typeface="Wingdings" panose="05000000000000000000" pitchFamily="2" charset="2"/>
              <a:buChar char=""/>
            </a:pPr>
            <a:r>
              <a:rPr lang="en-US" sz="3200" b="1" dirty="0">
                <a:solidFill>
                  <a:srgbClr val="0A863D"/>
                </a:solidFill>
                <a:latin typeface="Arial Narrow" panose="020B0606020202030204" pitchFamily="34" charset="0"/>
                <a:ea typeface="Calibri" panose="020F0502020204030204" pitchFamily="34" charset="0"/>
                <a:cs typeface="Times New Roman" panose="02020603050405020304" pitchFamily="18" charset="0"/>
              </a:rPr>
              <a:t>P</a:t>
            </a:r>
            <a:r>
              <a:rPr lang="en-US" sz="3200" b="1" dirty="0">
                <a:solidFill>
                  <a:srgbClr val="0A863D"/>
                </a:solidFill>
                <a:effectLst/>
                <a:latin typeface="Arial Narrow" panose="020B0606020202030204" pitchFamily="34" charset="0"/>
                <a:ea typeface="Calibri" panose="020F0502020204030204" pitchFamily="34" charset="0"/>
                <a:cs typeface="Times New Roman" panose="02020603050405020304" pitchFamily="18" charset="0"/>
              </a:rPr>
              <a:t>ermit </a:t>
            </a:r>
            <a:r>
              <a:rPr lang="en-US" sz="3200" b="1" dirty="0">
                <a:solidFill>
                  <a:srgbClr val="0A863D"/>
                </a:solidFill>
                <a:latin typeface="Arial Narrow" panose="020B0606020202030204" pitchFamily="34" charset="0"/>
                <a:ea typeface="Calibri" panose="020F0502020204030204" pitchFamily="34" charset="0"/>
                <a:cs typeface="Times New Roman" panose="02020603050405020304" pitchFamily="18" charset="0"/>
              </a:rPr>
              <a:t>F</a:t>
            </a:r>
            <a:r>
              <a:rPr lang="en-US" sz="3200" b="1" dirty="0">
                <a:solidFill>
                  <a:srgbClr val="0A863D"/>
                </a:solidFill>
                <a:effectLst/>
                <a:latin typeface="Arial Narrow" panose="020B0606020202030204" pitchFamily="34" charset="0"/>
                <a:ea typeface="Calibri" panose="020F0502020204030204" pitchFamily="34" charset="0"/>
                <a:cs typeface="Times New Roman" panose="02020603050405020304" pitchFamily="18" charset="0"/>
              </a:rPr>
              <a:t>ees</a:t>
            </a:r>
          </a:p>
          <a:p>
            <a:pPr marL="858838" marR="0" lvl="0" indent="-401638">
              <a:lnSpc>
                <a:spcPct val="107000"/>
              </a:lnSpc>
              <a:spcBef>
                <a:spcPts val="0"/>
              </a:spcBef>
              <a:spcAft>
                <a:spcPts val="0"/>
              </a:spcAft>
              <a:buFont typeface="Wingdings" panose="05000000000000000000" pitchFamily="2" charset="2"/>
              <a:buChar char=""/>
            </a:pPr>
            <a:r>
              <a:rPr lang="en-US" sz="3200" b="1" dirty="0">
                <a:solidFill>
                  <a:srgbClr val="0A863D"/>
                </a:solidFill>
                <a:latin typeface="Arial Narrow" panose="020B0606020202030204" pitchFamily="34" charset="0"/>
                <a:ea typeface="Calibri" panose="020F0502020204030204" pitchFamily="34" charset="0"/>
                <a:cs typeface="Times New Roman" panose="02020603050405020304" pitchFamily="18" charset="0"/>
              </a:rPr>
              <a:t>Non-Routine Sampling and                   </a:t>
            </a:r>
            <a:r>
              <a:rPr lang="en-US" sz="3200" b="1" dirty="0">
                <a:solidFill>
                  <a:srgbClr val="0A863D"/>
                </a:solidFill>
                <a:effectLst/>
                <a:latin typeface="Arial Narrow" panose="020B0606020202030204" pitchFamily="34" charset="0"/>
                <a:ea typeface="Calibri" panose="020F0502020204030204" pitchFamily="34" charset="0"/>
                <a:cs typeface="Times New Roman" panose="02020603050405020304" pitchFamily="18" charset="0"/>
              </a:rPr>
              <a:t>Temporary Filter Devices</a:t>
            </a:r>
          </a:p>
          <a:p>
            <a:pPr marL="858838" marR="0" lvl="0" indent="-401638">
              <a:lnSpc>
                <a:spcPct val="107000"/>
              </a:lnSpc>
              <a:spcBef>
                <a:spcPts val="0"/>
              </a:spcBef>
              <a:spcAft>
                <a:spcPts val="0"/>
              </a:spcAft>
              <a:buFont typeface="Wingdings" panose="05000000000000000000" pitchFamily="2" charset="2"/>
              <a:buChar char=""/>
            </a:pPr>
            <a:r>
              <a:rPr lang="en-US" sz="3200" b="1" dirty="0">
                <a:solidFill>
                  <a:srgbClr val="0A863D"/>
                </a:solidFill>
                <a:effectLst/>
                <a:latin typeface="Arial Narrow" panose="020B0606020202030204" pitchFamily="34" charset="0"/>
                <a:ea typeface="Calibri" panose="020F0502020204030204" pitchFamily="34" charset="0"/>
                <a:cs typeface="Times New Roman" panose="02020603050405020304" pitchFamily="18" charset="0"/>
              </a:rPr>
              <a:t>Community Engagement and Public Outreach</a:t>
            </a:r>
          </a:p>
          <a:p>
            <a:pPr marL="1316038" lvl="1" indent="-401638">
              <a:lnSpc>
                <a:spcPct val="107000"/>
              </a:lnSpc>
              <a:spcBef>
                <a:spcPts val="0"/>
              </a:spcBef>
              <a:spcAft>
                <a:spcPts val="0"/>
              </a:spcAft>
              <a:buFont typeface="Wingdings" panose="05000000000000000000" pitchFamily="2" charset="2"/>
              <a:buChar char=""/>
            </a:pPr>
            <a:r>
              <a:rPr lang="en-US" sz="2400" b="1" dirty="0">
                <a:solidFill>
                  <a:srgbClr val="0A863D"/>
                </a:solidFill>
                <a:latin typeface="Arial Narrow" panose="020B0606020202030204" pitchFamily="34" charset="0"/>
                <a:ea typeface="Calibri" panose="020F0502020204030204" pitchFamily="34" charset="0"/>
                <a:cs typeface="Times New Roman" panose="02020603050405020304" pitchFamily="18" charset="0"/>
              </a:rPr>
              <a:t>Billers, Town Hall Meetings, Public Education Workshops, Postcards, Flyers</a:t>
            </a:r>
            <a:endParaRPr lang="en-US" sz="2400" dirty="0">
              <a:solidFill>
                <a:srgbClr val="0A863D"/>
              </a:solidFill>
              <a:effectLst/>
              <a:latin typeface="Arial Narrow" panose="020B0606020202030204" pitchFamily="34" charset="0"/>
              <a:ea typeface="Calibri" panose="020F0502020204030204" pitchFamily="34" charset="0"/>
              <a:cs typeface="Times New Roman" panose="02020603050405020304" pitchFamily="18" charset="0"/>
            </a:endParaRPr>
          </a:p>
          <a:p>
            <a:pPr marL="816348" lvl="1" indent="-326539">
              <a:buFont typeface="Arial" pitchFamily="-123" charset="-52"/>
              <a:buChar char="•"/>
              <a:defRPr/>
            </a:pPr>
            <a:endParaRPr lang="en-US" sz="1400" dirty="0">
              <a:solidFill>
                <a:schemeClr val="bg1"/>
              </a:solidFill>
              <a:latin typeface="Arial Narrow" charset="0"/>
              <a:ea typeface="Arial Narrow" charset="0"/>
              <a:cs typeface="Arial Narrow" charset="0"/>
            </a:endParaRPr>
          </a:p>
        </p:txBody>
      </p:sp>
      <p:sp>
        <p:nvSpPr>
          <p:cNvPr id="5" name="Rectangle 12"/>
          <p:cNvSpPr>
            <a:spLocks noChangeArrowheads="1"/>
          </p:cNvSpPr>
          <p:nvPr/>
        </p:nvSpPr>
        <p:spPr bwMode="auto">
          <a:xfrm>
            <a:off x="0" y="152400"/>
            <a:ext cx="9144000" cy="685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0615" tIns="65308" rIns="130615" bIns="65308">
            <a:spAutoFit/>
          </a:bodyPr>
          <a:lstStyle/>
          <a:p>
            <a:pPr algn="ctr"/>
            <a:r>
              <a:rPr lang="en-US" sz="3600" b="1" dirty="0">
                <a:solidFill>
                  <a:srgbClr val="001C40"/>
                </a:solidFill>
                <a:latin typeface="Arial Narrow" charset="0"/>
                <a:ea typeface="Arial Narrow" charset="0"/>
                <a:cs typeface="Arial Narrow" charset="0"/>
              </a:rPr>
              <a:t>Lead Service Line Funding </a:t>
            </a:r>
          </a:p>
        </p:txBody>
      </p:sp>
      <p:pic>
        <p:nvPicPr>
          <p:cNvPr id="2" name="Picture 1">
            <a:extLst>
              <a:ext uri="{FF2B5EF4-FFF2-40B4-BE49-F238E27FC236}">
                <a16:creationId xmlns:a16="http://schemas.microsoft.com/office/drawing/2014/main" id="{BE015EBD-10E4-4DEC-B4BD-8F5D54E7F1FF}"/>
              </a:ext>
            </a:extLst>
          </p:cNvPr>
          <p:cNvPicPr>
            <a:picLocks noChangeAspect="1"/>
          </p:cNvPicPr>
          <p:nvPr/>
        </p:nvPicPr>
        <p:blipFill>
          <a:blip r:embed="rId3"/>
          <a:stretch>
            <a:fillRect/>
          </a:stretch>
        </p:blipFill>
        <p:spPr>
          <a:xfrm>
            <a:off x="6019800" y="1219200"/>
            <a:ext cx="2667000" cy="29434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5478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52400" y="1005517"/>
            <a:ext cx="8229600" cy="4563874"/>
          </a:xfrm>
          <a:prstGeom prst="rect">
            <a:avLst/>
          </a:prstGeom>
          <a:noFill/>
          <a:ln w="9525">
            <a:noFill/>
            <a:miter lim="800000"/>
            <a:headEnd/>
            <a:tailEnd/>
          </a:ln>
        </p:spPr>
        <p:txBody>
          <a:bodyPr wrap="square" lIns="130615" tIns="65308" rIns="130615" bIns="65308">
            <a:spAutoFit/>
          </a:bodyPr>
          <a:lstStyle/>
          <a:p>
            <a:pPr>
              <a:defRPr/>
            </a:pPr>
            <a:r>
              <a:rPr lang="en-US" sz="2800" b="1" dirty="0">
                <a:solidFill>
                  <a:schemeClr val="bg1">
                    <a:lumMod val="50000"/>
                  </a:schemeClr>
                </a:solidFill>
                <a:latin typeface="Arial Narrow" charset="0"/>
                <a:ea typeface="Arial Narrow" charset="0"/>
                <a:cs typeface="Arial Narrow" charset="0"/>
              </a:rPr>
              <a:t>Principal Forgiveness:</a:t>
            </a:r>
          </a:p>
          <a:p>
            <a:pPr>
              <a:defRPr/>
            </a:pPr>
            <a:endParaRPr lang="en-US" sz="1600" b="1" dirty="0">
              <a:solidFill>
                <a:schemeClr val="bg1">
                  <a:lumMod val="50000"/>
                </a:schemeClr>
              </a:solidFill>
              <a:latin typeface="Arial Narrow" charset="0"/>
              <a:ea typeface="Arial Narrow" charset="0"/>
              <a:cs typeface="Arial Narrow" charset="0"/>
            </a:endParaRPr>
          </a:p>
          <a:p>
            <a:pPr marL="489809" lvl="1">
              <a:defRPr/>
            </a:pPr>
            <a:endParaRPr lang="en-US" sz="1000" dirty="0">
              <a:solidFill>
                <a:schemeClr val="bg1">
                  <a:lumMod val="50000"/>
                </a:schemeClr>
              </a:solidFill>
              <a:latin typeface="Arial Narrow" charset="0"/>
              <a:ea typeface="Arial Narrow" charset="0"/>
              <a:cs typeface="Arial Narrow" charset="0"/>
            </a:endParaRPr>
          </a:p>
          <a:p>
            <a:pPr marL="816348" lvl="1" indent="-326539">
              <a:buFont typeface="Arial" pitchFamily="-123" charset="-52"/>
              <a:buChar char="•"/>
              <a:defRPr/>
            </a:pPr>
            <a:r>
              <a:rPr lang="en-US" sz="2800" dirty="0">
                <a:solidFill>
                  <a:schemeClr val="bg1">
                    <a:lumMod val="50000"/>
                  </a:schemeClr>
                </a:solidFill>
                <a:latin typeface="Arial Narrow" charset="0"/>
                <a:ea typeface="Arial Narrow" charset="0"/>
                <a:cs typeface="Arial Narrow" charset="0"/>
              </a:rPr>
              <a:t>Principal forgiveness funds will be allocated to those projects that receive the highest score based upon the pre-application scoring and ranking criteria during the annual solicitation process until all principal forgiveness is exhausted.</a:t>
            </a:r>
          </a:p>
          <a:p>
            <a:pPr marL="816348" lvl="1" indent="-326539">
              <a:buFont typeface="Arial" pitchFamily="-123" charset="-52"/>
              <a:buChar char="•"/>
              <a:defRPr/>
            </a:pPr>
            <a:endParaRPr lang="en-US" sz="1000" dirty="0">
              <a:solidFill>
                <a:schemeClr val="bg1">
                  <a:lumMod val="50000"/>
                </a:schemeClr>
              </a:solidFill>
              <a:latin typeface="Arial Narrow" charset="0"/>
              <a:ea typeface="Arial Narrow" charset="0"/>
              <a:cs typeface="Arial Narrow" charset="0"/>
            </a:endParaRPr>
          </a:p>
          <a:p>
            <a:pPr marL="816348" lvl="1" indent="-326539">
              <a:buFont typeface="Arial" pitchFamily="-123" charset="-52"/>
              <a:buChar char="•"/>
              <a:defRPr/>
            </a:pPr>
            <a:r>
              <a:rPr lang="en-US" sz="2800" dirty="0">
                <a:solidFill>
                  <a:schemeClr val="bg1">
                    <a:lumMod val="50000"/>
                  </a:schemeClr>
                </a:solidFill>
                <a:latin typeface="Arial Narrow" charset="0"/>
                <a:ea typeface="Arial Narrow" charset="0"/>
                <a:cs typeface="Arial Narrow" charset="0"/>
              </a:rPr>
              <a:t>Under the SRF Programs, Principal forgiveness is awarded to disadvantaged communities based on GEFA’s Affordability Criteria.</a:t>
            </a:r>
            <a:endParaRPr lang="en-US" sz="1400" dirty="0">
              <a:solidFill>
                <a:schemeClr val="bg1"/>
              </a:solidFill>
              <a:latin typeface="Arial Narrow" charset="0"/>
              <a:ea typeface="Arial Narrow" charset="0"/>
              <a:cs typeface="Arial Narrow" charset="0"/>
            </a:endParaRPr>
          </a:p>
        </p:txBody>
      </p:sp>
      <p:sp>
        <p:nvSpPr>
          <p:cNvPr id="5" name="Rectangle 12"/>
          <p:cNvSpPr>
            <a:spLocks noChangeArrowheads="1"/>
          </p:cNvSpPr>
          <p:nvPr/>
        </p:nvSpPr>
        <p:spPr bwMode="auto">
          <a:xfrm>
            <a:off x="0" y="152400"/>
            <a:ext cx="9144000" cy="685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0615" tIns="65308" rIns="130615" bIns="65308">
            <a:spAutoFit/>
          </a:bodyPr>
          <a:lstStyle/>
          <a:p>
            <a:pPr algn="ctr"/>
            <a:r>
              <a:rPr lang="en-US" sz="3600" b="1" dirty="0">
                <a:solidFill>
                  <a:srgbClr val="001C40"/>
                </a:solidFill>
                <a:latin typeface="Arial Narrow" charset="0"/>
                <a:ea typeface="Arial Narrow" charset="0"/>
                <a:cs typeface="Arial Narrow" charset="0"/>
              </a:rPr>
              <a:t>Lead Service Line Funding </a:t>
            </a:r>
          </a:p>
        </p:txBody>
      </p:sp>
    </p:spTree>
    <p:extLst>
      <p:ext uri="{BB962C8B-B14F-4D97-AF65-F5344CB8AC3E}">
        <p14:creationId xmlns:p14="http://schemas.microsoft.com/office/powerpoint/2010/main" val="674516895"/>
      </p:ext>
    </p:extLst>
  </p:cSld>
  <p:clrMapOvr>
    <a:masterClrMapping/>
  </p:clrMapOvr>
</p:sld>
</file>

<file path=ppt/theme/theme1.xml><?xml version="1.0" encoding="utf-8"?>
<a:theme xmlns:a="http://schemas.openxmlformats.org/drawingml/2006/main" name="Office Theme">
  <a:themeElements>
    <a:clrScheme name="GEFA">
      <a:dk1>
        <a:srgbClr val="1C3664"/>
      </a:dk1>
      <a:lt1>
        <a:srgbClr val="5D8658"/>
      </a:lt1>
      <a:dk2>
        <a:srgbClr val="FFFFFF"/>
      </a:dk2>
      <a:lt2>
        <a:srgbClr val="3B6E8F"/>
      </a:lt2>
      <a:accent1>
        <a:srgbClr val="A2B69A"/>
      </a:accent1>
      <a:accent2>
        <a:srgbClr val="CFB539"/>
      </a:accent2>
      <a:accent3>
        <a:srgbClr val="B15C12"/>
      </a:accent3>
      <a:accent4>
        <a:srgbClr val="8B0E04"/>
      </a:accent4>
      <a:accent5>
        <a:srgbClr val="80561B"/>
      </a:accent5>
      <a:accent6>
        <a:srgbClr val="BABCBE"/>
      </a:accent6>
      <a:hlink>
        <a:srgbClr val="0000FF"/>
      </a:hlink>
      <a:folHlink>
        <a:srgbClr val="0000FF"/>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0AAF960-9532-49D2-B9EA-C62510BAEDF2}" vid="{40DBAEA4-4D49-4CF6-8A43-0056A5940A94}"/>
    </a:ext>
  </a:extLst>
</a:theme>
</file>

<file path=ppt/theme/theme2.xml><?xml version="1.0" encoding="utf-8"?>
<a:theme xmlns:a="http://schemas.openxmlformats.org/drawingml/2006/main" name="2_Office Theme">
  <a:themeElements>
    <a:clrScheme name="GEFA">
      <a:dk1>
        <a:srgbClr val="1C3664"/>
      </a:dk1>
      <a:lt1>
        <a:srgbClr val="5D8658"/>
      </a:lt1>
      <a:dk2>
        <a:srgbClr val="FFFFFF"/>
      </a:dk2>
      <a:lt2>
        <a:srgbClr val="3B6E8F"/>
      </a:lt2>
      <a:accent1>
        <a:srgbClr val="A2B69A"/>
      </a:accent1>
      <a:accent2>
        <a:srgbClr val="CFB539"/>
      </a:accent2>
      <a:accent3>
        <a:srgbClr val="B15C12"/>
      </a:accent3>
      <a:accent4>
        <a:srgbClr val="8B0E04"/>
      </a:accent4>
      <a:accent5>
        <a:srgbClr val="80561B"/>
      </a:accent5>
      <a:accent6>
        <a:srgbClr val="BABCBE"/>
      </a:accent6>
      <a:hlink>
        <a:srgbClr val="0000FF"/>
      </a:hlink>
      <a:folHlink>
        <a:srgbClr val="0000FF"/>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0AAF960-9532-49D2-B9EA-C62510BAEDF2}" vid="{D8527981-30FD-4496-B6C4-D5329A0AFFB9}"/>
    </a:ext>
  </a:extLst>
</a:theme>
</file>

<file path=ppt/theme/theme3.xml><?xml version="1.0" encoding="utf-8"?>
<a:theme xmlns:a="http://schemas.openxmlformats.org/drawingml/2006/main" name="3_Office Theme">
  <a:themeElements>
    <a:clrScheme name="GEFA">
      <a:dk1>
        <a:srgbClr val="1C3664"/>
      </a:dk1>
      <a:lt1>
        <a:srgbClr val="5D8658"/>
      </a:lt1>
      <a:dk2>
        <a:srgbClr val="FFFFFF"/>
      </a:dk2>
      <a:lt2>
        <a:srgbClr val="3B6E8F"/>
      </a:lt2>
      <a:accent1>
        <a:srgbClr val="A2B69A"/>
      </a:accent1>
      <a:accent2>
        <a:srgbClr val="CFB539"/>
      </a:accent2>
      <a:accent3>
        <a:srgbClr val="B15C12"/>
      </a:accent3>
      <a:accent4>
        <a:srgbClr val="8B0E04"/>
      </a:accent4>
      <a:accent5>
        <a:srgbClr val="80561B"/>
      </a:accent5>
      <a:accent6>
        <a:srgbClr val="BABCBE"/>
      </a:accent6>
      <a:hlink>
        <a:srgbClr val="0000FF"/>
      </a:hlink>
      <a:folHlink>
        <a:srgbClr val="0000FF"/>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0AAF960-9532-49D2-B9EA-C62510BAEDF2}" vid="{4AA7AC7C-414D-4C76-A763-54CD5783CF54}"/>
    </a:ext>
  </a:extLst>
</a:theme>
</file>

<file path=ppt/theme/theme4.xml><?xml version="1.0" encoding="utf-8"?>
<a:theme xmlns:a="http://schemas.openxmlformats.org/drawingml/2006/main" name="4_Office Theme">
  <a:themeElements>
    <a:clrScheme name="GEFA">
      <a:dk1>
        <a:srgbClr val="1C3664"/>
      </a:dk1>
      <a:lt1>
        <a:srgbClr val="5D8658"/>
      </a:lt1>
      <a:dk2>
        <a:srgbClr val="FFFFFF"/>
      </a:dk2>
      <a:lt2>
        <a:srgbClr val="3B6E8F"/>
      </a:lt2>
      <a:accent1>
        <a:srgbClr val="A2B69A"/>
      </a:accent1>
      <a:accent2>
        <a:srgbClr val="CFB539"/>
      </a:accent2>
      <a:accent3>
        <a:srgbClr val="B15C12"/>
      </a:accent3>
      <a:accent4>
        <a:srgbClr val="8B0E04"/>
      </a:accent4>
      <a:accent5>
        <a:srgbClr val="80561B"/>
      </a:accent5>
      <a:accent6>
        <a:srgbClr val="BABCBE"/>
      </a:accent6>
      <a:hlink>
        <a:srgbClr val="0000FF"/>
      </a:hlink>
      <a:folHlink>
        <a:srgbClr val="0000FF"/>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FA-WidePPT-Template-Final.potx" id="{B2F6D373-1368-421A-94BA-CFCDD26E78EE}" vid="{B8B4462B-EE07-42CF-A2A3-65AFD343154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1d0ccd2-8a59-4f1d-8f7a-8604549ec308">
      <Terms xmlns="http://schemas.microsoft.com/office/infopath/2007/PartnerControls"/>
    </lcf76f155ced4ddcb4097134ff3c332f>
    <TaxCatchAll xmlns="70a534d5-2d48-4909-ad50-d0c657bfbcd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1F5134B6ABC141A70DEDF81A745DA1" ma:contentTypeVersion="23" ma:contentTypeDescription="Create a new document." ma:contentTypeScope="" ma:versionID="244ca98f2b1f72575835423ef4a7347e">
  <xsd:schema xmlns:xsd="http://www.w3.org/2001/XMLSchema" xmlns:xs="http://www.w3.org/2001/XMLSchema" xmlns:p="http://schemas.microsoft.com/office/2006/metadata/properties" xmlns:ns2="c1d0ccd2-8a59-4f1d-8f7a-8604549ec308" xmlns:ns3="70a534d5-2d48-4909-ad50-d0c657bfbcdc" targetNamespace="http://schemas.microsoft.com/office/2006/metadata/properties" ma:root="true" ma:fieldsID="f3ea706ec8af4b6ccb5acce02de826e6" ns2:_="" ns3:_="">
    <xsd:import namespace="c1d0ccd2-8a59-4f1d-8f7a-8604549ec308"/>
    <xsd:import namespace="70a534d5-2d48-4909-ad50-d0c657bfbc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d0ccd2-8a59-4f1d-8f7a-8604549ec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8ad6201-45ca-42b6-b7d0-a1b73672622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a534d5-2d48-4909-ad50-d0c657bfbc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d381a0f-5efa-4eb1-b7e3-a2a76a818509}" ma:internalName="TaxCatchAll" ma:showField="CatchAllData" ma:web="70a534d5-2d48-4909-ad50-d0c657bfbc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925C4F-7BEB-4921-A02F-0CEC0254C7CC}">
  <ds:schemaRefs>
    <ds:schemaRef ds:uri="http://schemas.microsoft.com/sharepoint/v3/contenttype/forms"/>
  </ds:schemaRefs>
</ds:datastoreItem>
</file>

<file path=customXml/itemProps2.xml><?xml version="1.0" encoding="utf-8"?>
<ds:datastoreItem xmlns:ds="http://schemas.openxmlformats.org/officeDocument/2006/customXml" ds:itemID="{466180E6-4EBA-4374-AFF7-E41B587BA7BD}">
  <ds:schemaRefs>
    <ds:schemaRef ds:uri="http://schemas.openxmlformats.org/package/2006/metadata/core-properties"/>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elements/1.1/"/>
    <ds:schemaRef ds:uri="70a534d5-2d48-4909-ad50-d0c657bfbcdc"/>
    <ds:schemaRef ds:uri="http://purl.org/dc/dcmitype/"/>
    <ds:schemaRef ds:uri="c1d0ccd2-8a59-4f1d-8f7a-8604549ec308"/>
    <ds:schemaRef ds:uri="http://www.w3.org/XML/1998/namespace"/>
  </ds:schemaRefs>
</ds:datastoreItem>
</file>

<file path=customXml/itemProps3.xml><?xml version="1.0" encoding="utf-8"?>
<ds:datastoreItem xmlns:ds="http://schemas.openxmlformats.org/officeDocument/2006/customXml" ds:itemID="{61295DAB-41FA-4E6A-B2DB-F86D9AB6B3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d0ccd2-8a59-4f1d-8f7a-8604549ec308"/>
    <ds:schemaRef ds:uri="70a534d5-2d48-4909-ad50-d0c657bfbc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GEFA-PowerPointTemplate-Standard</Template>
  <TotalTime>34426</TotalTime>
  <Words>725</Words>
  <Application>Microsoft Office PowerPoint</Application>
  <PresentationFormat>On-screen Show (4:3)</PresentationFormat>
  <Paragraphs>127</Paragraphs>
  <Slides>12</Slides>
  <Notes>12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12</vt:i4>
      </vt:variant>
    </vt:vector>
  </HeadingPairs>
  <TitlesOfParts>
    <vt:vector size="20" baseType="lpstr">
      <vt:lpstr>Arial</vt:lpstr>
      <vt:lpstr>Arial Narrow</vt:lpstr>
      <vt:lpstr>Calibri</vt:lpstr>
      <vt:lpstr>Wingdings</vt:lpstr>
      <vt:lpstr>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Crookston</dc:creator>
  <cp:lastModifiedBy>Lisa Golphin</cp:lastModifiedBy>
  <cp:revision>43</cp:revision>
  <cp:lastPrinted>2023-06-12T16:10:47Z</cp:lastPrinted>
  <dcterms:created xsi:type="dcterms:W3CDTF">2018-02-26T21:36:19Z</dcterms:created>
  <dcterms:modified xsi:type="dcterms:W3CDTF">2023-10-10T15:33:23Z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0x010100E21F5134B6ABC141A70DEDF81A745DA1</vt:lpwstr>
  </property>
</Properties>
</file>